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86" r:id="rId4"/>
    <p:sldId id="272" r:id="rId5"/>
    <p:sldId id="271" r:id="rId6"/>
    <p:sldId id="279" r:id="rId7"/>
    <p:sldId id="274" r:id="rId8"/>
    <p:sldId id="280" r:id="rId9"/>
    <p:sldId id="281" r:id="rId10"/>
    <p:sldId id="273" r:id="rId11"/>
    <p:sldId id="275" r:id="rId12"/>
    <p:sldId id="277" r:id="rId13"/>
    <p:sldId id="278" r:id="rId14"/>
    <p:sldId id="276" r:id="rId15"/>
    <p:sldId id="282" r:id="rId16"/>
    <p:sldId id="284" r:id="rId17"/>
    <p:sldId id="285" r:id="rId18"/>
    <p:sldId id="283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E0E0A9-45FE-4BB1-9A72-50610932F0E8}">
          <p14:sldIdLst>
            <p14:sldId id="257"/>
            <p14:sldId id="258"/>
            <p14:sldId id="286"/>
            <p14:sldId id="272"/>
            <p14:sldId id="271"/>
            <p14:sldId id="279"/>
            <p14:sldId id="274"/>
            <p14:sldId id="280"/>
            <p14:sldId id="281"/>
            <p14:sldId id="273"/>
            <p14:sldId id="275"/>
            <p14:sldId id="277"/>
            <p14:sldId id="278"/>
            <p14:sldId id="276"/>
            <p14:sldId id="282"/>
            <p14:sldId id="284"/>
            <p14:sldId id="285"/>
            <p14:sldId id="283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D51"/>
    <a:srgbClr val="FFC0A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12" autoAdjust="0"/>
    <p:restoredTop sz="94660"/>
  </p:normalViewPr>
  <p:slideViewPr>
    <p:cSldViewPr snapToGrid="0">
      <p:cViewPr varScale="1">
        <p:scale>
          <a:sx n="88" d="100"/>
          <a:sy n="88" d="100"/>
        </p:scale>
        <p:origin x="3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guru99.com/soap-simple-object-access-protocol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SSGMCP_5.4.0/fundamentals/web-services/dfhws_header.html" TargetMode="External"/><Relationship Id="rId2" Type="http://schemas.openxmlformats.org/officeDocument/2006/relationships/hyperlink" Target="https://www.guru99.com/soap-simple-object-access-protocol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ulesoft.com/apikit/4.x/apikit-4-get-header-task" TargetMode="External"/><Relationship Id="rId2" Type="http://schemas.openxmlformats.org/officeDocument/2006/relationships/hyperlink" Target="https://www.ibm.com/support/knowledgecenter/SSGMCP_5.4.0/fundamentals/web-services/dfhws_head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ibm.com/support/knowledgecenter/SSGMCP_5.4.0/fundamentals/web-services/dfhws_header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soap-simple-object-access-protocol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guru99.com/soap-simple-object-access-protocol.html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wcf/whats-wc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wcf/whats-wcf#features-of-wc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wcf/getting-started-tutorial" TargetMode="External"/><Relationship Id="rId2" Type="http://schemas.openxmlformats.org/officeDocument/2006/relationships/hyperlink" Target="https://docs.microsoft.com/en-us/dotnet/framework/wcf/how-to-define-a-wcf-service-contra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framework/wcf/how-to-use-a-wcf-clien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SSAW57_9.0.5/com.ibm.websphere.nd.multiplatform.doc/ae/cwbs_soap.html" TargetMode="External"/><Relationship Id="rId2" Type="http://schemas.openxmlformats.org/officeDocument/2006/relationships/hyperlink" Target="https://www.ibm.com/support/knowledgecenter/SSMQ79_9.5.1/com.ibm.egl.pg.doc/topics/pegl_serv_overview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web-service-architecture.html#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gramming_model" TargetMode="External"/><Relationship Id="rId3" Type="http://schemas.openxmlformats.org/officeDocument/2006/relationships/hyperlink" Target="https://en.wikipedia.org/wiki/WS-Addressing" TargetMode="External"/><Relationship Id="rId7" Type="http://schemas.openxmlformats.org/officeDocument/2006/relationships/hyperlink" Target="https://en.wikipedia.org/wiki/SOAP-over-UDP" TargetMode="External"/><Relationship Id="rId2" Type="http://schemas.openxmlformats.org/officeDocument/2006/relationships/hyperlink" Target="https://en.wikipedia.org/wiki/SOA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ransmission_Control_Protocol" TargetMode="External"/><Relationship Id="rId5" Type="http://schemas.openxmlformats.org/officeDocument/2006/relationships/hyperlink" Target="https://en.wikipedia.org/wiki/SMTP" TargetMode="External"/><Relationship Id="rId4" Type="http://schemas.openxmlformats.org/officeDocument/2006/relationships/hyperlink" Target="https://en.wikipedia.org/wiki/HTTP" TargetMode="Externa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uru99.com/soap-simple-object-access-protoco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web-service-architecture.html#1" TargetMode="External"/><Relationship Id="rId2" Type="http://schemas.openxmlformats.org/officeDocument/2006/relationships/hyperlink" Target="https://en.wikipedia.org/wiki/Web_serv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n.wikipedia.org/wiki/OASIS_(organization)" TargetMode="External"/><Relationship Id="rId4" Type="http://schemas.openxmlformats.org/officeDocument/2006/relationships/hyperlink" Target="https://www.oasis-open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xml_schema.asp" TargetMode="External"/><Relationship Id="rId2" Type="http://schemas.openxmlformats.org/officeDocument/2006/relationships/hyperlink" Target="https://www.w3schools.com/xml/xml_whati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uru99.com/wsdl-web-services-description-languag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wsdl-web-services-description-languag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uru99.com/wsdl-web-services-description-languag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SOAP </a:t>
            </a:r>
            <a:r>
              <a:rPr lang="en-US" sz="6600" dirty="0">
                <a:solidFill>
                  <a:schemeClr val="tx1"/>
                </a:solidFill>
              </a:rPr>
              <a:t>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2C3B-3790-4471-A948-F18D0BF0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SOAP Message Elements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https://www.guru99.com/soap-simple-object-access-protocol.html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82D2-D493-49C6-88E4-BA0AD6225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0398"/>
            <a:ext cx="10058400" cy="1786531"/>
          </a:xfrm>
        </p:spPr>
        <p:txBody>
          <a:bodyPr anchor="ctr">
            <a:normAutofit fontScale="92500" lnSpcReduction="20000"/>
          </a:bodyPr>
          <a:lstStyle/>
          <a:p>
            <a:pPr lvl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Envelope</a:t>
            </a:r>
            <a:r>
              <a:rPr lang="en-US" sz="2400" dirty="0">
                <a:solidFill>
                  <a:schemeClr val="tx1"/>
                </a:solidFill>
              </a:rPr>
              <a:t> – This element is mandatory and identifies the message as a </a:t>
            </a:r>
            <a:r>
              <a:rPr lang="en-US" sz="2400" b="1" i="1" dirty="0">
                <a:solidFill>
                  <a:schemeClr val="tx1"/>
                </a:solidFill>
              </a:rPr>
              <a:t>SOAP</a:t>
            </a:r>
            <a:r>
              <a:rPr lang="en-US" sz="2400" dirty="0">
                <a:solidFill>
                  <a:schemeClr val="tx1"/>
                </a:solidFill>
              </a:rPr>
              <a:t> message. The </a:t>
            </a:r>
            <a:r>
              <a:rPr lang="en-US" sz="2400" b="1" i="1" dirty="0">
                <a:solidFill>
                  <a:schemeClr val="tx1"/>
                </a:solidFill>
              </a:rPr>
              <a:t>Envelope</a:t>
            </a:r>
            <a:r>
              <a:rPr lang="en-US" sz="2400" dirty="0">
                <a:solidFill>
                  <a:schemeClr val="tx1"/>
                </a:solidFill>
              </a:rPr>
              <a:t> is the </a:t>
            </a:r>
            <a:r>
              <a:rPr lang="en-US" sz="2400" b="1" i="1" dirty="0">
                <a:solidFill>
                  <a:schemeClr val="tx1"/>
                </a:solidFill>
              </a:rPr>
              <a:t>Root</a:t>
            </a:r>
            <a:r>
              <a:rPr lang="en-US" sz="2400" dirty="0">
                <a:solidFill>
                  <a:schemeClr val="tx1"/>
                </a:solidFill>
              </a:rPr>
              <a:t> element and contains all other parts.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Header</a:t>
            </a:r>
            <a:r>
              <a:rPr lang="en-US" sz="2400" dirty="0">
                <a:solidFill>
                  <a:schemeClr val="tx1"/>
                </a:solidFill>
              </a:rPr>
              <a:t> – This optional element can contain authentication credentials and complex data type definitions. 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tx1"/>
                </a:solidFill>
              </a:rPr>
              <a:t>Body</a:t>
            </a:r>
            <a:r>
              <a:rPr lang="en-US" sz="2400" dirty="0">
                <a:solidFill>
                  <a:schemeClr val="tx1"/>
                </a:solidFill>
              </a:rPr>
              <a:t> – There is one Body. It is mandatory and it contains the data being sent.</a:t>
            </a:r>
          </a:p>
        </p:txBody>
      </p:sp>
      <p:pic>
        <p:nvPicPr>
          <p:cNvPr id="4098" name="Picture 2" descr="SOAP – Simple Object Access Protocol">
            <a:extLst>
              <a:ext uri="{FF2B5EF4-FFF2-40B4-BE49-F238E27FC236}">
                <a16:creationId xmlns:a16="http://schemas.microsoft.com/office/drawing/2014/main" id="{56F6D411-B762-4E9E-8BF6-8B6C393C3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72" y="3790843"/>
            <a:ext cx="5196912" cy="2526894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71E241-E6E4-45FC-9A03-D82A53B3ED39}"/>
              </a:ext>
            </a:extLst>
          </p:cNvPr>
          <p:cNvSpPr/>
          <p:nvPr/>
        </p:nvSpPr>
        <p:spPr>
          <a:xfrm>
            <a:off x="2503598" y="4733365"/>
            <a:ext cx="3015804" cy="1594152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 anchor="b">
            <a:normAutofit/>
          </a:bodyPr>
          <a:lstStyle/>
          <a:p>
            <a:pPr algn="r">
              <a:spcAft>
                <a:spcPts val="200"/>
              </a:spcAft>
            </a:pPr>
            <a:r>
              <a:rPr lang="en-US" sz="1600" dirty="0"/>
              <a:t>This message contains a </a:t>
            </a:r>
            <a:r>
              <a:rPr lang="en-US" sz="1600" b="1" i="1" dirty="0"/>
              <a:t>Web Service </a:t>
            </a:r>
            <a:r>
              <a:rPr lang="en-US" sz="1600" dirty="0"/>
              <a:t>which has the name of "Guru99WebService".</a:t>
            </a:r>
          </a:p>
          <a:p>
            <a:pPr algn="r">
              <a:spcAft>
                <a:spcPts val="200"/>
              </a:spcAft>
            </a:pPr>
            <a:r>
              <a:rPr lang="en-US" sz="1600" dirty="0"/>
              <a:t>The "Guru99Webservice" accepts a parameter of the type 'int' and has the name </a:t>
            </a:r>
            <a:r>
              <a:rPr lang="en-US" sz="1600" dirty="0" err="1"/>
              <a:t>TutorialID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351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7C2AE-860C-4D9B-9AD8-D285838DE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543" y="1888435"/>
            <a:ext cx="5637197" cy="4522304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SOAP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Envelope</a:t>
            </a:r>
            <a:r>
              <a:rPr lang="en-US" sz="2000" dirty="0">
                <a:solidFill>
                  <a:schemeClr val="tx1"/>
                </a:solidFill>
              </a:rPr>
              <a:t> is mandatory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SOAP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Envelope</a:t>
            </a:r>
            <a:r>
              <a:rPr lang="en-US" sz="2000" dirty="0">
                <a:solidFill>
                  <a:schemeClr val="tx1"/>
                </a:solidFill>
              </a:rPr>
              <a:t> encapsulates all the other elements.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Envelope</a:t>
            </a:r>
            <a:r>
              <a:rPr lang="en-US" sz="2000" dirty="0">
                <a:solidFill>
                  <a:schemeClr val="tx1"/>
                </a:solidFill>
              </a:rPr>
              <a:t> header is optional.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Envelope</a:t>
            </a:r>
            <a:r>
              <a:rPr lang="en-US" sz="2000" dirty="0">
                <a:solidFill>
                  <a:schemeClr val="tx1"/>
                </a:solidFill>
              </a:rPr>
              <a:t> may only contain one header element.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SOAP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Envelope</a:t>
            </a:r>
            <a:r>
              <a:rPr lang="en-US" sz="2000" dirty="0">
                <a:solidFill>
                  <a:schemeClr val="tx1"/>
                </a:solidFill>
              </a:rPr>
              <a:t> must have exactly one </a:t>
            </a:r>
            <a:r>
              <a:rPr lang="en-US" sz="2000" b="1" i="1" dirty="0">
                <a:solidFill>
                  <a:schemeClr val="tx1"/>
                </a:solidFill>
              </a:rPr>
              <a:t>Body</a:t>
            </a:r>
            <a:r>
              <a:rPr lang="en-US" sz="2000" dirty="0">
                <a:solidFill>
                  <a:schemeClr val="tx1"/>
                </a:solidFill>
              </a:rPr>
              <a:t> element.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SOAP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Envelope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Header</a:t>
            </a:r>
            <a:r>
              <a:rPr lang="en-US" sz="2000" dirty="0">
                <a:solidFill>
                  <a:schemeClr val="tx1"/>
                </a:solidFill>
              </a:rPr>
              <a:t> must the first child of the </a:t>
            </a:r>
            <a:r>
              <a:rPr lang="en-US" sz="2000" b="1" i="1" dirty="0">
                <a:solidFill>
                  <a:schemeClr val="tx1"/>
                </a:solidFill>
              </a:rPr>
              <a:t>Envelope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SOAP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Envelope</a:t>
            </a:r>
            <a:r>
              <a:rPr lang="en-US" sz="2000" dirty="0">
                <a:solidFill>
                  <a:schemeClr val="tx1"/>
                </a:solidFill>
              </a:rPr>
              <a:t> changes when versions change. A </a:t>
            </a:r>
            <a:r>
              <a:rPr lang="en-US" sz="2000" b="1" i="1" dirty="0">
                <a:solidFill>
                  <a:schemeClr val="tx1"/>
                </a:solidFill>
              </a:rPr>
              <a:t>Fault</a:t>
            </a:r>
            <a:r>
              <a:rPr lang="en-US" sz="2000" dirty="0">
                <a:solidFill>
                  <a:schemeClr val="tx1"/>
                </a:solidFill>
              </a:rPr>
              <a:t> is generated when </a:t>
            </a:r>
            <a:r>
              <a:rPr lang="en-US" sz="2000" b="1" i="1" dirty="0">
                <a:solidFill>
                  <a:schemeClr val="tx1"/>
                </a:solidFill>
              </a:rPr>
              <a:t>Envelope</a:t>
            </a:r>
            <a:r>
              <a:rPr lang="en-US" sz="2000" dirty="0">
                <a:solidFill>
                  <a:schemeClr val="tx1"/>
                </a:solidFill>
              </a:rPr>
              <a:t> versions are mismatched.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058F16-FAF9-4F87-9B36-41A7CFCB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058" y="287338"/>
            <a:ext cx="5891007" cy="160109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SOAP Message – Envelope</a:t>
            </a:r>
            <a:br>
              <a:rPr lang="en-US" sz="3600" dirty="0"/>
            </a:br>
            <a:r>
              <a:rPr lang="en-US" sz="1100" dirty="0">
                <a:hlinkClick r:id="rId2"/>
              </a:rPr>
              <a:t>https://www.guru99.com/soap-simple-object-access-protocol.html</a:t>
            </a:r>
            <a:br>
              <a:rPr lang="en-US" sz="1100" dirty="0"/>
            </a:br>
            <a:r>
              <a:rPr lang="en-US" sz="1100" dirty="0">
                <a:hlinkClick r:id="rId3"/>
              </a:rPr>
              <a:t>https://www.ibm.com/support/knowledgecenter/SSGMCP_5.4.0/fundamentals/web-services/dfhws_header.html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863077-466D-4139-B7C1-A9896CC77EE9}"/>
              </a:ext>
            </a:extLst>
          </p:cNvPr>
          <p:cNvSpPr/>
          <p:nvPr/>
        </p:nvSpPr>
        <p:spPr>
          <a:xfrm>
            <a:off x="6695657" y="81930"/>
            <a:ext cx="5345596" cy="669414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100" dirty="0"/>
              <a:t>&lt;?xml version='1.0' ?&gt;</a:t>
            </a:r>
          </a:p>
          <a:p>
            <a:r>
              <a:rPr lang="en-US" sz="1100" dirty="0"/>
              <a:t>&lt;</a:t>
            </a:r>
            <a:r>
              <a:rPr lang="en-US" sz="1100" dirty="0" err="1"/>
              <a:t>env:Envelope</a:t>
            </a:r>
            <a:r>
              <a:rPr lang="en-US" sz="1100" dirty="0"/>
              <a:t> </a:t>
            </a:r>
            <a:r>
              <a:rPr lang="en-US" sz="1100" dirty="0" err="1"/>
              <a:t>xmlns:env</a:t>
            </a:r>
            <a:r>
              <a:rPr lang="en-US" sz="1100" dirty="0"/>
              <a:t>="http://www.w3.org/2003/05/soap-envelope"&gt; </a:t>
            </a:r>
          </a:p>
          <a:p>
            <a:r>
              <a:rPr lang="en-US" sz="1100" dirty="0"/>
              <a:t> &lt;</a:t>
            </a:r>
            <a:r>
              <a:rPr lang="en-US" sz="1100" dirty="0" err="1"/>
              <a:t>env:Header</a:t>
            </a:r>
            <a:r>
              <a:rPr lang="en-US" sz="1100" dirty="0"/>
              <a:t>&gt;</a:t>
            </a:r>
          </a:p>
          <a:p>
            <a:r>
              <a:rPr lang="en-US" sz="1100" dirty="0"/>
              <a:t>  &lt;</a:t>
            </a:r>
            <a:r>
              <a:rPr lang="en-US" sz="1100" dirty="0" err="1"/>
              <a:t>m:reservation</a:t>
            </a:r>
            <a:r>
              <a:rPr lang="en-US" sz="1100" dirty="0"/>
              <a:t> </a:t>
            </a:r>
            <a:r>
              <a:rPr lang="en-US" sz="1100" dirty="0" err="1"/>
              <a:t>xmlns:m</a:t>
            </a:r>
            <a:r>
              <a:rPr lang="en-US" sz="1100" dirty="0"/>
              <a:t>="http://travelcompany.example.org/reservation" 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env:role</a:t>
            </a:r>
            <a:r>
              <a:rPr lang="en-US" sz="1100" dirty="0"/>
              <a:t>="http://www.w3.org/2003/05/soap-envelope/role/next"</a:t>
            </a:r>
          </a:p>
          <a:p>
            <a:r>
              <a:rPr lang="en-US" sz="1100" dirty="0"/>
              <a:t>           </a:t>
            </a:r>
            <a:r>
              <a:rPr lang="en-US" sz="1100" dirty="0" err="1"/>
              <a:t>env:mustUnderstand</a:t>
            </a:r>
            <a:r>
              <a:rPr lang="en-US" sz="1100" dirty="0"/>
              <a:t>="true"&gt;</a:t>
            </a:r>
          </a:p>
          <a:p>
            <a:r>
              <a:rPr lang="en-US" sz="1100" dirty="0"/>
              <a:t>   &lt;</a:t>
            </a:r>
            <a:r>
              <a:rPr lang="en-US" sz="1100" dirty="0" err="1"/>
              <a:t>m:reference</a:t>
            </a:r>
            <a:r>
              <a:rPr lang="en-US" sz="1100" dirty="0"/>
              <a:t>&gt;uuid:093a2da1-q345-739r-ba5d-pqff98fe8j7d&lt;/</a:t>
            </a:r>
            <a:r>
              <a:rPr lang="en-US" sz="1100" dirty="0" err="1"/>
              <a:t>m:reference</a:t>
            </a:r>
            <a:r>
              <a:rPr lang="en-US" sz="1100" dirty="0"/>
              <a:t>&gt;</a:t>
            </a:r>
          </a:p>
          <a:p>
            <a:r>
              <a:rPr lang="en-US" sz="1100" dirty="0"/>
              <a:t>   &lt;</a:t>
            </a:r>
            <a:r>
              <a:rPr lang="en-US" sz="1100" dirty="0" err="1"/>
              <a:t>m:dateAndTime</a:t>
            </a:r>
            <a:r>
              <a:rPr lang="en-US" sz="1100" dirty="0"/>
              <a:t>&gt;2001-11-29T13:20:00.000-05:00&lt;/</a:t>
            </a:r>
            <a:r>
              <a:rPr lang="en-US" sz="1100" dirty="0" err="1"/>
              <a:t>m:dateAndTime</a:t>
            </a:r>
            <a:r>
              <a:rPr lang="en-US" sz="1100" dirty="0"/>
              <a:t>&gt;</a:t>
            </a:r>
          </a:p>
          <a:p>
            <a:r>
              <a:rPr lang="en-US" sz="1100" dirty="0"/>
              <a:t>  &lt;/</a:t>
            </a:r>
            <a:r>
              <a:rPr lang="en-US" sz="1100" dirty="0" err="1"/>
              <a:t>m:reservation</a:t>
            </a:r>
            <a:r>
              <a:rPr lang="en-US" sz="1100" dirty="0"/>
              <a:t>&gt;</a:t>
            </a:r>
          </a:p>
          <a:p>
            <a:r>
              <a:rPr lang="en-US" sz="1100" dirty="0"/>
              <a:t>  &lt;</a:t>
            </a:r>
            <a:r>
              <a:rPr lang="en-US" sz="1100" dirty="0" err="1"/>
              <a:t>n:passenger</a:t>
            </a:r>
            <a:r>
              <a:rPr lang="en-US" sz="1100" dirty="0"/>
              <a:t> </a:t>
            </a:r>
            <a:r>
              <a:rPr lang="en-US" sz="1100" dirty="0" err="1"/>
              <a:t>xmlns:n</a:t>
            </a:r>
            <a:r>
              <a:rPr lang="en-US" sz="1100" dirty="0"/>
              <a:t>="http://mycompany.example.com/employees"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env:role</a:t>
            </a:r>
            <a:r>
              <a:rPr lang="en-US" sz="1100" dirty="0"/>
              <a:t>="http://www.w3.org/2003/05/soap-envelope/role/next"</a:t>
            </a:r>
          </a:p>
          <a:p>
            <a:r>
              <a:rPr lang="en-US" sz="1100" dirty="0"/>
              <a:t>           </a:t>
            </a:r>
            <a:r>
              <a:rPr lang="en-US" sz="1100" dirty="0" err="1"/>
              <a:t>env:mustUnderstand</a:t>
            </a:r>
            <a:r>
              <a:rPr lang="en-US" sz="1100" dirty="0"/>
              <a:t>="true"&gt;</a:t>
            </a:r>
          </a:p>
          <a:p>
            <a:r>
              <a:rPr lang="en-US" sz="1100" dirty="0"/>
              <a:t>   &lt;</a:t>
            </a:r>
            <a:r>
              <a:rPr lang="en-US" sz="1100" dirty="0" err="1"/>
              <a:t>n:name</a:t>
            </a:r>
            <a:r>
              <a:rPr lang="en-US" sz="1100" dirty="0"/>
              <a:t>&gt;</a:t>
            </a:r>
            <a:r>
              <a:rPr lang="en-US" sz="1100" dirty="0" err="1"/>
              <a:t>Åke</a:t>
            </a:r>
            <a:r>
              <a:rPr lang="en-US" sz="1100" dirty="0"/>
              <a:t> </a:t>
            </a:r>
            <a:r>
              <a:rPr lang="en-US" sz="1100" dirty="0" err="1"/>
              <a:t>Jógvan</a:t>
            </a:r>
            <a:r>
              <a:rPr lang="en-US" sz="1100" dirty="0"/>
              <a:t> </a:t>
            </a:r>
            <a:r>
              <a:rPr lang="en-US" sz="1100" dirty="0" err="1"/>
              <a:t>Øyvind</a:t>
            </a:r>
            <a:r>
              <a:rPr lang="en-US" sz="1100" dirty="0"/>
              <a:t>&lt;/</a:t>
            </a:r>
            <a:r>
              <a:rPr lang="en-US" sz="1100" dirty="0" err="1"/>
              <a:t>n:name</a:t>
            </a:r>
            <a:r>
              <a:rPr lang="en-US" sz="1100" dirty="0"/>
              <a:t>&gt;</a:t>
            </a:r>
          </a:p>
          <a:p>
            <a:r>
              <a:rPr lang="en-US" sz="1100" dirty="0"/>
              <a:t>  &lt;/</a:t>
            </a:r>
            <a:r>
              <a:rPr lang="en-US" sz="1100" dirty="0" err="1"/>
              <a:t>n:passenger</a:t>
            </a:r>
            <a:r>
              <a:rPr lang="en-US" sz="1100" dirty="0"/>
              <a:t>&gt;</a:t>
            </a:r>
          </a:p>
          <a:p>
            <a:r>
              <a:rPr lang="en-US" sz="1100" dirty="0"/>
              <a:t> &lt;/</a:t>
            </a:r>
            <a:r>
              <a:rPr lang="en-US" sz="1100" dirty="0" err="1"/>
              <a:t>env:Header</a:t>
            </a:r>
            <a:r>
              <a:rPr lang="en-US" sz="1100" dirty="0"/>
              <a:t>&gt;</a:t>
            </a:r>
          </a:p>
          <a:p>
            <a:r>
              <a:rPr lang="en-US" sz="1100" dirty="0"/>
              <a:t> &lt;</a:t>
            </a:r>
            <a:r>
              <a:rPr lang="en-US" sz="1100" dirty="0" err="1"/>
              <a:t>env:Body</a:t>
            </a:r>
            <a:r>
              <a:rPr lang="en-US" sz="1100" dirty="0"/>
              <a:t>&gt;</a:t>
            </a:r>
          </a:p>
          <a:p>
            <a:r>
              <a:rPr lang="en-US" sz="1100" dirty="0"/>
              <a:t>  &lt;</a:t>
            </a:r>
            <a:r>
              <a:rPr lang="en-US" sz="1100" dirty="0" err="1"/>
              <a:t>p:itinerary</a:t>
            </a:r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err="1"/>
              <a:t>xmlns:p</a:t>
            </a:r>
            <a:r>
              <a:rPr lang="en-US" sz="1100" dirty="0"/>
              <a:t>="http://travelcompany.example.org/reservation/travel"&gt;</a:t>
            </a:r>
          </a:p>
          <a:p>
            <a:r>
              <a:rPr lang="en-US" sz="1100" dirty="0"/>
              <a:t>   &lt;</a:t>
            </a:r>
            <a:r>
              <a:rPr lang="en-US" sz="1100" dirty="0" err="1"/>
              <a:t>p:departure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&lt;</a:t>
            </a:r>
            <a:r>
              <a:rPr lang="en-US" sz="1100" dirty="0" err="1"/>
              <a:t>p:departing</a:t>
            </a:r>
            <a:r>
              <a:rPr lang="en-US" sz="1100" dirty="0"/>
              <a:t>&gt;New York&lt;/</a:t>
            </a:r>
            <a:r>
              <a:rPr lang="en-US" sz="1100" dirty="0" err="1"/>
              <a:t>p:departing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&lt;</a:t>
            </a:r>
            <a:r>
              <a:rPr lang="en-US" sz="1100" dirty="0" err="1"/>
              <a:t>p:arriving</a:t>
            </a:r>
            <a:r>
              <a:rPr lang="en-US" sz="1100" dirty="0"/>
              <a:t>&gt;Los Angeles&lt;/</a:t>
            </a:r>
            <a:r>
              <a:rPr lang="en-US" sz="1100" dirty="0" err="1"/>
              <a:t>p:arriving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&lt;</a:t>
            </a:r>
            <a:r>
              <a:rPr lang="en-US" sz="1100" dirty="0" err="1"/>
              <a:t>p:departureDate</a:t>
            </a:r>
            <a:r>
              <a:rPr lang="en-US" sz="1100" dirty="0"/>
              <a:t>&gt;2001-12-14&lt;/</a:t>
            </a:r>
            <a:r>
              <a:rPr lang="en-US" sz="1100" dirty="0" err="1"/>
              <a:t>p:departureDate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&lt;</a:t>
            </a:r>
            <a:r>
              <a:rPr lang="en-US" sz="1100" dirty="0" err="1"/>
              <a:t>p:departureTime</a:t>
            </a:r>
            <a:r>
              <a:rPr lang="en-US" sz="1100" dirty="0"/>
              <a:t>&gt;late afternoon&lt;/</a:t>
            </a:r>
            <a:r>
              <a:rPr lang="en-US" sz="1100" dirty="0" err="1"/>
              <a:t>p:departureTime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&lt;</a:t>
            </a:r>
            <a:r>
              <a:rPr lang="en-US" sz="1100" dirty="0" err="1"/>
              <a:t>p:seatPreference</a:t>
            </a:r>
            <a:r>
              <a:rPr lang="en-US" sz="1100" dirty="0"/>
              <a:t>&gt;aisle&lt;/</a:t>
            </a:r>
            <a:r>
              <a:rPr lang="en-US" sz="1100" dirty="0" err="1"/>
              <a:t>p:seatPreference</a:t>
            </a:r>
            <a:r>
              <a:rPr lang="en-US" sz="1100" dirty="0"/>
              <a:t>&gt;</a:t>
            </a:r>
          </a:p>
          <a:p>
            <a:r>
              <a:rPr lang="en-US" sz="1100" dirty="0"/>
              <a:t>   &lt;/</a:t>
            </a:r>
            <a:r>
              <a:rPr lang="en-US" sz="1100" dirty="0" err="1"/>
              <a:t>p:departure</a:t>
            </a:r>
            <a:r>
              <a:rPr lang="en-US" sz="1100" dirty="0"/>
              <a:t>&gt;</a:t>
            </a:r>
          </a:p>
          <a:p>
            <a:r>
              <a:rPr lang="en-US" sz="1100" dirty="0"/>
              <a:t>   &lt;</a:t>
            </a:r>
            <a:r>
              <a:rPr lang="en-US" sz="1100" dirty="0" err="1"/>
              <a:t>p:return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&lt;</a:t>
            </a:r>
            <a:r>
              <a:rPr lang="en-US" sz="1100" dirty="0" err="1"/>
              <a:t>p:departing</a:t>
            </a:r>
            <a:r>
              <a:rPr lang="en-US" sz="1100" dirty="0"/>
              <a:t>&gt;Los Angeles&lt;/</a:t>
            </a:r>
            <a:r>
              <a:rPr lang="en-US" sz="1100" dirty="0" err="1"/>
              <a:t>p:departing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&lt;</a:t>
            </a:r>
            <a:r>
              <a:rPr lang="en-US" sz="1100" dirty="0" err="1"/>
              <a:t>p:arriving</a:t>
            </a:r>
            <a:r>
              <a:rPr lang="en-US" sz="1100" dirty="0"/>
              <a:t>&gt;New York&lt;/</a:t>
            </a:r>
            <a:r>
              <a:rPr lang="en-US" sz="1100" dirty="0" err="1"/>
              <a:t>p:arriving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&lt;</a:t>
            </a:r>
            <a:r>
              <a:rPr lang="en-US" sz="1100" dirty="0" err="1"/>
              <a:t>p:departureDate</a:t>
            </a:r>
            <a:r>
              <a:rPr lang="en-US" sz="1100" dirty="0"/>
              <a:t>&gt;2001-12-20&lt;/</a:t>
            </a:r>
            <a:r>
              <a:rPr lang="en-US" sz="1100" dirty="0" err="1"/>
              <a:t>p:departureDate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&lt;</a:t>
            </a:r>
            <a:r>
              <a:rPr lang="en-US" sz="1100" dirty="0" err="1"/>
              <a:t>p:departureTime</a:t>
            </a:r>
            <a:r>
              <a:rPr lang="en-US" sz="1100" dirty="0"/>
              <a:t>&gt;mid-morning&lt;/</a:t>
            </a:r>
            <a:r>
              <a:rPr lang="en-US" sz="1100" dirty="0" err="1"/>
              <a:t>p:departureTime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&lt;</a:t>
            </a:r>
            <a:r>
              <a:rPr lang="en-US" sz="1100" dirty="0" err="1"/>
              <a:t>p:seatPreference</a:t>
            </a:r>
            <a:r>
              <a:rPr lang="en-US" sz="1100" dirty="0"/>
              <a:t>/&gt;</a:t>
            </a:r>
          </a:p>
          <a:p>
            <a:r>
              <a:rPr lang="en-US" sz="1100" dirty="0"/>
              <a:t>   &lt;/</a:t>
            </a:r>
            <a:r>
              <a:rPr lang="en-US" sz="1100" dirty="0" err="1"/>
              <a:t>p:return</a:t>
            </a:r>
            <a:r>
              <a:rPr lang="en-US" sz="1100" dirty="0"/>
              <a:t>&gt;</a:t>
            </a:r>
          </a:p>
          <a:p>
            <a:r>
              <a:rPr lang="en-US" sz="1100" dirty="0"/>
              <a:t>  &lt;/</a:t>
            </a:r>
            <a:r>
              <a:rPr lang="en-US" sz="1100" dirty="0" err="1"/>
              <a:t>p:itinerary</a:t>
            </a:r>
            <a:r>
              <a:rPr lang="en-US" sz="1100" dirty="0"/>
              <a:t>&gt;</a:t>
            </a:r>
          </a:p>
          <a:p>
            <a:r>
              <a:rPr lang="en-US" sz="1100" dirty="0"/>
              <a:t>  &lt;</a:t>
            </a:r>
            <a:r>
              <a:rPr lang="en-US" sz="1100" dirty="0" err="1"/>
              <a:t>q:lodging</a:t>
            </a:r>
            <a:endParaRPr lang="en-US" sz="1100" dirty="0"/>
          </a:p>
          <a:p>
            <a:r>
              <a:rPr lang="en-US" sz="1100" dirty="0"/>
              <a:t>   </a:t>
            </a:r>
            <a:r>
              <a:rPr lang="en-US" sz="1100" dirty="0" err="1"/>
              <a:t>xmlns:q</a:t>
            </a:r>
            <a:r>
              <a:rPr lang="en-US" sz="1100" dirty="0"/>
              <a:t>="http://travelcompany.example.org/reservation/hotels"&gt;</a:t>
            </a:r>
          </a:p>
          <a:p>
            <a:r>
              <a:rPr lang="en-US" sz="1100" dirty="0"/>
              <a:t>   &lt;</a:t>
            </a:r>
            <a:r>
              <a:rPr lang="en-US" sz="1100" dirty="0" err="1"/>
              <a:t>q:preference</a:t>
            </a:r>
            <a:r>
              <a:rPr lang="en-US" sz="1100" dirty="0"/>
              <a:t>&gt;none&lt;/</a:t>
            </a:r>
            <a:r>
              <a:rPr lang="en-US" sz="1100" dirty="0" err="1"/>
              <a:t>q:preference</a:t>
            </a:r>
            <a:r>
              <a:rPr lang="en-US" sz="1100" dirty="0"/>
              <a:t>&gt;</a:t>
            </a:r>
          </a:p>
          <a:p>
            <a:r>
              <a:rPr lang="en-US" sz="1100" dirty="0"/>
              <a:t>  &lt;/</a:t>
            </a:r>
            <a:r>
              <a:rPr lang="en-US" sz="1100" dirty="0" err="1"/>
              <a:t>q:lodging</a:t>
            </a:r>
            <a:r>
              <a:rPr lang="en-US" sz="1100" dirty="0"/>
              <a:t>&gt;</a:t>
            </a:r>
          </a:p>
          <a:p>
            <a:r>
              <a:rPr lang="en-US" sz="1100" dirty="0"/>
              <a:t> &lt;/</a:t>
            </a:r>
            <a:r>
              <a:rPr lang="en-US" sz="1100" dirty="0" err="1"/>
              <a:t>env:Body</a:t>
            </a:r>
            <a:r>
              <a:rPr lang="en-US" sz="1100" dirty="0"/>
              <a:t>&gt;</a:t>
            </a:r>
          </a:p>
          <a:p>
            <a:r>
              <a:rPr lang="en-US" sz="1100" dirty="0"/>
              <a:t>&lt;/</a:t>
            </a:r>
            <a:r>
              <a:rPr lang="en-US" sz="1100" dirty="0" err="1"/>
              <a:t>env:Envelope</a:t>
            </a:r>
            <a:r>
              <a:rPr lang="en-US" sz="1100" dirty="0"/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F3D663-CF5D-4FA2-9FDD-D594AE34CA8B}"/>
              </a:ext>
            </a:extLst>
          </p:cNvPr>
          <p:cNvSpPr/>
          <p:nvPr/>
        </p:nvSpPr>
        <p:spPr>
          <a:xfrm>
            <a:off x="6742902" y="287338"/>
            <a:ext cx="5004352" cy="6366910"/>
          </a:xfrm>
          <a:prstGeom prst="rect">
            <a:avLst/>
          </a:prstGeom>
          <a:solidFill>
            <a:srgbClr val="92D050">
              <a:alpha val="5000"/>
            </a:srgbClr>
          </a:solidFill>
          <a:ln w="254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20DB2A-B69A-4C6D-B16F-E64688DDF400}"/>
              </a:ext>
            </a:extLst>
          </p:cNvPr>
          <p:cNvSpPr/>
          <p:nvPr/>
        </p:nvSpPr>
        <p:spPr>
          <a:xfrm>
            <a:off x="6809130" y="491091"/>
            <a:ext cx="4747761" cy="2150510"/>
          </a:xfrm>
          <a:prstGeom prst="rect">
            <a:avLst/>
          </a:prstGeom>
          <a:solidFill>
            <a:srgbClr val="FFFF00">
              <a:alpha val="5000"/>
            </a:srgbClr>
          </a:solidFill>
          <a:ln w="2540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1700FA-9B11-4016-A97C-70DA6C1A1371}"/>
              </a:ext>
            </a:extLst>
          </p:cNvPr>
          <p:cNvSpPr/>
          <p:nvPr/>
        </p:nvSpPr>
        <p:spPr>
          <a:xfrm>
            <a:off x="6810782" y="2663687"/>
            <a:ext cx="4746109" cy="3861352"/>
          </a:xfrm>
          <a:prstGeom prst="rect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596E6-7E16-42E0-85A6-52DB2AF71EA7}"/>
              </a:ext>
            </a:extLst>
          </p:cNvPr>
          <p:cNvSpPr/>
          <p:nvPr/>
        </p:nvSpPr>
        <p:spPr>
          <a:xfrm>
            <a:off x="6857166" y="658400"/>
            <a:ext cx="4637438" cy="1006404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A84863-E72B-457C-A9EC-A3ABDB56E75B}"/>
              </a:ext>
            </a:extLst>
          </p:cNvPr>
          <p:cNvSpPr/>
          <p:nvPr/>
        </p:nvSpPr>
        <p:spPr>
          <a:xfrm>
            <a:off x="1262840" y="1955620"/>
            <a:ext cx="3778583" cy="301013"/>
          </a:xfrm>
          <a:prstGeom prst="rect">
            <a:avLst/>
          </a:prstGeom>
          <a:solidFill>
            <a:srgbClr val="92D050">
              <a:alpha val="10000"/>
            </a:srgbClr>
          </a:solidFill>
          <a:ln w="254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F7B00-D797-4EDE-AE26-24E7CD442750}"/>
              </a:ext>
            </a:extLst>
          </p:cNvPr>
          <p:cNvSpPr/>
          <p:nvPr/>
        </p:nvSpPr>
        <p:spPr>
          <a:xfrm>
            <a:off x="1262841" y="3028744"/>
            <a:ext cx="3778584" cy="301013"/>
          </a:xfrm>
          <a:prstGeom prst="rect">
            <a:avLst/>
          </a:prstGeom>
          <a:solidFill>
            <a:srgbClr val="FFFF00">
              <a:alpha val="10000"/>
            </a:srgbClr>
          </a:solidFill>
          <a:ln w="2540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83AFA6-17DD-4DE4-B335-7366AD086692}"/>
              </a:ext>
            </a:extLst>
          </p:cNvPr>
          <p:cNvSpPr/>
          <p:nvPr/>
        </p:nvSpPr>
        <p:spPr>
          <a:xfrm>
            <a:off x="1262841" y="4075663"/>
            <a:ext cx="5357578" cy="602607"/>
          </a:xfrm>
          <a:prstGeom prst="rect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89435D-9F97-4A11-95E4-453F9D008CBC}"/>
              </a:ext>
            </a:extLst>
          </p:cNvPr>
          <p:cNvSpPr/>
          <p:nvPr/>
        </p:nvSpPr>
        <p:spPr>
          <a:xfrm>
            <a:off x="1262841" y="3429769"/>
            <a:ext cx="4833159" cy="550772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0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6F88-1FF2-4A3C-9591-E90949389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06" y="1898374"/>
            <a:ext cx="4707234" cy="455212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SOAP </a:t>
            </a:r>
            <a:r>
              <a:rPr lang="en-US" sz="2000" dirty="0">
                <a:solidFill>
                  <a:srgbClr val="FF0000"/>
                </a:solidFill>
              </a:rPr>
              <a:t>&lt;Header&gt; </a:t>
            </a:r>
            <a:r>
              <a:rPr lang="en-US" sz="2000" dirty="0">
                <a:solidFill>
                  <a:schemeClr val="tx1"/>
                </a:solidFill>
              </a:rPr>
              <a:t>element is optional in a </a:t>
            </a:r>
            <a:r>
              <a:rPr lang="en-US" sz="2000" b="1" i="1" dirty="0">
                <a:solidFill>
                  <a:schemeClr val="tx1"/>
                </a:solidFill>
              </a:rPr>
              <a:t>SOAP</a:t>
            </a:r>
            <a:r>
              <a:rPr lang="en-US" sz="2000" dirty="0">
                <a:solidFill>
                  <a:schemeClr val="tx1"/>
                </a:solidFill>
              </a:rPr>
              <a:t> message. It is used to pass application-related information that is to be processed by </a:t>
            </a:r>
            <a:r>
              <a:rPr lang="en-US" sz="2000" b="1" i="1" dirty="0">
                <a:solidFill>
                  <a:schemeClr val="tx1"/>
                </a:solidFill>
              </a:rPr>
              <a:t>SOAP</a:t>
            </a:r>
            <a:r>
              <a:rPr lang="en-US" sz="2000" dirty="0">
                <a:solidFill>
                  <a:schemeClr val="tx1"/>
                </a:solidFill>
              </a:rPr>
              <a:t> nodes along the message path.</a:t>
            </a:r>
          </a:p>
          <a:p>
            <a:pPr fontAlgn="base"/>
            <a:r>
              <a:rPr lang="en-US" sz="2000" dirty="0">
                <a:solidFill>
                  <a:schemeClr val="tx1"/>
                </a:solidFill>
              </a:rPr>
              <a:t>The immediate child elements of the </a:t>
            </a:r>
            <a:r>
              <a:rPr lang="en-US" sz="2000" dirty="0">
                <a:solidFill>
                  <a:srgbClr val="FF0000"/>
                </a:solidFill>
              </a:rPr>
              <a:t>&lt;Header&gt;</a:t>
            </a:r>
            <a:r>
              <a:rPr lang="en-US" sz="2000" b="1" i="1" dirty="0"/>
              <a:t> </a:t>
            </a:r>
            <a:r>
              <a:rPr lang="en-US" sz="2000" dirty="0">
                <a:solidFill>
                  <a:schemeClr val="tx1"/>
                </a:solidFill>
              </a:rPr>
              <a:t>element are called </a:t>
            </a:r>
            <a:r>
              <a:rPr lang="en-US" sz="2000" b="1" i="1" dirty="0">
                <a:solidFill>
                  <a:schemeClr val="tx1"/>
                </a:solidFill>
              </a:rPr>
              <a:t>header blocks</a:t>
            </a:r>
            <a:r>
              <a:rPr lang="en-US" sz="2000" dirty="0">
                <a:solidFill>
                  <a:schemeClr val="tx1"/>
                </a:solidFill>
              </a:rPr>
              <a:t>. A </a:t>
            </a:r>
            <a:r>
              <a:rPr lang="en-US" sz="2000" b="1" i="1" dirty="0">
                <a:solidFill>
                  <a:schemeClr val="tx1"/>
                </a:solidFill>
              </a:rPr>
              <a:t>header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block</a:t>
            </a:r>
            <a:r>
              <a:rPr lang="en-US" sz="2000" dirty="0">
                <a:solidFill>
                  <a:schemeClr val="tx1"/>
                </a:solidFill>
              </a:rPr>
              <a:t> is an application-defined </a:t>
            </a:r>
            <a:r>
              <a:rPr lang="en-US" sz="2000" b="1" i="1" dirty="0">
                <a:solidFill>
                  <a:schemeClr val="tx1"/>
                </a:solidFill>
              </a:rPr>
              <a:t>XML</a:t>
            </a:r>
            <a:r>
              <a:rPr lang="en-US" sz="2000" dirty="0">
                <a:solidFill>
                  <a:schemeClr val="tx1"/>
                </a:solidFill>
              </a:rPr>
              <a:t> element. </a:t>
            </a:r>
            <a:r>
              <a:rPr lang="en-US" sz="2000" b="1" i="1" dirty="0">
                <a:solidFill>
                  <a:schemeClr val="tx1"/>
                </a:solidFill>
              </a:rPr>
              <a:t>Header Blocks </a:t>
            </a:r>
            <a:r>
              <a:rPr lang="en-US" sz="2000" dirty="0">
                <a:solidFill>
                  <a:schemeClr val="tx1"/>
                </a:solidFill>
              </a:rPr>
              <a:t>can be targeted by child elements in the body of the </a:t>
            </a:r>
            <a:r>
              <a:rPr lang="en-US" sz="2000" b="1" i="1" dirty="0">
                <a:solidFill>
                  <a:schemeClr val="tx1"/>
                </a:solidFill>
              </a:rPr>
              <a:t>SOAP</a:t>
            </a:r>
            <a:r>
              <a:rPr lang="en-US" sz="2000" dirty="0">
                <a:solidFill>
                  <a:schemeClr val="tx1"/>
                </a:solidFill>
              </a:rPr>
              <a:t> message.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831491-E1C6-44D7-A077-D03C7E83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SOAP Message - Header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https://www.ibm.com/support/knowledgecenter/SSGMCP_5.4.0/fundamentals/web-services/dfhws_header.html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https://docs.mulesoft.com/apikit/4.x/apikit-4-get-header-task</a:t>
            </a:r>
            <a:endParaRPr lang="en-US" dirty="0"/>
          </a:p>
        </p:txBody>
      </p:sp>
      <p:pic>
        <p:nvPicPr>
          <p:cNvPr id="5122" name="Picture 2" descr="apikit for soap 53dc2">
            <a:extLst>
              <a:ext uri="{FF2B5EF4-FFF2-40B4-BE49-F238E27FC236}">
                <a16:creationId xmlns:a16="http://schemas.microsoft.com/office/drawing/2014/main" id="{FCD93358-AD22-499C-9301-C0325E4E6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21"/>
          <a:stretch/>
        </p:blipFill>
        <p:spPr bwMode="auto">
          <a:xfrm>
            <a:off x="6200387" y="2112797"/>
            <a:ext cx="4954976" cy="4123273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22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831491-E1C6-44D7-A077-D03C7E83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045" y="287338"/>
            <a:ext cx="10044318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SOAP Message - Header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https://www.ibm.com/support/knowledgecenter/SSGMCP_5.4.0/fundamentals/web-services/dfhws_header.html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D5C2D-2516-4993-90E7-0DCE13C96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579" y="1862668"/>
            <a:ext cx="4804442" cy="452361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Header</a:t>
            </a:r>
            <a:r>
              <a:rPr lang="en-US" sz="2000" dirty="0">
                <a:solidFill>
                  <a:schemeClr val="tx1"/>
                </a:solidFill>
              </a:rPr>
              <a:t> blocks are application-defined. </a:t>
            </a:r>
            <a:r>
              <a:rPr lang="en-US" sz="2000" b="1" i="1" dirty="0">
                <a:solidFill>
                  <a:schemeClr val="tx1"/>
                </a:solidFill>
              </a:rPr>
              <a:t>SOAP-defined</a:t>
            </a:r>
            <a:r>
              <a:rPr lang="en-US" sz="2000" dirty="0">
                <a:solidFill>
                  <a:schemeClr val="tx1"/>
                </a:solidFill>
              </a:rPr>
              <a:t> attributes on the </a:t>
            </a:r>
            <a:r>
              <a:rPr lang="en-US" sz="2000" b="1" i="1" dirty="0">
                <a:solidFill>
                  <a:schemeClr val="tx1"/>
                </a:solidFill>
              </a:rPr>
              <a:t>header</a:t>
            </a:r>
            <a:r>
              <a:rPr lang="en-US" sz="2000" dirty="0">
                <a:solidFill>
                  <a:schemeClr val="tx1"/>
                </a:solidFill>
              </a:rPr>
              <a:t> blocks indicate how the </a:t>
            </a:r>
            <a:r>
              <a:rPr lang="en-US" sz="2000" b="1" i="1" dirty="0">
                <a:solidFill>
                  <a:schemeClr val="tx1"/>
                </a:solidFill>
              </a:rPr>
              <a:t>header</a:t>
            </a:r>
            <a:r>
              <a:rPr lang="en-US" sz="2000" dirty="0">
                <a:solidFill>
                  <a:schemeClr val="tx1"/>
                </a:solidFill>
              </a:rPr>
              <a:t> blocks are to be processed by the </a:t>
            </a:r>
            <a:r>
              <a:rPr lang="en-US" sz="2000" b="1" i="1" dirty="0">
                <a:solidFill>
                  <a:schemeClr val="tx1"/>
                </a:solidFill>
              </a:rPr>
              <a:t>SOAP</a:t>
            </a:r>
            <a:r>
              <a:rPr lang="en-US" sz="2000" dirty="0">
                <a:solidFill>
                  <a:schemeClr val="tx1"/>
                </a:solidFill>
              </a:rPr>
              <a:t> nodes.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u="sng" dirty="0" err="1">
                <a:solidFill>
                  <a:schemeClr val="tx1"/>
                </a:solidFill>
              </a:rPr>
              <a:t>encodingStyle</a:t>
            </a:r>
            <a:r>
              <a:rPr lang="en-US" sz="1800" dirty="0">
                <a:solidFill>
                  <a:schemeClr val="tx1"/>
                </a:solidFill>
              </a:rPr>
              <a:t> - Indicates the rules used to encode the parts of a </a:t>
            </a:r>
            <a:r>
              <a:rPr lang="en-US" sz="1800" b="1" i="1" dirty="0">
                <a:solidFill>
                  <a:schemeClr val="tx1"/>
                </a:solidFill>
              </a:rPr>
              <a:t>SOAP</a:t>
            </a:r>
            <a:r>
              <a:rPr lang="en-US" sz="1800" dirty="0">
                <a:solidFill>
                  <a:schemeClr val="tx1"/>
                </a:solidFill>
              </a:rPr>
              <a:t> message.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chemeClr val="tx1"/>
                </a:solidFill>
              </a:rPr>
              <a:t>role/actor</a:t>
            </a:r>
            <a:r>
              <a:rPr lang="en-US" sz="1800" dirty="0">
                <a:solidFill>
                  <a:schemeClr val="tx1"/>
                </a:solidFill>
              </a:rPr>
              <a:t> – </a:t>
            </a:r>
            <a:r>
              <a:rPr lang="en-US" sz="1800" dirty="0">
                <a:solidFill>
                  <a:srgbClr val="FF0000"/>
                </a:solidFill>
              </a:rPr>
              <a:t>&lt;role&gt;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and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&lt;actor</a:t>
            </a:r>
            <a:r>
              <a:rPr lang="en-US" sz="1800" dirty="0">
                <a:solidFill>
                  <a:schemeClr val="tx1"/>
                </a:solidFill>
              </a:rPr>
              <a:t>&gt; can be assigned to a message in the header. If a </a:t>
            </a:r>
            <a:r>
              <a:rPr lang="en-US" sz="1800" dirty="0">
                <a:solidFill>
                  <a:srgbClr val="FF0000"/>
                </a:solidFill>
              </a:rPr>
              <a:t>&lt;body&gt;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node has a matching assignment, the node is processed.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u="sng" dirty="0" err="1">
                <a:solidFill>
                  <a:schemeClr val="tx1"/>
                </a:solidFill>
              </a:rPr>
              <a:t>mustUnderstand</a:t>
            </a:r>
            <a:r>
              <a:rPr lang="en-US" sz="1800" dirty="0">
                <a:solidFill>
                  <a:schemeClr val="tx1"/>
                </a:solidFill>
              </a:rPr>
              <a:t> – Used to ensure that </a:t>
            </a:r>
            <a:r>
              <a:rPr lang="en-US" sz="1800" b="1" i="1" dirty="0">
                <a:solidFill>
                  <a:schemeClr val="tx1"/>
                </a:solidFill>
              </a:rPr>
              <a:t>SOAP</a:t>
            </a:r>
            <a:r>
              <a:rPr lang="en-US" sz="1800" dirty="0">
                <a:solidFill>
                  <a:schemeClr val="tx1"/>
                </a:solidFill>
              </a:rPr>
              <a:t> nodes do not ignore important </a:t>
            </a:r>
            <a:r>
              <a:rPr lang="en-US" sz="1800" dirty="0">
                <a:solidFill>
                  <a:srgbClr val="FF0000"/>
                </a:solidFill>
              </a:rPr>
              <a:t>&lt;header&gt;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blocks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chemeClr val="tx1"/>
                </a:solidFill>
              </a:rPr>
              <a:t>Relay</a:t>
            </a:r>
            <a:r>
              <a:rPr lang="en-US" sz="1800" dirty="0">
                <a:solidFill>
                  <a:schemeClr val="tx1"/>
                </a:solidFill>
              </a:rPr>
              <a:t> - when </a:t>
            </a:r>
            <a:r>
              <a:rPr lang="en-US" sz="1800" dirty="0">
                <a:solidFill>
                  <a:srgbClr val="FF0000"/>
                </a:solidFill>
              </a:rPr>
              <a:t>&lt;relay&gt;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is specified with a value of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>
                <a:solidFill>
                  <a:schemeClr val="tx1"/>
                </a:solidFill>
              </a:rPr>
              <a:t>, the node retains the unprocessed </a:t>
            </a:r>
            <a:r>
              <a:rPr lang="en-US" sz="1800" dirty="0">
                <a:solidFill>
                  <a:srgbClr val="FF0000"/>
                </a:solidFill>
              </a:rPr>
              <a:t>&lt;header&gt;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block in the </a:t>
            </a:r>
            <a:r>
              <a:rPr lang="en-US" sz="1800" b="1" i="1" dirty="0">
                <a:solidFill>
                  <a:schemeClr val="tx1"/>
                </a:solidFill>
              </a:rPr>
              <a:t>message</a:t>
            </a:r>
            <a:r>
              <a:rPr lang="en-US" sz="1800" dirty="0">
                <a:solidFill>
                  <a:schemeClr val="tx1"/>
                </a:solidFill>
              </a:rPr>
              <a:t> if it otherwise would have discarded it.</a:t>
            </a:r>
          </a:p>
        </p:txBody>
      </p:sp>
      <p:pic>
        <p:nvPicPr>
          <p:cNvPr id="2" name="Picture 2" descr="apikit for soap 53dc2">
            <a:extLst>
              <a:ext uri="{FF2B5EF4-FFF2-40B4-BE49-F238E27FC236}">
                <a16:creationId xmlns:a16="http://schemas.microsoft.com/office/drawing/2014/main" id="{9D6EE551-036E-4780-A1CD-F5C818A3C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21"/>
          <a:stretch/>
        </p:blipFill>
        <p:spPr bwMode="auto">
          <a:xfrm>
            <a:off x="6200387" y="2112797"/>
            <a:ext cx="4954976" cy="4123273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39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A7B80-FEF3-407B-B91B-3641C662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367" y="1893805"/>
            <a:ext cx="9561266" cy="163915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i="1" dirty="0">
                <a:solidFill>
                  <a:schemeClr val="tx1"/>
                </a:solidFill>
              </a:rPr>
              <a:t>SOAP</a:t>
            </a:r>
            <a:r>
              <a:rPr lang="en-US" sz="2400" dirty="0">
                <a:solidFill>
                  <a:schemeClr val="tx1"/>
                </a:solidFill>
              </a:rPr>
              <a:t> response can be either “successful” or “error”. “Success” means a </a:t>
            </a:r>
            <a:r>
              <a:rPr lang="en-US" sz="2400" b="1" i="1" dirty="0">
                <a:solidFill>
                  <a:schemeClr val="tx1"/>
                </a:solidFill>
              </a:rPr>
              <a:t>SOAP</a:t>
            </a:r>
            <a:r>
              <a:rPr lang="en-US" sz="2400" dirty="0">
                <a:solidFill>
                  <a:schemeClr val="tx1"/>
                </a:solidFill>
              </a:rPr>
              <a:t> message will be returned. Failure means a “HTTP 500” is sent.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Fault</a:t>
            </a:r>
            <a:r>
              <a:rPr lang="en-US" sz="2400" dirty="0">
                <a:solidFill>
                  <a:schemeClr val="tx1"/>
                </a:solidFill>
              </a:rPr>
              <a:t> message contains the following elements.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E3EA7A-A790-4A45-A8D1-C2CFEA90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SOAP Message - Fault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https://www.guru99.com/soap-simple-object-access-protocol.html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B08EFE-016C-4ADA-8959-9CD5AD689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37260"/>
              </p:ext>
            </p:extLst>
          </p:nvPr>
        </p:nvGraphicFramePr>
        <p:xfrm>
          <a:off x="1452282" y="3611202"/>
          <a:ext cx="9287436" cy="2494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742">
                  <a:extLst>
                    <a:ext uri="{9D8B030D-6E8A-4147-A177-3AD203B41FA5}">
                      <a16:colId xmlns:a16="http://schemas.microsoft.com/office/drawing/2014/main" val="34423456"/>
                    </a:ext>
                  </a:extLst>
                </a:gridCol>
                <a:gridCol w="6928694">
                  <a:extLst>
                    <a:ext uri="{9D8B030D-6E8A-4147-A177-3AD203B41FA5}">
                      <a16:colId xmlns:a16="http://schemas.microsoft.com/office/drawing/2014/main" val="2071966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Fault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35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faultCode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Gives the code of the error. Possible values are ‘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VersionMismatch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’, ‘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MustUnderstand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’, ‘Client’, ‘Server’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13530"/>
                  </a:ext>
                </a:extLst>
              </a:tr>
              <a:tr h="4832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faultString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 text message which gives a detailed description of the error.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412364"/>
                  </a:ext>
                </a:extLst>
              </a:tr>
              <a:tr h="1960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faultActor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(Optional)A text string telling who caused the fault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223092"/>
                  </a:ext>
                </a:extLst>
              </a:tr>
              <a:tr h="1960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&lt;detail&gt;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(Optional)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Gives application-specific error messages.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345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037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F889-01DD-48CD-83C9-7B05DF4C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SOAP Fault Message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https://www.guru99.com/soap-simple-object-access-protocol.html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0D671-3EDB-4741-A1A4-53620445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 contrast="5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319" y="2237966"/>
            <a:ext cx="10119362" cy="385345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67B866-88D6-439B-9124-080DD9330F96}"/>
              </a:ext>
            </a:extLst>
          </p:cNvPr>
          <p:cNvSpPr/>
          <p:nvPr/>
        </p:nvSpPr>
        <p:spPr>
          <a:xfrm>
            <a:off x="2270507" y="4065478"/>
            <a:ext cx="7795638" cy="244568"/>
          </a:xfrm>
          <a:prstGeom prst="rect">
            <a:avLst/>
          </a:prstGeom>
          <a:solidFill>
            <a:srgbClr val="FFC000">
              <a:alpha val="5000"/>
            </a:srgbClr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701390-5497-4466-AB91-BF9E6EF4C6A4}"/>
              </a:ext>
            </a:extLst>
          </p:cNvPr>
          <p:cNvSpPr/>
          <p:nvPr/>
        </p:nvSpPr>
        <p:spPr>
          <a:xfrm>
            <a:off x="2129691" y="4353168"/>
            <a:ext cx="8506363" cy="844063"/>
          </a:xfrm>
          <a:prstGeom prst="rect">
            <a:avLst/>
          </a:prstGeom>
          <a:solidFill>
            <a:srgbClr val="92D050">
              <a:alpha val="5000"/>
            </a:srgb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9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A243-0A7A-4A00-8EE0-3AABF448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SOAP in the .NET World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https://docs.microsoft.com/en-us/dotnet/framework/wcf/whats-wcf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0CE75-21C8-4CA9-82DF-1E7599481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858" y="1898138"/>
            <a:ext cx="9857822" cy="4493517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In .NET Framework, you use </a:t>
            </a:r>
            <a:r>
              <a:rPr lang="en-US" sz="2400" b="1" i="1" dirty="0">
                <a:solidFill>
                  <a:schemeClr val="tx1"/>
                </a:solidFill>
              </a:rPr>
              <a:t>WCF (Windows Communication Foundation) </a:t>
            </a:r>
            <a:r>
              <a:rPr lang="en-US" sz="2400" dirty="0">
                <a:solidFill>
                  <a:schemeClr val="tx1"/>
                </a:solidFill>
              </a:rPr>
              <a:t>when you want to use </a:t>
            </a:r>
            <a:r>
              <a:rPr lang="en-US" sz="2400" b="1" i="1" dirty="0">
                <a:solidFill>
                  <a:schemeClr val="tx1"/>
                </a:solidFill>
              </a:rPr>
              <a:t>SOAP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b="1" i="1" dirty="0">
                <a:solidFill>
                  <a:schemeClr val="tx1"/>
                </a:solidFill>
              </a:rPr>
              <a:t>WCF</a:t>
            </a:r>
            <a:r>
              <a:rPr lang="en-US" sz="2400" dirty="0">
                <a:solidFill>
                  <a:schemeClr val="tx1"/>
                </a:solidFill>
              </a:rPr>
              <a:t> is a framework for building service-oriented applications with a </a:t>
            </a:r>
            <a:r>
              <a:rPr lang="en-US" sz="2400" b="1" i="1" dirty="0">
                <a:solidFill>
                  <a:schemeClr val="tx1"/>
                </a:solidFill>
              </a:rPr>
              <a:t>Service Oriented Access Protocol</a:t>
            </a:r>
            <a:r>
              <a:rPr lang="en-US" sz="2400" dirty="0">
                <a:solidFill>
                  <a:schemeClr val="tx1"/>
                </a:solidFill>
              </a:rPr>
              <a:t> (another meaning of </a:t>
            </a:r>
            <a:r>
              <a:rPr lang="en-US" sz="2400" b="1" i="1" dirty="0">
                <a:solidFill>
                  <a:schemeClr val="tx1"/>
                </a:solidFill>
              </a:rPr>
              <a:t>SOAP</a:t>
            </a:r>
            <a:r>
              <a:rPr lang="en-US" sz="2400" dirty="0">
                <a:solidFill>
                  <a:schemeClr val="tx1"/>
                </a:solidFill>
              </a:rPr>
              <a:t>). Using </a:t>
            </a:r>
            <a:r>
              <a:rPr lang="en-US" sz="2400" b="1" i="1" dirty="0">
                <a:solidFill>
                  <a:schemeClr val="tx1"/>
                </a:solidFill>
              </a:rPr>
              <a:t>WCF</a:t>
            </a:r>
            <a:r>
              <a:rPr lang="en-US" sz="2400" dirty="0">
                <a:solidFill>
                  <a:schemeClr val="tx1"/>
                </a:solidFill>
              </a:rPr>
              <a:t>, you can send data as asynchronous messages from one service endpoint (a URL) to another.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These service endpoints can: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Process transactions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Send chat messages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Supply data like Star Wars character data or Chuck Norris Jokes.</a:t>
            </a:r>
          </a:p>
          <a:p>
            <a:pPr marL="292608" lvl="1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WCF</a:t>
            </a:r>
            <a:r>
              <a:rPr lang="en-US" sz="2400" dirty="0">
                <a:solidFill>
                  <a:schemeClr val="tx1"/>
                </a:solidFill>
              </a:rPr>
              <a:t> is designed to offer a manageable, easy approach to creating </a:t>
            </a:r>
            <a:r>
              <a:rPr lang="en-US" sz="2400" b="1" i="1" dirty="0">
                <a:solidFill>
                  <a:schemeClr val="tx1"/>
                </a:solidFill>
              </a:rPr>
              <a:t>Web services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b="1" i="1" dirty="0">
                <a:solidFill>
                  <a:schemeClr val="tx1"/>
                </a:solidFill>
              </a:rPr>
              <a:t>Web service </a:t>
            </a:r>
            <a:r>
              <a:rPr lang="en-US" sz="2400" dirty="0">
                <a:solidFill>
                  <a:schemeClr val="tx1"/>
                </a:solidFill>
              </a:rPr>
              <a:t>clients </a:t>
            </a:r>
            <a:r>
              <a:rPr lang="en-US" sz="2400" u="sng" dirty="0">
                <a:solidFill>
                  <a:schemeClr val="tx1"/>
                </a:solidFill>
              </a:rPr>
              <a:t>(with SOAP)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4447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BC02-0DEA-4568-8F43-071A67BC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WCF Features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https://docs.microsoft.com/en-us/dotnet/framework/wcf/whats-wcf#features-of-wcf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B4FB8A-4257-4514-8414-34E9A0390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171353"/>
              </p:ext>
            </p:extLst>
          </p:nvPr>
        </p:nvGraphicFramePr>
        <p:xfrm>
          <a:off x="1320258" y="2089902"/>
          <a:ext cx="9674056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134">
                  <a:extLst>
                    <a:ext uri="{9D8B030D-6E8A-4147-A177-3AD203B41FA5}">
                      <a16:colId xmlns:a16="http://schemas.microsoft.com/office/drawing/2014/main" val="4180319683"/>
                    </a:ext>
                  </a:extLst>
                </a:gridCol>
                <a:gridCol w="7208922">
                  <a:extLst>
                    <a:ext uri="{9D8B030D-6E8A-4147-A177-3AD203B41FA5}">
                      <a16:colId xmlns:a16="http://schemas.microsoft.com/office/drawing/2014/main" val="465057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Service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Details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44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Service Orientation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Create loosely-coupled services so that any client can connect to any service.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55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Service Metadata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WCF supports publishing service metadata (like WSDL*).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29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 Contracts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You can use C# classes to represent data. The .NET Framework automatically creates the metadata that allows clients to comply with the data types you designed.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35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Durable Messages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Messages are saved to a DB.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10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AJAX and REST support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WCF can be configured to process "plain" XML data that is not wrapped in a SOAP envelope and also be extended to support specific XML formats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8854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EB8E7D-9464-4243-B811-4687C493E6FB}"/>
              </a:ext>
            </a:extLst>
          </p:cNvPr>
          <p:cNvSpPr/>
          <p:nvPr/>
        </p:nvSpPr>
        <p:spPr>
          <a:xfrm>
            <a:off x="10144839" y="6425232"/>
            <a:ext cx="1952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*And many others</a:t>
            </a:r>
          </a:p>
        </p:txBody>
      </p:sp>
    </p:spTree>
    <p:extLst>
      <p:ext uri="{BB962C8B-B14F-4D97-AF65-F5344CB8AC3E}">
        <p14:creationId xmlns:p14="http://schemas.microsoft.com/office/powerpoint/2010/main" val="2582099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0E77-2B3F-4F2C-A3E8-5015AC6B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554" y="142875"/>
            <a:ext cx="10133125" cy="16760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Practical SOAP Example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https://docs.microsoft.com/en-us/dotnet/framework/wcf/how-to-define-a-wcf-service-contract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https://docs.microsoft.com/en-us/dotnet/framework/wcf/getting-started-tutorial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4F2D7-4243-402A-B670-0A63F226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358" y="1897626"/>
            <a:ext cx="9635518" cy="4503173"/>
          </a:xfrm>
        </p:spPr>
        <p:txBody>
          <a:bodyPr anchor="ctr">
            <a:normAutofit/>
          </a:bodyPr>
          <a:lstStyle/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Make sure you have WCF installed. =&gt; VS Installer =&gt;Modify =&gt; Install Windows Communication Foundation</a:t>
            </a:r>
          </a:p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Open VS as an admin =&gt; new Project =&gt; C# =&gt; search WCF =&gt; WCF Service Library</a:t>
            </a:r>
          </a:p>
          <a:p>
            <a:pPr marL="749808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Tutorial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The next task for creating a WCF application is to create a </a:t>
            </a:r>
            <a:r>
              <a:rPr lang="en-US" b="1" i="1" dirty="0">
                <a:solidFill>
                  <a:schemeClr val="tx1"/>
                </a:solidFill>
              </a:rPr>
              <a:t>client</a:t>
            </a:r>
            <a:r>
              <a:rPr lang="en-US" dirty="0">
                <a:solidFill>
                  <a:schemeClr val="tx1"/>
                </a:solidFill>
              </a:rPr>
              <a:t> by retrieving metadata from a WCF service. You use Visual Studio to add a service reference, which gets the metadata from the service’s MEX endpoint. Visual Studio then generates a managed source code file for a client proxy in the language you've chosen. It also creates a client configuration file (</a:t>
            </a:r>
            <a:r>
              <a:rPr lang="en-US" i="1" dirty="0" err="1">
                <a:solidFill>
                  <a:srgbClr val="FF0000"/>
                </a:solidFill>
              </a:rPr>
              <a:t>App.config</a:t>
            </a:r>
            <a:r>
              <a:rPr lang="en-US" dirty="0">
                <a:solidFill>
                  <a:schemeClr val="tx1"/>
                </a:solidFill>
              </a:rPr>
              <a:t>). This file enables the client application to connect to the service at an endpoint. </a:t>
            </a:r>
            <a:r>
              <a:rPr lang="en-US" dirty="0">
                <a:hlinkClick r:id="rId4"/>
              </a:rPr>
              <a:t>Tutorial: Use A Client</a:t>
            </a:r>
            <a:endParaRPr lang="en-US" dirty="0"/>
          </a:p>
          <a:p>
            <a:r>
              <a:rPr lang="en-US" dirty="0">
                <a:hlinkClick r:id="rId4"/>
              </a:rPr>
              <a:t>https://docs.microsoft.com/en-us/dotnet/framework/wcf/how-to-use-a-wcf-client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Q/A - The service keeps data as long as it is still running. So a List&lt;&gt; will persist till you shut the service down.</a:t>
            </a:r>
          </a:p>
        </p:txBody>
      </p:sp>
    </p:spTree>
    <p:extLst>
      <p:ext uri="{BB962C8B-B14F-4D97-AF65-F5344CB8AC3E}">
        <p14:creationId xmlns:p14="http://schemas.microsoft.com/office/powerpoint/2010/main" val="741256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9242-544B-4EDD-A2BD-E8E6DF21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99434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SOAP extra.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https://www.ibm.com/support/knowledgecenter/SSMQ79_9.5.1/com.ibm.egl.pg.doc/topics/pegl_serv_overview.html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https://www.ibm.com/support/knowledgecenter/SSAW57_9.0.5/com.ibm.websphere.nd.multiplatform.doc/ae/cwbs_soap.html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81780-33BB-4426-956A-10F70CA93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696" y="1907551"/>
            <a:ext cx="4411845" cy="4490467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SOAP is protocol neutral. SOAP doesn’t care how you send SOAP messages. </a:t>
            </a:r>
          </a:p>
          <a:p>
            <a:r>
              <a:rPr lang="en-US" dirty="0">
                <a:solidFill>
                  <a:schemeClr val="tx1"/>
                </a:solidFill>
              </a:rPr>
              <a:t>Messages are always formatted in XML.</a:t>
            </a:r>
          </a:p>
          <a:p>
            <a:r>
              <a:rPr lang="en-US" dirty="0">
                <a:solidFill>
                  <a:schemeClr val="tx1"/>
                </a:solidFill>
              </a:rPr>
              <a:t>SOAP uses HTTP in practice.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Typically sent over HTTP using POST.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Client-server, distinction, request/response cycle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contract between the </a:t>
            </a:r>
            <a:r>
              <a:rPr lang="en-US" b="1" i="1" dirty="0">
                <a:solidFill>
                  <a:schemeClr val="tx1"/>
                </a:solidFill>
              </a:rPr>
              <a:t>SOAP</a:t>
            </a:r>
            <a:r>
              <a:rPr lang="en-US" dirty="0">
                <a:solidFill>
                  <a:schemeClr val="tx1"/>
                </a:solidFill>
              </a:rPr>
              <a:t> server and the client is the </a:t>
            </a:r>
            <a:r>
              <a:rPr lang="en-US" b="1" i="1" dirty="0">
                <a:solidFill>
                  <a:schemeClr val="tx1"/>
                </a:solidFill>
              </a:rPr>
              <a:t>WSDL</a:t>
            </a:r>
            <a:r>
              <a:rPr lang="en-US" dirty="0">
                <a:solidFill>
                  <a:schemeClr val="tx1"/>
                </a:solidFill>
              </a:rPr>
              <a:t> doc(contract).</a:t>
            </a:r>
          </a:p>
          <a:p>
            <a:r>
              <a:rPr lang="en-US" dirty="0">
                <a:solidFill>
                  <a:schemeClr val="tx1"/>
                </a:solidFill>
              </a:rPr>
              <a:t>SOAP in the .NET world:</a:t>
            </a:r>
          </a:p>
          <a:p>
            <a:r>
              <a:rPr lang="en-US" dirty="0">
                <a:solidFill>
                  <a:schemeClr val="tx1"/>
                </a:solidFill>
              </a:rPr>
              <a:t>.NET uses WCF(Windows Communication Foundation) </a:t>
            </a:r>
          </a:p>
          <a:p>
            <a:r>
              <a:rPr lang="en-US" dirty="0">
                <a:solidFill>
                  <a:schemeClr val="tx1"/>
                </a:solidFill>
              </a:rPr>
              <a:t>WCF is Microsoft proprietary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0F0D5-EF9B-40A8-87B5-2390A99C2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257" y="2130911"/>
            <a:ext cx="5457589" cy="4043746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08092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8747" y="0"/>
            <a:ext cx="8359808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3600" b="0" i="1" dirty="0">
                <a:solidFill>
                  <a:schemeClr val="bg1"/>
                </a:solidFill>
                <a:effectLst/>
              </a:rPr>
              <a:t>Simple Object Access Protocol is based on transferring XML data as SOAP Messages. Each message is an XML document. The structure of the XML document follows a specific pattern, but not the content. In SOAP, messages are all sent via HTTP.</a:t>
            </a:r>
            <a:endParaRPr lang="en-US" sz="166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1" y="4953000"/>
            <a:ext cx="12188952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https://www.guru99.com/web-service-architecture.html#1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733A-C1D4-4F13-8D69-DB93F2A1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SOAP – Overview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https://en.wikipedia.org/wiki/SOAP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43585-FA77-49A5-B6C7-14B4B884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188" y="1917895"/>
            <a:ext cx="5462954" cy="4454770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SOAP (Simple Object Access Protocol) is a messaging protocol specification for exchanging structured information in the implementation of web services.</a:t>
            </a:r>
          </a:p>
          <a:p>
            <a:pPr algn="l"/>
            <a:r>
              <a:rPr lang="en-US" sz="2200" b="0" i="0" dirty="0">
                <a:solidFill>
                  <a:schemeClr val="tx1"/>
                </a:solidFill>
                <a:effectLst/>
              </a:rPr>
              <a:t>SOAP has three major characteristics:</a:t>
            </a:r>
          </a:p>
          <a:p>
            <a:pPr lvl="1">
              <a:buFont typeface="+mj-lt"/>
              <a:buAutoNum type="arabicPeriod"/>
            </a:pPr>
            <a:r>
              <a:rPr lang="en-US" sz="1600" b="0" i="1" dirty="0">
                <a:solidFill>
                  <a:schemeClr val="tx1"/>
                </a:solidFill>
                <a:effectLst/>
              </a:rPr>
              <a:t>extensibility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 (security and 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hlinkClick r:id="rId3" tooltip="WS-Address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WS-Addressing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 are under development)</a:t>
            </a:r>
          </a:p>
          <a:p>
            <a:pPr lvl="1">
              <a:buFont typeface="+mj-lt"/>
              <a:buAutoNum type="arabicPeriod"/>
            </a:pPr>
            <a:r>
              <a:rPr lang="en-US" sz="1600" b="0" i="1" dirty="0">
                <a:solidFill>
                  <a:schemeClr val="tx1"/>
                </a:solidFill>
                <a:effectLst/>
              </a:rPr>
              <a:t>neutrality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 (SOAP can operate over any protocol such as 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hlinkClick r:id="rId4" tooltip="HTT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, 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hlinkClick r:id="rId5" tooltip="SMT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SMTP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, 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hlinkClick r:id="rId6" tooltip="Transmission Control Protoc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TCP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, 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hlinkClick r:id="rId7" tooltip="SOAP-over-UD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UDP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)</a:t>
            </a:r>
          </a:p>
          <a:p>
            <a:pPr lvl="1">
              <a:buFont typeface="+mj-lt"/>
              <a:buAutoNum type="arabicPeriod"/>
            </a:pPr>
            <a:r>
              <a:rPr lang="en-US" sz="1600" b="0" i="1" dirty="0">
                <a:solidFill>
                  <a:schemeClr val="tx1"/>
                </a:solidFill>
                <a:effectLst/>
              </a:rPr>
              <a:t>independence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 (SOAP allows for any 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hlinkClick r:id="rId8" tooltip="Programming mod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programming model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 descr="SOAP – Simple Object Access Protocol">
            <a:extLst>
              <a:ext uri="{FF2B5EF4-FFF2-40B4-BE49-F238E27FC236}">
                <a16:creationId xmlns:a16="http://schemas.microsoft.com/office/drawing/2014/main" id="{F5DDE934-55A4-44B4-B15E-D57175627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616" y="2173655"/>
            <a:ext cx="4187064" cy="396404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30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3B70-7F14-4AB8-934F-CBBE2EAB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SOAP Web Services –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https://www.guru99.com/soap-simple-object-access-protocol.html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863A0-6CDA-4E1C-88B5-C70F6CDB7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764" y="1908313"/>
            <a:ext cx="5488449" cy="4487517"/>
          </a:xfrm>
        </p:spPr>
        <p:txBody>
          <a:bodyPr anchor="ctr">
            <a:normAutofit/>
          </a:bodyPr>
          <a:lstStyle/>
          <a:p>
            <a:r>
              <a:rPr lang="en-US" sz="1600" b="1" i="1" dirty="0">
                <a:solidFill>
                  <a:schemeClr val="tx1"/>
                </a:solidFill>
              </a:rPr>
              <a:t>SOAP (Simple Object Access Protocol)</a:t>
            </a:r>
            <a:r>
              <a:rPr lang="en-US" sz="1600" dirty="0">
                <a:solidFill>
                  <a:schemeClr val="tx1"/>
                </a:solidFill>
              </a:rPr>
              <a:t> is a protocol that defines how </a:t>
            </a:r>
            <a:r>
              <a:rPr lang="en-US" sz="1600" b="1" i="1" dirty="0">
                <a:solidFill>
                  <a:schemeClr val="tx1"/>
                </a:solidFill>
              </a:rPr>
              <a:t>Web Services </a:t>
            </a:r>
            <a:r>
              <a:rPr lang="en-US" sz="1600" dirty="0">
                <a:solidFill>
                  <a:schemeClr val="tx1"/>
                </a:solidFill>
              </a:rPr>
              <a:t>communicate with each other or with client applications that invoke them. </a:t>
            </a:r>
          </a:p>
          <a:p>
            <a:r>
              <a:rPr lang="en-US" sz="1600" dirty="0">
                <a:solidFill>
                  <a:schemeClr val="tx1"/>
                </a:solidFill>
              </a:rPr>
              <a:t>Every programming language can understand the </a:t>
            </a:r>
            <a:r>
              <a:rPr lang="en-US" sz="1600" b="1" i="1" dirty="0">
                <a:solidFill>
                  <a:schemeClr val="tx1"/>
                </a:solidFill>
              </a:rPr>
              <a:t>XML</a:t>
            </a:r>
            <a:r>
              <a:rPr lang="en-US" sz="1600" dirty="0">
                <a:solidFill>
                  <a:schemeClr val="tx1"/>
                </a:solidFill>
              </a:rPr>
              <a:t> markup language. SOAP uses </a:t>
            </a:r>
            <a:r>
              <a:rPr lang="en-US" sz="1600" b="1" i="1" dirty="0">
                <a:solidFill>
                  <a:schemeClr val="tx1"/>
                </a:solidFill>
              </a:rPr>
              <a:t>XML</a:t>
            </a:r>
            <a:r>
              <a:rPr lang="en-US" sz="1600" dirty="0">
                <a:solidFill>
                  <a:schemeClr val="tx1"/>
                </a:solidFill>
              </a:rPr>
              <a:t> for data exchange.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Because there are no standard specifications on use of </a:t>
            </a:r>
            <a:r>
              <a:rPr lang="en-US" sz="1600" b="1" i="1" dirty="0">
                <a:solidFill>
                  <a:schemeClr val="tx1"/>
                </a:solidFill>
              </a:rPr>
              <a:t>XML</a:t>
            </a:r>
            <a:r>
              <a:rPr lang="en-US" sz="1600" dirty="0">
                <a:solidFill>
                  <a:schemeClr val="tx1"/>
                </a:solidFill>
              </a:rPr>
              <a:t> across all programming languages for data exchange, </a:t>
            </a:r>
            <a:r>
              <a:rPr lang="en-US" sz="1600" b="1" i="1" dirty="0">
                <a:solidFill>
                  <a:schemeClr val="tx1"/>
                </a:solidFill>
              </a:rPr>
              <a:t>SOAP</a:t>
            </a:r>
            <a:r>
              <a:rPr lang="en-US" sz="1600" dirty="0">
                <a:solidFill>
                  <a:schemeClr val="tx1"/>
                </a:solidFill>
              </a:rPr>
              <a:t> was designed to work with </a:t>
            </a:r>
            <a:r>
              <a:rPr lang="en-US" sz="1600" b="1" i="1" dirty="0">
                <a:solidFill>
                  <a:schemeClr val="tx1"/>
                </a:solidFill>
              </a:rPr>
              <a:t>XML</a:t>
            </a:r>
            <a:r>
              <a:rPr lang="en-US" sz="1600" dirty="0">
                <a:solidFill>
                  <a:schemeClr val="tx1"/>
                </a:solidFill>
              </a:rPr>
              <a:t> over </a:t>
            </a:r>
            <a:r>
              <a:rPr lang="en-US" sz="1600" b="1" i="1" dirty="0">
                <a:solidFill>
                  <a:schemeClr val="tx1"/>
                </a:solidFill>
              </a:rPr>
              <a:t>HTTP</a:t>
            </a:r>
            <a:r>
              <a:rPr lang="en-US" sz="1600" dirty="0">
                <a:solidFill>
                  <a:schemeClr val="tx1"/>
                </a:solidFill>
              </a:rPr>
              <a:t> and have some sort of specification which could be used across all applications. </a:t>
            </a:r>
            <a:r>
              <a:rPr lang="en-US" sz="1600" b="1" i="1" dirty="0">
                <a:solidFill>
                  <a:schemeClr val="tx1"/>
                </a:solidFill>
              </a:rPr>
              <a:t>W3C</a:t>
            </a:r>
            <a:r>
              <a:rPr lang="en-US" sz="1600" dirty="0">
                <a:solidFill>
                  <a:schemeClr val="tx1"/>
                </a:solidFill>
              </a:rPr>
              <a:t> recommends </a:t>
            </a:r>
            <a:r>
              <a:rPr lang="en-US" sz="1600" b="1" i="1" dirty="0">
                <a:solidFill>
                  <a:schemeClr val="tx1"/>
                </a:solidFill>
              </a:rPr>
              <a:t>SOAP </a:t>
            </a:r>
            <a:r>
              <a:rPr lang="en-US" sz="1600" dirty="0">
                <a:solidFill>
                  <a:schemeClr val="tx1"/>
                </a:solidFill>
              </a:rPr>
              <a:t>as the medium of exchange between client and </a:t>
            </a:r>
            <a:r>
              <a:rPr lang="en-US" sz="1600" b="1" i="1" dirty="0">
                <a:solidFill>
                  <a:schemeClr val="tx1"/>
                </a:solidFill>
              </a:rPr>
              <a:t>Web Service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i="1" dirty="0">
                <a:solidFill>
                  <a:schemeClr val="tx1"/>
                </a:solidFill>
              </a:rPr>
              <a:t>SOAP</a:t>
            </a:r>
            <a:r>
              <a:rPr lang="en-US" sz="1600" dirty="0">
                <a:solidFill>
                  <a:schemeClr val="tx1"/>
                </a:solidFill>
              </a:rPr>
              <a:t> specification defines something known as a "</a:t>
            </a:r>
            <a:r>
              <a:rPr lang="en-US" sz="1600" b="1" i="1" dirty="0">
                <a:solidFill>
                  <a:schemeClr val="tx1"/>
                </a:solidFill>
              </a:rPr>
              <a:t>SOAP message</a:t>
            </a:r>
            <a:r>
              <a:rPr lang="en-US" sz="1600" dirty="0">
                <a:solidFill>
                  <a:schemeClr val="tx1"/>
                </a:solidFill>
              </a:rPr>
              <a:t>" which is an </a:t>
            </a:r>
            <a:r>
              <a:rPr lang="en-US" sz="1600" b="1" i="1" dirty="0">
                <a:solidFill>
                  <a:schemeClr val="tx1"/>
                </a:solidFill>
              </a:rPr>
              <a:t>XML</a:t>
            </a:r>
            <a:r>
              <a:rPr lang="en-US" sz="1600" dirty="0">
                <a:solidFill>
                  <a:schemeClr val="tx1"/>
                </a:solidFill>
              </a:rPr>
              <a:t> document sent between the </a:t>
            </a:r>
            <a:r>
              <a:rPr lang="en-US" sz="1600" b="1" i="1" dirty="0">
                <a:solidFill>
                  <a:schemeClr val="tx1"/>
                </a:solidFill>
              </a:rPr>
              <a:t>Web Service</a:t>
            </a:r>
            <a:r>
              <a:rPr lang="en-US" sz="1600" dirty="0">
                <a:solidFill>
                  <a:schemeClr val="tx1"/>
                </a:solidFill>
              </a:rPr>
              <a:t> and the client application.</a:t>
            </a:r>
          </a:p>
        </p:txBody>
      </p:sp>
      <p:pic>
        <p:nvPicPr>
          <p:cNvPr id="3074" name="Picture 2" descr="SOAP – Simple Object Access Protocol">
            <a:extLst>
              <a:ext uri="{FF2B5EF4-FFF2-40B4-BE49-F238E27FC236}">
                <a16:creationId xmlns:a16="http://schemas.microsoft.com/office/drawing/2014/main" id="{55763896-AFA1-4108-932A-7DC20A94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616" y="2173655"/>
            <a:ext cx="4187064" cy="396404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01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92F8-77A7-477B-8D58-05F80ABB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SOAP Web Service Requirements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https://en.wikipedia.org/wiki/Web_service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https://www.guru99.com/web-service-architecture.html#1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https://www.oasis-open.org/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5C78-B5EF-4E86-9A80-3ADE4498A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428" y="1888435"/>
            <a:ext cx="5139708" cy="4522304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Every </a:t>
            </a:r>
            <a:r>
              <a:rPr lang="en-US" sz="2000" b="1" i="1" dirty="0">
                <a:solidFill>
                  <a:schemeClr val="tx1"/>
                </a:solidFill>
              </a:rPr>
              <a:t>SOAP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Web Service </a:t>
            </a:r>
            <a:r>
              <a:rPr lang="en-US" sz="2000" dirty="0">
                <a:solidFill>
                  <a:schemeClr val="tx1"/>
                </a:solidFill>
              </a:rPr>
              <a:t>must have certain foundational characteristics to function.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chemeClr val="tx1"/>
                </a:solidFill>
              </a:rPr>
              <a:t>SOAP messaging</a:t>
            </a:r>
            <a:r>
              <a:rPr lang="en-US" sz="1800" dirty="0">
                <a:solidFill>
                  <a:schemeClr val="tx1"/>
                </a:solidFill>
              </a:rPr>
              <a:t> – </a:t>
            </a:r>
            <a:r>
              <a:rPr lang="en-US" sz="1800" b="1" i="1" dirty="0">
                <a:solidFill>
                  <a:schemeClr val="tx1"/>
                </a:solidFill>
              </a:rPr>
              <a:t>Simple Object Access Protocol</a:t>
            </a:r>
            <a:r>
              <a:rPr lang="en-US" sz="1800" dirty="0">
                <a:solidFill>
                  <a:schemeClr val="tx1"/>
                </a:solidFill>
              </a:rPr>
              <a:t> messages contain an XML document with a standardized structure. SOAP messages are most often sent over HTTP but </a:t>
            </a:r>
            <a:r>
              <a:rPr lang="en-US" sz="1800" u="sng" dirty="0">
                <a:solidFill>
                  <a:schemeClr val="tx1"/>
                </a:solidFill>
              </a:rPr>
              <a:t>can</a:t>
            </a:r>
            <a:r>
              <a:rPr lang="en-US" sz="1800" dirty="0">
                <a:solidFill>
                  <a:schemeClr val="tx1"/>
                </a:solidFill>
              </a:rPr>
              <a:t> use any protocol.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chemeClr val="tx1"/>
                </a:solidFill>
              </a:rPr>
              <a:t>WSDL</a:t>
            </a:r>
            <a:r>
              <a:rPr lang="en-US" sz="1800" dirty="0">
                <a:solidFill>
                  <a:schemeClr val="tx1"/>
                </a:solidFill>
              </a:rPr>
              <a:t> (say, “</a:t>
            </a:r>
            <a:r>
              <a:rPr lang="en-US" sz="1800" dirty="0" err="1">
                <a:solidFill>
                  <a:schemeClr val="tx1"/>
                </a:solidFill>
              </a:rPr>
              <a:t>wizdle</a:t>
            </a:r>
            <a:r>
              <a:rPr lang="en-US" sz="1800" dirty="0">
                <a:solidFill>
                  <a:schemeClr val="tx1"/>
                </a:solidFill>
              </a:rPr>
              <a:t>”)– </a:t>
            </a:r>
            <a:r>
              <a:rPr lang="en-US" sz="1800" b="1" i="1" dirty="0">
                <a:solidFill>
                  <a:schemeClr val="tx1"/>
                </a:solidFill>
              </a:rPr>
              <a:t>Web Services Description Language </a:t>
            </a:r>
            <a:r>
              <a:rPr lang="en-US" sz="1800" dirty="0">
                <a:solidFill>
                  <a:schemeClr val="tx1"/>
                </a:solidFill>
              </a:rPr>
              <a:t>is an XML file which tells the client what a SOAP </a:t>
            </a:r>
            <a:r>
              <a:rPr lang="en-US" sz="1800" b="1" i="1" dirty="0">
                <a:solidFill>
                  <a:schemeClr val="tx1"/>
                </a:solidFill>
              </a:rPr>
              <a:t>Web Service</a:t>
            </a:r>
            <a:r>
              <a:rPr lang="en-US" sz="1800" dirty="0">
                <a:solidFill>
                  <a:schemeClr val="tx1"/>
                </a:solidFill>
              </a:rPr>
              <a:t> does and how to communicate with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chemeClr val="tx1"/>
                </a:solidFill>
              </a:rPr>
              <a:t>UDDI</a:t>
            </a:r>
            <a:r>
              <a:rPr lang="en-US" sz="1800" dirty="0">
                <a:solidFill>
                  <a:schemeClr val="tx1"/>
                </a:solidFill>
              </a:rPr>
              <a:t> – </a:t>
            </a:r>
            <a:r>
              <a:rPr lang="en-US" sz="1800" b="1" i="1" dirty="0">
                <a:solidFill>
                  <a:schemeClr val="tx1"/>
                </a:solidFill>
              </a:rPr>
              <a:t>Universal Description, Discover, and Integration </a:t>
            </a:r>
            <a:r>
              <a:rPr lang="en-US" sz="1800" dirty="0">
                <a:solidFill>
                  <a:schemeClr val="tx1"/>
                </a:solidFill>
              </a:rPr>
              <a:t>is a repository where WSDL files can be published by a SOAP </a:t>
            </a:r>
            <a:r>
              <a:rPr lang="en-US" sz="1800" b="1" i="1" dirty="0">
                <a:solidFill>
                  <a:schemeClr val="tx1"/>
                </a:solidFill>
              </a:rPr>
              <a:t>Web Service</a:t>
            </a:r>
            <a:r>
              <a:rPr lang="en-US" sz="1800" dirty="0">
                <a:solidFill>
                  <a:schemeClr val="tx1"/>
                </a:solidFill>
              </a:rPr>
              <a:t> provider. Any client has access to the </a:t>
            </a:r>
            <a:r>
              <a:rPr lang="en-US" sz="1800" b="1" i="1" dirty="0">
                <a:solidFill>
                  <a:schemeClr val="tx1"/>
                </a:solidFill>
              </a:rPr>
              <a:t>UDDI</a:t>
            </a:r>
            <a:r>
              <a:rPr lang="en-US" sz="1800" dirty="0">
                <a:solidFill>
                  <a:schemeClr val="tx1"/>
                </a:solidFill>
              </a:rPr>
              <a:t>. UDDI was created by </a:t>
            </a:r>
            <a:r>
              <a:rPr lang="en-US" sz="18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OASIS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E2C19A-A4DD-4F53-AEC5-AD5E38ACA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845" y="2088183"/>
            <a:ext cx="4538870" cy="4122807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2750-017A-4752-90B2-018D79AB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058648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XML and XML Schema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https://www.w3schools.com/xml/xml_whatis.asp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https://www.w3schools.com/xml/xml_schema.asp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3A7ADD-CB9A-4BF9-B978-AA101677E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123790"/>
              </p:ext>
            </p:extLst>
          </p:nvPr>
        </p:nvGraphicFramePr>
        <p:xfrm>
          <a:off x="875070" y="2004193"/>
          <a:ext cx="10697497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1136">
                  <a:extLst>
                    <a:ext uri="{9D8B030D-6E8A-4147-A177-3AD203B41FA5}">
                      <a16:colId xmlns:a16="http://schemas.microsoft.com/office/drawing/2014/main" val="3434996752"/>
                    </a:ext>
                  </a:extLst>
                </a:gridCol>
                <a:gridCol w="5536361">
                  <a:extLst>
                    <a:ext uri="{9D8B030D-6E8A-4147-A177-3AD203B41FA5}">
                      <a16:colId xmlns:a16="http://schemas.microsoft.com/office/drawing/2014/main" val="3528581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XML (the house)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XML Schema (blueprint)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96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and Hardware independent.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Describes the structure of an accompanying XML doc.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3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Stores and transports data in plain text format.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Supports Namespaces and Datatypes.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19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Is self-descriptive.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Written in XML.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02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Is recommended by </a:t>
                      </a: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W3C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Can serve as a contract for how client and provider communicate.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863264"/>
                  </a:ext>
                </a:extLst>
              </a:tr>
              <a:tr h="397010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XML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tags are not predefined. The tag is the </a:t>
                      </a: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of the </a:t>
                      </a: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key-value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pair.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39946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4B45FAA-9556-40BC-9BBB-BBEFAECA9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244" y="4394499"/>
            <a:ext cx="3631936" cy="234723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5C2B3-5526-41D2-9C17-CCE882998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877" y="4936678"/>
            <a:ext cx="4236865" cy="180505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7571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9B85-0FFF-4510-AA8E-B27F0DF0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142" y="321272"/>
            <a:ext cx="10109338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WSDL – Example and Explanation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https://www.guru99.com/wsdl-web-services-description-language.html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6E926-88AA-440E-B9DB-62750833D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129" y="1902472"/>
            <a:ext cx="6535271" cy="4524329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WSDL</a:t>
            </a:r>
            <a:r>
              <a:rPr lang="en-US" sz="2400" dirty="0">
                <a:solidFill>
                  <a:schemeClr val="tx1"/>
                </a:solidFill>
              </a:rPr>
              <a:t> describes what the </a:t>
            </a:r>
            <a:r>
              <a:rPr lang="en-US" sz="2400" b="1" i="1" dirty="0">
                <a:solidFill>
                  <a:schemeClr val="tx1"/>
                </a:solidFill>
              </a:rPr>
              <a:t>Web Service</a:t>
            </a:r>
            <a:r>
              <a:rPr lang="en-US" sz="2400" dirty="0">
                <a:solidFill>
                  <a:schemeClr val="tx1"/>
                </a:solidFill>
              </a:rPr>
              <a:t> does, what it requires from the client, and what it provides to the client. A </a:t>
            </a:r>
            <a:r>
              <a:rPr lang="en-US" sz="2400" b="1" i="1" dirty="0">
                <a:solidFill>
                  <a:schemeClr val="tx1"/>
                </a:solidFill>
              </a:rPr>
              <a:t>WSDL</a:t>
            </a:r>
            <a:r>
              <a:rPr lang="en-US" sz="2400" dirty="0">
                <a:solidFill>
                  <a:schemeClr val="tx1"/>
                </a:solidFill>
              </a:rPr>
              <a:t> contains: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location of the </a:t>
            </a:r>
            <a:r>
              <a:rPr lang="en-US" sz="2000" b="1" i="1" dirty="0">
                <a:solidFill>
                  <a:schemeClr val="tx1"/>
                </a:solidFill>
              </a:rPr>
              <a:t>Web Service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 the information required to connect to the </a:t>
            </a:r>
            <a:r>
              <a:rPr lang="en-US" sz="2000" b="1" i="1" dirty="0">
                <a:solidFill>
                  <a:schemeClr val="tx1"/>
                </a:solidFill>
              </a:rPr>
              <a:t>Web Service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 the methods and functionality provided the Web Service.</a:t>
            </a:r>
          </a:p>
          <a:p>
            <a:pPr marL="201168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definitions and </a:t>
            </a:r>
            <a:r>
              <a:rPr lang="en-US" sz="2400" b="1" i="1" dirty="0">
                <a:solidFill>
                  <a:schemeClr val="tx1"/>
                </a:solidFill>
              </a:rPr>
              <a:t>types</a:t>
            </a:r>
            <a:r>
              <a:rPr lang="en-US" sz="2400" dirty="0">
                <a:solidFill>
                  <a:schemeClr val="tx1"/>
                </a:solidFill>
              </a:rPr>
              <a:t> of </a:t>
            </a:r>
            <a:r>
              <a:rPr lang="en-US" sz="2400" b="1" i="1" dirty="0">
                <a:solidFill>
                  <a:schemeClr val="tx1"/>
                </a:solidFill>
              </a:rPr>
              <a:t>SOAP</a:t>
            </a:r>
            <a:r>
              <a:rPr lang="en-US" sz="2400" dirty="0">
                <a:solidFill>
                  <a:schemeClr val="tx1"/>
                </a:solidFill>
              </a:rPr>
              <a:t> messages passed by the </a:t>
            </a:r>
            <a:r>
              <a:rPr lang="en-US" sz="2400" b="1" i="1" dirty="0">
                <a:solidFill>
                  <a:schemeClr val="tx1"/>
                </a:solidFill>
              </a:rPr>
              <a:t>SOAP</a:t>
            </a:r>
            <a:r>
              <a:rPr lang="en-US" sz="2400" dirty="0">
                <a:solidFill>
                  <a:schemeClr val="tx1"/>
                </a:solidFill>
              </a:rPr>
              <a:t> protocol is defined in the </a:t>
            </a:r>
            <a:r>
              <a:rPr lang="en-US" sz="2400" b="1" i="1" dirty="0">
                <a:solidFill>
                  <a:schemeClr val="tx1"/>
                </a:solidFill>
              </a:rPr>
              <a:t>WSDL</a:t>
            </a:r>
            <a:r>
              <a:rPr lang="en-US" sz="2400" dirty="0">
                <a:solidFill>
                  <a:schemeClr val="tx1"/>
                </a:solidFill>
              </a:rPr>
              <a:t> document.</a:t>
            </a:r>
          </a:p>
          <a:p>
            <a:pPr marL="201168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i="1" dirty="0">
                <a:solidFill>
                  <a:schemeClr val="tx1"/>
                </a:solidFill>
              </a:rPr>
              <a:t>WSDL</a:t>
            </a:r>
            <a:r>
              <a:rPr lang="en-US" sz="2400" dirty="0">
                <a:solidFill>
                  <a:schemeClr val="tx1"/>
                </a:solidFill>
              </a:rPr>
              <a:t> contains these elements: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Definition, </a:t>
            </a:r>
            <a:r>
              <a:rPr lang="en-US" sz="2000" dirty="0" err="1">
                <a:solidFill>
                  <a:schemeClr val="tx1"/>
                </a:solidFill>
              </a:rPr>
              <a:t>TargetNamespace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DataType</a:t>
            </a:r>
            <a:r>
              <a:rPr lang="en-US" sz="2000" dirty="0">
                <a:solidFill>
                  <a:schemeClr val="tx1"/>
                </a:solidFill>
              </a:rPr>
              <a:t>, Message, </a:t>
            </a:r>
            <a:r>
              <a:rPr lang="en-US" sz="2000" dirty="0" err="1">
                <a:solidFill>
                  <a:schemeClr val="tx1"/>
                </a:solidFill>
              </a:rPr>
              <a:t>PortType</a:t>
            </a:r>
            <a:r>
              <a:rPr lang="en-US" sz="2000" dirty="0">
                <a:solidFill>
                  <a:schemeClr val="tx1"/>
                </a:solidFill>
              </a:rPr>
              <a:t>, Binding,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262B9-1078-43EE-AA4C-E4BB2E64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579" y="2049816"/>
            <a:ext cx="2821294" cy="468994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382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EEF08F-DCD0-4571-BE83-D6823D860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757267"/>
              </p:ext>
            </p:extLst>
          </p:nvPr>
        </p:nvGraphicFramePr>
        <p:xfrm>
          <a:off x="1464774" y="2132061"/>
          <a:ext cx="9371886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534">
                  <a:extLst>
                    <a:ext uri="{9D8B030D-6E8A-4147-A177-3AD203B41FA5}">
                      <a16:colId xmlns:a16="http://schemas.microsoft.com/office/drawing/2014/main" val="55671070"/>
                    </a:ext>
                  </a:extLst>
                </a:gridCol>
                <a:gridCol w="7685352">
                  <a:extLst>
                    <a:ext uri="{9D8B030D-6E8A-4147-A177-3AD203B41FA5}">
                      <a16:colId xmlns:a16="http://schemas.microsoft.com/office/drawing/2014/main" val="1334569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Tag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61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&lt;types&gt;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Defines all complex data types in the messages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3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&lt;message&gt;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the message which to be exchanged between the client application and the web server. There are two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&lt;message&gt;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tags in each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WSDL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One for input parameters and one for output parameters.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52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&lt;</a:t>
                      </a:r>
                      <a:r>
                        <a:rPr lang="en-US" sz="1800" dirty="0" err="1"/>
                        <a:t>portType</a:t>
                      </a:r>
                      <a:r>
                        <a:rPr lang="en-US" sz="1800" dirty="0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define a complete input/output operation provided by the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Gives the names of the input and output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&lt;message&gt;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03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&lt;binding&gt;</a:t>
                      </a:r>
                      <a:endParaRPr 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Used to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how the messages will be transferred (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other). </a:t>
                      </a:r>
                      <a:r>
                        <a:rPr lang="en-US" sz="1800" dirty="0"/>
                        <a:t>Port types act like interfaces, so the client must call the relevant port to ask for a particular functionality.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01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&lt;service&gt;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Declares the name given to the </a:t>
                      </a:r>
                      <a:r>
                        <a:rPr lang="en-US" sz="1800" b="1" i="1" dirty="0"/>
                        <a:t>Web Service </a:t>
                      </a:r>
                      <a:r>
                        <a:rPr lang="en-US" sz="1800" dirty="0"/>
                        <a:t>itself. This is a web address used for confirmation that the service exists.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633419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055A843F-1920-4C55-B238-91578ADD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6466715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WSDL Tag Elements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https://www.guru99.com/wsdl-web-services-description-language.html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15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8AB9D7-5442-4E96-BCFA-33EE362F41B2}"/>
              </a:ext>
            </a:extLst>
          </p:cNvPr>
          <p:cNvSpPr/>
          <p:nvPr/>
        </p:nvSpPr>
        <p:spPr>
          <a:xfrm>
            <a:off x="7967382" y="75839"/>
            <a:ext cx="3948393" cy="6731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6CCAC-BF82-48D5-9070-873B8C7F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332" y="305395"/>
            <a:ext cx="6264573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WSDL File Example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https://www.guru99.com/wsdl-web-services-description-language.html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ED3C70-F814-4E23-B87F-6231AB314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7000"/>
                    </a14:imgEffect>
                    <a14:imgEffect>
                      <a14:brightnessContrast contras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1249" y="93502"/>
            <a:ext cx="3904664" cy="3591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67D917-F62F-40E3-AAE1-CF2F550E1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111" y="3617343"/>
            <a:ext cx="3904664" cy="3180054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F24751-C23C-4F4F-A873-2DA8F40F94F9}"/>
              </a:ext>
            </a:extLst>
          </p:cNvPr>
          <p:cNvSpPr/>
          <p:nvPr/>
        </p:nvSpPr>
        <p:spPr>
          <a:xfrm>
            <a:off x="8024333" y="881743"/>
            <a:ext cx="3382969" cy="214916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919256-C831-4E01-B056-1498B32AB365}"/>
              </a:ext>
            </a:extLst>
          </p:cNvPr>
          <p:cNvSpPr/>
          <p:nvPr/>
        </p:nvSpPr>
        <p:spPr>
          <a:xfrm>
            <a:off x="8016869" y="3060365"/>
            <a:ext cx="3382969" cy="6365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866C20-784A-4C30-8848-26DEEE1D1C09}"/>
              </a:ext>
            </a:extLst>
          </p:cNvPr>
          <p:cNvSpPr/>
          <p:nvPr/>
        </p:nvSpPr>
        <p:spPr>
          <a:xfrm>
            <a:off x="8016869" y="3724580"/>
            <a:ext cx="3382969" cy="625741"/>
          </a:xfrm>
          <a:prstGeom prst="rect">
            <a:avLst/>
          </a:prstGeom>
          <a:noFill/>
          <a:ln>
            <a:solidFill>
              <a:srgbClr val="337D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4E3D9-10CF-4B05-A641-C8B5EB2CAA36}"/>
              </a:ext>
            </a:extLst>
          </p:cNvPr>
          <p:cNvSpPr/>
          <p:nvPr/>
        </p:nvSpPr>
        <p:spPr>
          <a:xfrm>
            <a:off x="8015336" y="4377482"/>
            <a:ext cx="3835148" cy="153650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AB3E83-CBBB-4483-9401-BA2CA55510E0}"/>
              </a:ext>
            </a:extLst>
          </p:cNvPr>
          <p:cNvSpPr/>
          <p:nvPr/>
        </p:nvSpPr>
        <p:spPr>
          <a:xfrm>
            <a:off x="8021693" y="6010236"/>
            <a:ext cx="3096222" cy="6540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FD340779-585D-4FE1-98E7-668933A75F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3762284"/>
              </p:ext>
            </p:extLst>
          </p:nvPr>
        </p:nvGraphicFramePr>
        <p:xfrm>
          <a:off x="1111396" y="2005594"/>
          <a:ext cx="6185117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501">
                  <a:extLst>
                    <a:ext uri="{9D8B030D-6E8A-4147-A177-3AD203B41FA5}">
                      <a16:colId xmlns:a16="http://schemas.microsoft.com/office/drawing/2014/main" val="55671070"/>
                    </a:ext>
                  </a:extLst>
                </a:gridCol>
                <a:gridCol w="4933616">
                  <a:extLst>
                    <a:ext uri="{9D8B030D-6E8A-4147-A177-3AD203B41FA5}">
                      <a16:colId xmlns:a16="http://schemas.microsoft.com/office/drawing/2014/main" val="1334569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Tag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61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&lt;types&gt;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Defines all complex data types in the messages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3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&lt;message&gt;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the message which is exchanged between the client application and the web server. There are two </a:t>
                      </a:r>
                      <a:r>
                        <a:rPr lang="en-US" sz="1600" b="1" i="1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&lt;message&gt; </a:t>
                      </a:r>
                      <a:r>
                        <a:rPr lang="en-US" sz="1600" b="0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tags in each </a:t>
                      </a:r>
                      <a:r>
                        <a:rPr lang="en-US" sz="1600" b="1" i="1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WSDL</a:t>
                      </a:r>
                      <a:r>
                        <a:rPr lang="en-US" sz="1600" b="0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One for input parameters and one for output parameters.</a:t>
                      </a: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52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337D51"/>
                          </a:solidFill>
                        </a:rPr>
                        <a:t>&lt;</a:t>
                      </a:r>
                      <a:r>
                        <a:rPr lang="en-US" sz="1600" dirty="0" err="1">
                          <a:solidFill>
                            <a:srgbClr val="337D51"/>
                          </a:solidFill>
                        </a:rPr>
                        <a:t>portType</a:t>
                      </a:r>
                      <a:r>
                        <a:rPr lang="en-US" sz="1600" dirty="0">
                          <a:solidFill>
                            <a:srgbClr val="337D51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rgbClr val="337D5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define a complete input/output operation provided by the </a:t>
                      </a:r>
                      <a:r>
                        <a:rPr lang="en-US" sz="1600" b="1" i="1" kern="1200" dirty="0">
                          <a:solidFill>
                            <a:srgbClr val="337D5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en-US" sz="1600" b="0" i="0" kern="1200" dirty="0">
                          <a:solidFill>
                            <a:srgbClr val="337D5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1" kern="1200" dirty="0">
                          <a:solidFill>
                            <a:srgbClr val="337D5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en-US" sz="1600" b="0" i="0" kern="1200" dirty="0">
                          <a:solidFill>
                            <a:srgbClr val="337D5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Gives the names of the input and output </a:t>
                      </a:r>
                      <a:r>
                        <a:rPr lang="en-US" sz="1600" b="1" i="1" kern="1200" dirty="0">
                          <a:solidFill>
                            <a:srgbClr val="337D5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&lt;message&gt;</a:t>
                      </a:r>
                      <a:r>
                        <a:rPr lang="en-US" sz="1600" b="0" i="0" kern="1200" dirty="0">
                          <a:solidFill>
                            <a:srgbClr val="337D5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rgbClr val="337D5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03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&lt;binding&gt;</a:t>
                      </a:r>
                      <a:endParaRPr lang="en-US" sz="16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Used to </a:t>
                      </a:r>
                      <a:r>
                        <a:rPr lang="en-US" sz="16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how the messages will be transferred (HTTP or other).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Port types act like interfaces, so the client must call the relevant port to ask for a particular functionality.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01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&lt;service&gt;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The name given to the </a:t>
                      </a:r>
                      <a:r>
                        <a:rPr lang="en-US" sz="1600" b="1" i="1" dirty="0">
                          <a:solidFill>
                            <a:srgbClr val="7030A0"/>
                          </a:solidFill>
                        </a:rPr>
                        <a:t>Web Service 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itself. This is a web address used for confirmation that the service exists.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63341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376105-D5EC-4763-9406-C8F429DD1B5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500474" y="1956327"/>
            <a:ext cx="1523859" cy="901823"/>
          </a:xfrm>
          <a:prstGeom prst="straightConnector1">
            <a:avLst/>
          </a:prstGeom>
          <a:ln w="254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1133EF-3E21-49B5-80CD-48A79AAD2CE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089850" y="3255894"/>
            <a:ext cx="927019" cy="12272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215CCC-898B-4111-A4A1-351BC7DE033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955507" y="4037451"/>
            <a:ext cx="1061362" cy="484033"/>
          </a:xfrm>
          <a:prstGeom prst="straightConnector1">
            <a:avLst/>
          </a:prstGeom>
          <a:ln w="25400">
            <a:solidFill>
              <a:srgbClr val="337D51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E95BC4-F3ED-42F2-BC00-99EB981E5D5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146188" y="6214453"/>
            <a:ext cx="875505" cy="122795"/>
          </a:xfrm>
          <a:prstGeom prst="straightConnector1">
            <a:avLst/>
          </a:prstGeom>
          <a:ln w="254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053947-5E1D-4391-B639-043607EC670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955507" y="5145732"/>
            <a:ext cx="1059829" cy="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85369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{A71D3352-58BE-4DA6-B61F-53FC38EEDCB0}tf56160789</Template>
  <TotalTime>0</TotalTime>
  <Words>2657</Words>
  <Application>Microsoft Office PowerPoint</Application>
  <PresentationFormat>Widescreen</PresentationFormat>
  <Paragraphs>181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Bookman Old Style</vt:lpstr>
      <vt:lpstr>Calibri</vt:lpstr>
      <vt:lpstr>Franklin Gothic Book</vt:lpstr>
      <vt:lpstr>1_RetrospectVTI</vt:lpstr>
      <vt:lpstr>SOAP Fundamentals</vt:lpstr>
      <vt:lpstr>Simple Object Access Protocol is based on transferring XML data as SOAP Messages. Each message is an XML document. The structure of the XML document follows a specific pattern, but not the content. In SOAP, messages are all sent via HTTP.</vt:lpstr>
      <vt:lpstr>SOAP – Overview https://en.wikipedia.org/wiki/SOAP</vt:lpstr>
      <vt:lpstr>SOAP Web Services – Overview https://www.guru99.com/soap-simple-object-access-protocol.html</vt:lpstr>
      <vt:lpstr>SOAP Web Service Requirements https://en.wikipedia.org/wiki/Web_service https://www.guru99.com/web-service-architecture.html#1 https://www.oasis-open.org/</vt:lpstr>
      <vt:lpstr>XML and XML Schema https://www.w3schools.com/xml/xml_whatis.asp https://www.w3schools.com/xml/xml_schema.asp</vt:lpstr>
      <vt:lpstr>WSDL – Example and Explanation https://www.guru99.com/wsdl-web-services-description-language.html</vt:lpstr>
      <vt:lpstr>WSDL Tag Elements https://www.guru99.com/wsdl-web-services-description-language.html</vt:lpstr>
      <vt:lpstr>WSDL File Example https://www.guru99.com/wsdl-web-services-description-language.html</vt:lpstr>
      <vt:lpstr>SOAP Message Elements https://www.guru99.com/soap-simple-object-access-protocol.html</vt:lpstr>
      <vt:lpstr>SOAP Message – Envelope https://www.guru99.com/soap-simple-object-access-protocol.html https://www.ibm.com/support/knowledgecenter/SSGMCP_5.4.0/fundamentals/web-services/dfhws_header.html</vt:lpstr>
      <vt:lpstr>SOAP Message - Header https://www.ibm.com/support/knowledgecenter/SSGMCP_5.4.0/fundamentals/web-services/dfhws_header.html https://docs.mulesoft.com/apikit/4.x/apikit-4-get-header-task</vt:lpstr>
      <vt:lpstr>SOAP Message - Header https://www.ibm.com/support/knowledgecenter/SSGMCP_5.4.0/fundamentals/web-services/dfhws_header.html</vt:lpstr>
      <vt:lpstr>SOAP Message - Fault https://www.guru99.com/soap-simple-object-access-protocol.html</vt:lpstr>
      <vt:lpstr>SOAP Fault Message https://www.guru99.com/soap-simple-object-access-protocol.html</vt:lpstr>
      <vt:lpstr>SOAP in the .NET World https://docs.microsoft.com/en-us/dotnet/framework/wcf/whats-wcf</vt:lpstr>
      <vt:lpstr>WCF Features https://docs.microsoft.com/en-us/dotnet/framework/wcf/whats-wcf#features-of-wcf</vt:lpstr>
      <vt:lpstr>A Practical SOAP Example https://docs.microsoft.com/en-us/dotnet/framework/wcf/how-to-define-a-wcf-service-contract https://docs.microsoft.com/en-us/dotnet/framework/wcf/getting-started-tutorial</vt:lpstr>
      <vt:lpstr>SOAP extra. https://www.ibm.com/support/knowledgecenter/SSMQ79_9.5.1/com.ibm.egl.pg.doc/topics/pegl_serv_overview.html https://www.ibm.com/support/knowledgecenter/SSAW57_9.0.5/com.ibm.websphere.nd.multiplatform.doc/ae/cwbs_soap.html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2020-04-04T19:32:35Z</dcterms:created>
  <dcterms:modified xsi:type="dcterms:W3CDTF">2021-09-13T20:46:34Z</dcterms:modified>
</cp:coreProperties>
</file>