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3" r:id="rId4"/>
    <p:sldId id="275" r:id="rId5"/>
    <p:sldId id="282" r:id="rId6"/>
    <p:sldId id="264" r:id="rId7"/>
    <p:sldId id="290" r:id="rId8"/>
    <p:sldId id="292" r:id="rId9"/>
    <p:sldId id="295" r:id="rId10"/>
    <p:sldId id="293" r:id="rId11"/>
    <p:sldId id="294" r:id="rId12"/>
    <p:sldId id="259" r:id="rId13"/>
    <p:sldId id="276" r:id="rId14"/>
    <p:sldId id="280" r:id="rId15"/>
    <p:sldId id="261" r:id="rId16"/>
    <p:sldId id="265" r:id="rId17"/>
    <p:sldId id="262" r:id="rId18"/>
    <p:sldId id="266" r:id="rId19"/>
    <p:sldId id="289" r:id="rId20"/>
    <p:sldId id="271" r:id="rId21"/>
    <p:sldId id="272" r:id="rId22"/>
    <p:sldId id="267" r:id="rId23"/>
    <p:sldId id="283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A58655-0285-4B31-BE60-A1D38267D0FC}">
          <p14:sldIdLst>
            <p14:sldId id="257"/>
            <p14:sldId id="258"/>
            <p14:sldId id="273"/>
            <p14:sldId id="275"/>
            <p14:sldId id="282"/>
            <p14:sldId id="264"/>
            <p14:sldId id="290"/>
            <p14:sldId id="292"/>
            <p14:sldId id="295"/>
            <p14:sldId id="293"/>
            <p14:sldId id="294"/>
            <p14:sldId id="259"/>
            <p14:sldId id="276"/>
            <p14:sldId id="280"/>
            <p14:sldId id="261"/>
            <p14:sldId id="265"/>
            <p14:sldId id="262"/>
            <p14:sldId id="266"/>
            <p14:sldId id="289"/>
            <p14:sldId id="271"/>
            <p14:sldId id="272"/>
            <p14:sldId id="267"/>
            <p14:sldId id="283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6FAC5-D9BE-471F-B342-9AB86C3BDDAF}" v="8" dt="2020-09-12T21:01:13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3" autoAdjust="0"/>
    <p:restoredTop sz="94645" autoAdjust="0"/>
  </p:normalViewPr>
  <p:slideViewPr>
    <p:cSldViewPr snapToGrid="0">
      <p:cViewPr varScale="1">
        <p:scale>
          <a:sx n="77" d="100"/>
          <a:sy n="77" d="100"/>
        </p:scale>
        <p:origin x="40" y="1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data/ef-rp/read-related-data?view=aspnetcore-7.0&amp;tabs=visual-stud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ef/core/querying/related-data#eager-loa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ityframeworktutorial.net/efcore/entity-framework-core-dbcontext.aspx" TargetMode="External"/><Relationship Id="rId2" Type="http://schemas.openxmlformats.org/officeDocument/2006/relationships/hyperlink" Target="https://docs.microsoft.com/en-us/ef/core/#query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ef/ef6/modeling/code-first/dbse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ef/core/querying/track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ef/core/querying/tracking#no-tracking-qu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ef/core/querying/raw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querying/raw-sq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microsoft.com/en-us/ef/core/modeling/keys?tabs=data-annot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anaging-schemas/migrations/?tabs=dotnet-core-cl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get-started/?tabs=visual-studio#create-the-model" TargetMode="External"/><Relationship Id="rId2" Type="http://schemas.openxmlformats.org/officeDocument/2006/relationships/hyperlink" Target="https://docs.microsoft.com/en-us/ef/core/get-started/?tabs=netcor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microsoft.com/en-us/ef/core/get-started/?tabs=netcor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create-model-for-existing-database-in-ef-core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tackoverflow.com/questions/17615260/the-certificate-chain-was-issued-by-an-authority-that-is-not-trusted-when-conn/70850834#70850834:~:text=The%20quick%2Dfix%20is%20to%20add%20Encrypt%3DFalse%20to%20your%20connection%2Dstrings.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ityframeworktutorial.net/what-is-entityframework.aspx" TargetMode="External"/><Relationship Id="rId2" Type="http://schemas.openxmlformats.org/officeDocument/2006/relationships/hyperlink" Target="https://docs.microsoft.com/en-us/ef/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ef/core/#the-mode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ntity_framework/entity_framework_fluent_api.htm" TargetMode="External"/><Relationship Id="rId2" Type="http://schemas.openxmlformats.org/officeDocument/2006/relationships/hyperlink" Target="https://www.entityframeworktutorial.net/efcore/fluent-api-in-entity-framework-core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ef/core/api/microsoft.entityframeworkcore.modelbuild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eager-loading-lazy-loading-and-explicit-loading-in-entity-framework/" TargetMode="External"/><Relationship Id="rId2" Type="http://schemas.openxmlformats.org/officeDocument/2006/relationships/hyperlink" Target="https://docs.microsoft.com/en-us/ef/core/querying/related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eager-loading-lazy-loading-and-explicit-loading-in-entity-framework/" TargetMode="External"/><Relationship Id="rId2" Type="http://schemas.openxmlformats.org/officeDocument/2006/relationships/hyperlink" Target="https://www.c-sharpcorner.com/article/lazy-loading-and-eager-loading-in-linq-to-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data/ef-rp/migrations?view=aspnetcore-7.0&amp;tabs=visual-stud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Object/Relational Mapper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Entity Framework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 err="1">
                <a:solidFill>
                  <a:schemeClr val="tx1"/>
                </a:solidFill>
              </a:rPr>
              <a:t>DbContext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5872-6A7E-B905-339D-DD78E267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Complex Data Models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19BA-988A-67A8-6CCF-F3D86669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8409-BAAC-4727-72D9-C9CC81ED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Loading Related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https://learn.microsoft.com/en-us/aspnet/core/data/ef-rp/read-related-data?view=aspnetcore-7.0&amp;tabs=visual-studio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BF7F-7BA1-D52D-F092-E89C36D2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4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C4E1-FDEA-454A-AAA9-AF9D9052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40" y="286603"/>
            <a:ext cx="1021954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Eager Loading - Example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https://docs.microsoft.com/en-us/ef/core/querying/related-data#eager-loading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A852-5A89-4E1E-8A54-2015D5FB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40" y="2114779"/>
            <a:ext cx="5755015" cy="19251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Use the 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b="1" i="1" dirty="0">
                <a:solidFill>
                  <a:srgbClr val="FF0000"/>
                </a:solidFill>
              </a:rPr>
              <a:t>Include()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method to specify related data from one or multiple relationships to be included in a single query result (Eager Loading). Here, the blogs that are returned in the results will have their Posts property populated with the related posts automatically.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2507D-1CA2-49AD-AAAA-AF0BC7A80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82" y="4555000"/>
            <a:ext cx="4315098" cy="125235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C354F3-5AFE-4A7E-98C9-A999C6C4364A}"/>
              </a:ext>
            </a:extLst>
          </p:cNvPr>
          <p:cNvSpPr/>
          <p:nvPr/>
        </p:nvSpPr>
        <p:spPr>
          <a:xfrm>
            <a:off x="936140" y="4396979"/>
            <a:ext cx="5804262" cy="16312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dirty="0"/>
              <a:t>You can drill down through relationships to include multiple levels of related data using the 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ThenInclude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method. The following example loads all blogs, their related posts, and the author of each post.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DC169-02CD-41F9-A116-0E2B45146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582" y="2281110"/>
            <a:ext cx="4315098" cy="157930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7753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8C8C-54CA-4766-ABFA-C08507B1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096" y="1909482"/>
            <a:ext cx="4638898" cy="450583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With a </a:t>
            </a:r>
            <a:r>
              <a:rPr lang="en-US" sz="2400" b="1" i="1" dirty="0" err="1">
                <a:solidFill>
                  <a:schemeClr val="tx1"/>
                </a:solidFill>
              </a:rPr>
              <a:t>DbContext</a:t>
            </a:r>
            <a:r>
              <a:rPr lang="en-US" sz="2400" dirty="0">
                <a:solidFill>
                  <a:schemeClr val="tx1"/>
                </a:solidFill>
              </a:rPr>
              <a:t>, instances of your entity classes are retrieved from the database using </a:t>
            </a:r>
            <a:r>
              <a:rPr lang="en-US" sz="2400" b="1" i="1" dirty="0">
                <a:solidFill>
                  <a:schemeClr val="tx1"/>
                </a:solidFill>
              </a:rPr>
              <a:t>Language Integrated Query (LINQ)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Data is </a:t>
            </a:r>
            <a:r>
              <a:rPr lang="en-US" sz="2400" u="sng" dirty="0">
                <a:solidFill>
                  <a:schemeClr val="tx1"/>
                </a:solidFill>
              </a:rPr>
              <a:t>created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u="sng" dirty="0">
                <a:solidFill>
                  <a:schemeClr val="tx1"/>
                </a:solidFill>
              </a:rPr>
              <a:t>deleted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u="sng" dirty="0">
                <a:solidFill>
                  <a:schemeClr val="tx1"/>
                </a:solidFill>
              </a:rPr>
              <a:t>modified</a:t>
            </a:r>
            <a:r>
              <a:rPr lang="en-US" sz="2400" dirty="0">
                <a:solidFill>
                  <a:schemeClr val="tx1"/>
                </a:solidFill>
              </a:rPr>
              <a:t> in the database using instances of your entity classes.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SaveChanges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used to persist (save) those changes to the Db.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5DBB86-1B61-4A9B-B58E-67EC2FF8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082" y="287338"/>
            <a:ext cx="10518866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Querying </a:t>
            </a:r>
            <a:r>
              <a:rPr lang="en-US" dirty="0" err="1">
                <a:solidFill>
                  <a:schemeClr val="tx1"/>
                </a:solidFill>
              </a:rPr>
              <a:t>DbContext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SaveChanges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https://docs.microsoft.com/en-us/ef/core/#querying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https://www.entityframeworktutorial.net/efcore/entity-framework-core-dbcontext.aspx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FFEE9-5650-468A-A1F6-BB094C6AA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252" y="2202856"/>
            <a:ext cx="4389983" cy="202253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CDFA9-AC8B-4C10-8353-F2472ED4D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252" y="4655144"/>
            <a:ext cx="4389983" cy="129907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7435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8717-0312-444E-8370-5FBE3F99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989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First Approach - </a:t>
            </a:r>
            <a:r>
              <a:rPr lang="en-US" dirty="0" err="1">
                <a:solidFill>
                  <a:schemeClr val="tx1"/>
                </a:solidFill>
              </a:rPr>
              <a:t>DbSet</a:t>
            </a:r>
            <a:r>
              <a:rPr lang="en-US" dirty="0">
                <a:solidFill>
                  <a:schemeClr val="tx1"/>
                </a:solidFill>
              </a:rPr>
              <a:t>&lt;&gt;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https://docs.microsoft.com/en-us/ef/ef6/modeling/code-first/dbsets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B5DA-B880-495E-9129-BECC52BC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438" y="1900164"/>
            <a:ext cx="9404019" cy="2519657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When using an EF Core </a:t>
            </a:r>
            <a:r>
              <a:rPr lang="en-US" sz="2800" b="1" i="1" dirty="0">
                <a:solidFill>
                  <a:schemeClr val="tx1"/>
                </a:solidFill>
              </a:rPr>
              <a:t>Code First </a:t>
            </a:r>
            <a:r>
              <a:rPr lang="en-US" sz="2800" dirty="0">
                <a:solidFill>
                  <a:schemeClr val="tx1"/>
                </a:solidFill>
              </a:rPr>
              <a:t>approach,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you define a </a:t>
            </a:r>
            <a:r>
              <a:rPr lang="en-US" sz="2800" b="1" i="1" dirty="0" err="1">
                <a:solidFill>
                  <a:schemeClr val="tx1"/>
                </a:solidFill>
              </a:rPr>
              <a:t>DbContext</a:t>
            </a:r>
            <a:r>
              <a:rPr lang="en-US" sz="2800" dirty="0">
                <a:solidFill>
                  <a:schemeClr val="tx1"/>
                </a:solidFill>
              </a:rPr>
              <a:t> that represents your session with the database and exposes (creates) a </a:t>
            </a:r>
            <a:r>
              <a:rPr lang="en-US" sz="2800" b="1" i="1" dirty="0" err="1">
                <a:solidFill>
                  <a:schemeClr val="tx1"/>
                </a:solidFill>
              </a:rPr>
              <a:t>DbSet</a:t>
            </a:r>
            <a:r>
              <a:rPr lang="en-US" sz="2800" b="1" i="1" dirty="0">
                <a:solidFill>
                  <a:schemeClr val="tx1"/>
                </a:solidFill>
              </a:rPr>
              <a:t>&lt;</a:t>
            </a:r>
            <a:r>
              <a:rPr lang="en-US" sz="2800" b="1" i="1" dirty="0" err="1">
                <a:solidFill>
                  <a:schemeClr val="tx1"/>
                </a:solidFill>
              </a:rPr>
              <a:t>modelType</a:t>
            </a:r>
            <a:r>
              <a:rPr lang="en-US" sz="2800" b="1" i="1" dirty="0">
                <a:solidFill>
                  <a:schemeClr val="tx1"/>
                </a:solidFill>
              </a:rPr>
              <a:t>&gt;</a:t>
            </a:r>
            <a:r>
              <a:rPr lang="en-US" sz="2800" dirty="0">
                <a:solidFill>
                  <a:schemeClr val="tx1"/>
                </a:solidFill>
              </a:rPr>
              <a:t> for each Model </a:t>
            </a:r>
            <a:r>
              <a:rPr lang="en-US" sz="2800" b="1" i="1" dirty="0">
                <a:solidFill>
                  <a:schemeClr val="tx1"/>
                </a:solidFill>
              </a:rPr>
              <a:t>type</a:t>
            </a:r>
            <a:r>
              <a:rPr lang="en-US" sz="2800" dirty="0">
                <a:solidFill>
                  <a:schemeClr val="tx1"/>
                </a:solidFill>
              </a:rPr>
              <a:t> in your application.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This will configure the Classes sent as </a:t>
            </a:r>
            <a:r>
              <a:rPr lang="en-US" sz="2800" b="1" i="1" dirty="0">
                <a:solidFill>
                  <a:schemeClr val="tx1"/>
                </a:solidFill>
              </a:rPr>
              <a:t>type</a:t>
            </a:r>
            <a:r>
              <a:rPr lang="en-US" sz="2800" dirty="0">
                <a:solidFill>
                  <a:schemeClr val="tx1"/>
                </a:solidFill>
              </a:rPr>
              <a:t> arguments to the </a:t>
            </a:r>
            <a:r>
              <a:rPr lang="en-US" sz="2800" b="1" i="1" dirty="0" err="1">
                <a:solidFill>
                  <a:schemeClr val="tx1"/>
                </a:solidFill>
              </a:rPr>
              <a:t>DbSet</a:t>
            </a:r>
            <a:r>
              <a:rPr lang="en-US" sz="2800" b="1" i="1" dirty="0">
                <a:solidFill>
                  <a:schemeClr val="tx1"/>
                </a:solidFill>
              </a:rPr>
              <a:t>&lt;&gt; </a:t>
            </a:r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as entity </a:t>
            </a:r>
            <a:r>
              <a:rPr lang="en-US" sz="2800" b="1" i="1" dirty="0">
                <a:solidFill>
                  <a:schemeClr val="tx1"/>
                </a:solidFill>
              </a:rPr>
              <a:t>types</a:t>
            </a:r>
            <a:r>
              <a:rPr lang="en-US" sz="2800" dirty="0">
                <a:solidFill>
                  <a:schemeClr val="tx1"/>
                </a:solidFill>
              </a:rPr>
              <a:t> in your DB, as well as automatically configuring other needed </a:t>
            </a:r>
            <a:r>
              <a:rPr lang="en-US" sz="2800" b="1" i="1" dirty="0">
                <a:solidFill>
                  <a:schemeClr val="tx1"/>
                </a:solidFill>
              </a:rPr>
              <a:t>types</a:t>
            </a:r>
            <a:r>
              <a:rPr lang="en-US" sz="2800" dirty="0">
                <a:solidFill>
                  <a:schemeClr val="tx1"/>
                </a:solidFill>
              </a:rPr>
              <a:t> reachable from those </a:t>
            </a:r>
            <a:r>
              <a:rPr lang="en-US" sz="2800" b="1" i="1" dirty="0">
                <a:solidFill>
                  <a:schemeClr val="tx1"/>
                </a:solidFill>
              </a:rPr>
              <a:t>types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750CC-30EB-4B16-AF7B-D8BC79EE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79" y="4450158"/>
            <a:ext cx="6055842" cy="185900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9034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1AB6-C376-4E6B-B63D-159E770D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Tracking Queries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https://docs.microsoft.com/en-us/ef/core/querying/tracking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2DB2-43BB-41DD-8CAF-DFEB96D0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097" y="1896929"/>
            <a:ext cx="9608566" cy="293953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By default, queries that return entity types are </a:t>
            </a:r>
            <a:r>
              <a:rPr lang="en-US" sz="2800" b="1" i="1" dirty="0">
                <a:solidFill>
                  <a:schemeClr val="tx1"/>
                </a:solidFill>
              </a:rPr>
              <a:t>tracked</a:t>
            </a:r>
            <a:r>
              <a:rPr lang="en-US" sz="2800" dirty="0">
                <a:solidFill>
                  <a:schemeClr val="tx1"/>
                </a:solidFill>
              </a:rPr>
              <a:t>. Tracking behavior controls whether </a:t>
            </a:r>
            <a:r>
              <a:rPr lang="en-US" sz="2800" b="1" i="1" dirty="0">
                <a:solidFill>
                  <a:schemeClr val="tx1"/>
                </a:solidFill>
              </a:rPr>
              <a:t>Entity Framework Core </a:t>
            </a:r>
            <a:r>
              <a:rPr lang="en-US" sz="2800" dirty="0">
                <a:solidFill>
                  <a:schemeClr val="tx1"/>
                </a:solidFill>
              </a:rPr>
              <a:t>will keep information about an entity instance in its “change tracker”.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If an entity is </a:t>
            </a:r>
            <a:r>
              <a:rPr lang="en-US" sz="2800" b="1" i="1" dirty="0">
                <a:solidFill>
                  <a:schemeClr val="tx1"/>
                </a:solidFill>
              </a:rPr>
              <a:t>tracked</a:t>
            </a:r>
            <a:r>
              <a:rPr lang="en-US" sz="2800" dirty="0">
                <a:solidFill>
                  <a:schemeClr val="tx1"/>
                </a:solidFill>
              </a:rPr>
              <a:t>, any changes detected in the entity will be persisted to the database during </a:t>
            </a:r>
            <a:r>
              <a:rPr lang="en-US" sz="2800" b="1" i="1" dirty="0">
                <a:solidFill>
                  <a:srgbClr val="FF0000"/>
                </a:solidFill>
              </a:rPr>
              <a:t>.</a:t>
            </a:r>
            <a:r>
              <a:rPr lang="en-US" sz="2800" b="1" i="1" dirty="0" err="1">
                <a:solidFill>
                  <a:srgbClr val="FF0000"/>
                </a:solidFill>
              </a:rPr>
              <a:t>SaveChanges</a:t>
            </a:r>
            <a:r>
              <a:rPr lang="en-US" sz="2800" b="1" i="1" dirty="0">
                <a:solidFill>
                  <a:srgbClr val="FF0000"/>
                </a:solidFill>
              </a:rPr>
              <a:t>()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7EF90-EF8B-4C9F-AD18-D46B8348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57" y="4920057"/>
            <a:ext cx="8829086" cy="119750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237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739E-DD50-46D3-A8C0-2AC25972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No-Tracking Queries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https://docs.microsoft.com/en-us/ef/core/querying/tracking#no-tracking-queries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AD89-A38F-4DC9-932F-57678DBB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8015"/>
            <a:ext cx="10058400" cy="202319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800" dirty="0">
                <a:solidFill>
                  <a:schemeClr val="tx1"/>
                </a:solidFill>
              </a:rPr>
              <a:t>If you don't need to update the entities (a read-only scenario) retrieved from the database, then a ‘</a:t>
            </a:r>
            <a:r>
              <a:rPr lang="en-US" sz="2800" b="1" i="1" dirty="0">
                <a:solidFill>
                  <a:schemeClr val="tx1"/>
                </a:solidFill>
              </a:rPr>
              <a:t>no-tracking’</a:t>
            </a:r>
            <a:r>
              <a:rPr lang="en-US" sz="2800" dirty="0">
                <a:solidFill>
                  <a:schemeClr val="tx1"/>
                </a:solidFill>
              </a:rPr>
              <a:t> query should be used. They are quicker to execute because there's no need to set up the </a:t>
            </a:r>
            <a:r>
              <a:rPr lang="en-US" sz="2800" b="1" i="1" dirty="0">
                <a:solidFill>
                  <a:schemeClr val="tx1"/>
                </a:solidFill>
              </a:rPr>
              <a:t>change tracking </a:t>
            </a:r>
            <a:r>
              <a:rPr lang="en-US" sz="2800" dirty="0">
                <a:solidFill>
                  <a:schemeClr val="tx1"/>
                </a:solidFill>
              </a:rPr>
              <a:t>information.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5C787-C722-4798-82A0-2465EB86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13" y="3991764"/>
            <a:ext cx="3400726" cy="104779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0A3B2E-4466-46DA-B339-BD6189CC5BA5}"/>
              </a:ext>
            </a:extLst>
          </p:cNvPr>
          <p:cNvSpPr/>
          <p:nvPr/>
        </p:nvSpPr>
        <p:spPr>
          <a:xfrm>
            <a:off x="1941474" y="5214428"/>
            <a:ext cx="8103886" cy="369332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You can also change the default tracking behavior at the context instance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FD338-F1FF-462F-A8C5-DC0BD26CD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142" y="5598208"/>
            <a:ext cx="8081068" cy="102376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727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C5F6-D8CA-40C1-9AB5-44D28A2B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Raw SQL Queries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https://docs.microsoft.com/en-us/ef/core/querying/raw-sql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B660-59BE-40DD-B217-30E9D497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5000"/>
            <a:ext cx="10058400" cy="3145316"/>
          </a:xfrm>
          <a:ln w="38100">
            <a:noFill/>
          </a:ln>
        </p:spPr>
        <p:txBody>
          <a:bodyPr>
            <a:normAutofit fontScale="92500"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Entity Framework Core </a:t>
            </a:r>
            <a:r>
              <a:rPr lang="en-US" sz="2800" dirty="0">
                <a:solidFill>
                  <a:schemeClr val="tx1"/>
                </a:solidFill>
              </a:rPr>
              <a:t>allows you to use </a:t>
            </a:r>
            <a:r>
              <a:rPr lang="en-US" sz="2800" b="1" i="1" dirty="0">
                <a:solidFill>
                  <a:schemeClr val="tx1"/>
                </a:solidFill>
              </a:rPr>
              <a:t>raw SQL queries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b="1" i="1" dirty="0">
                <a:solidFill>
                  <a:schemeClr val="tx1"/>
                </a:solidFill>
              </a:rPr>
              <a:t>Raw SQL queries </a:t>
            </a:r>
            <a:r>
              <a:rPr lang="en-US" sz="2800" dirty="0">
                <a:solidFill>
                  <a:schemeClr val="tx1"/>
                </a:solidFill>
              </a:rPr>
              <a:t>are useful if the query you want can't be expressed using </a:t>
            </a:r>
            <a:r>
              <a:rPr lang="en-US" sz="2800" b="1" i="1" dirty="0">
                <a:solidFill>
                  <a:schemeClr val="tx1"/>
                </a:solidFill>
              </a:rPr>
              <a:t>LINQ</a:t>
            </a:r>
            <a:r>
              <a:rPr lang="en-US" sz="2800" dirty="0">
                <a:solidFill>
                  <a:schemeClr val="tx1"/>
                </a:solidFill>
              </a:rPr>
              <a:t> or if using a </a:t>
            </a:r>
            <a:r>
              <a:rPr lang="en-US" sz="2800" b="1" i="1" dirty="0">
                <a:solidFill>
                  <a:schemeClr val="tx1"/>
                </a:solidFill>
              </a:rPr>
              <a:t>LINQ</a:t>
            </a:r>
            <a:r>
              <a:rPr lang="en-US" sz="2800" dirty="0">
                <a:solidFill>
                  <a:schemeClr val="tx1"/>
                </a:solidFill>
              </a:rPr>
              <a:t> query is resulting in an inefficient SQL query.</a:t>
            </a:r>
          </a:p>
          <a:p>
            <a:r>
              <a:rPr lang="en-US" sz="2800" dirty="0">
                <a:solidFill>
                  <a:schemeClr val="tx1"/>
                </a:solidFill>
              </a:rPr>
              <a:t>Use the 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dirty="0" err="1">
                <a:solidFill>
                  <a:srgbClr val="FF0000"/>
                </a:solidFill>
              </a:rPr>
              <a:t>FromSqlRaw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>
                <a:solidFill>
                  <a:schemeClr val="tx1"/>
                </a:solidFill>
              </a:rPr>
              <a:t>extension method to begin a </a:t>
            </a:r>
            <a:r>
              <a:rPr lang="en-US" sz="2800" b="1" i="1" dirty="0">
                <a:solidFill>
                  <a:schemeClr val="tx1"/>
                </a:solidFill>
              </a:rPr>
              <a:t>LINQ</a:t>
            </a:r>
            <a:r>
              <a:rPr lang="en-US" sz="2800" dirty="0">
                <a:solidFill>
                  <a:schemeClr val="tx1"/>
                </a:solidFill>
              </a:rPr>
              <a:t> query based on a </a:t>
            </a:r>
            <a:r>
              <a:rPr lang="en-US" sz="2800" b="1" i="1" dirty="0">
                <a:solidFill>
                  <a:schemeClr val="tx1"/>
                </a:solidFill>
              </a:rPr>
              <a:t>raw SQL query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dirty="0" err="1">
                <a:solidFill>
                  <a:srgbClr val="FF0000"/>
                </a:solidFill>
              </a:rPr>
              <a:t>FromSqlRaw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can only be used on query roots, that is directly on the </a:t>
            </a:r>
            <a:r>
              <a:rPr lang="en-US" sz="2800" dirty="0" err="1">
                <a:solidFill>
                  <a:srgbClr val="FF0000"/>
                </a:solidFill>
              </a:rPr>
              <a:t>DbSet</a:t>
            </a:r>
            <a:r>
              <a:rPr lang="en-US" sz="2800" dirty="0">
                <a:solidFill>
                  <a:srgbClr val="FF0000"/>
                </a:solidFill>
              </a:rPr>
              <a:t>&lt;&gt;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14FFA-9C25-4B6E-BC6B-6072D0FF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5" y="5050316"/>
            <a:ext cx="5213325" cy="109479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02E23C-19FB-48B5-BFF9-C27A73679CB8}"/>
              </a:ext>
            </a:extLst>
          </p:cNvPr>
          <p:cNvSpPr/>
          <p:nvPr/>
        </p:nvSpPr>
        <p:spPr>
          <a:xfrm>
            <a:off x="6096000" y="4570962"/>
            <a:ext cx="5471746" cy="646331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Raw SQL queries can be used to execute a stored procedure.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4DD8F-2BB7-4136-9048-53F5D758F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25365"/>
            <a:ext cx="5471746" cy="91975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5635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FB83B6-F3C3-4A3C-A23C-3E60684B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52" y="3827998"/>
            <a:ext cx="8514620" cy="222262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D6F68-1DAA-45AB-AD46-322AB38D024A}"/>
              </a:ext>
            </a:extLst>
          </p:cNvPr>
          <p:cNvSpPr/>
          <p:nvPr/>
        </p:nvSpPr>
        <p:spPr>
          <a:xfrm>
            <a:off x="1127125" y="1912718"/>
            <a:ext cx="9998074" cy="184349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400" dirty="0"/>
              <a:t>You can compose on top of the initial </a:t>
            </a:r>
            <a:r>
              <a:rPr lang="en-US" sz="2400" b="1" i="1" dirty="0"/>
              <a:t>raw SQL query </a:t>
            </a:r>
            <a:r>
              <a:rPr lang="en-US" sz="2400" dirty="0"/>
              <a:t>using </a:t>
            </a:r>
            <a:r>
              <a:rPr lang="en-US" sz="2400" b="1" i="1" dirty="0"/>
              <a:t>LINQ</a:t>
            </a:r>
            <a:r>
              <a:rPr lang="en-US" sz="2400" dirty="0"/>
              <a:t> operators. Composing with </a:t>
            </a:r>
            <a:r>
              <a:rPr lang="en-US" sz="2400" b="1" i="1" dirty="0"/>
              <a:t>LINQ</a:t>
            </a:r>
            <a:r>
              <a:rPr lang="en-US" sz="2400" dirty="0"/>
              <a:t> requires your </a:t>
            </a:r>
            <a:r>
              <a:rPr lang="en-US" sz="2400" b="1" i="1" dirty="0"/>
              <a:t>raw SQL query </a:t>
            </a:r>
            <a:r>
              <a:rPr lang="en-US" sz="2400" dirty="0"/>
              <a:t>to be composable since </a:t>
            </a:r>
            <a:r>
              <a:rPr lang="en-US" sz="2400" b="1" i="1" dirty="0"/>
              <a:t>EF Core </a:t>
            </a:r>
            <a:r>
              <a:rPr lang="en-US" sz="2400" dirty="0"/>
              <a:t>will treat the supplied SQL as a subquery. SQL queries that can be composed on begin with the </a:t>
            </a:r>
            <a:r>
              <a:rPr lang="en-US" sz="2400" b="1" i="1" dirty="0"/>
              <a:t>SELECT</a:t>
            </a:r>
            <a:r>
              <a:rPr lang="en-US" sz="2400" dirty="0"/>
              <a:t> keyword.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1A55C-DAAB-4B24-AF6F-FBEF2751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Raw SQL Queries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3"/>
              </a:rPr>
              <a:t>https://docs.microsoft.com/en-us/ef/core/querying/raw-sql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5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C639-7BDE-44FB-9C13-134F7718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20077" cy="145075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 - Entity Framework [key]</a:t>
            </a:r>
            <a:b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https://docs.microsoft.com/en-us/ef/core/modeling/keys?tabs=data-annotations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9FB0-84B9-45A4-9BF8-14C56782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04260"/>
            <a:ext cx="4658062" cy="4487575"/>
          </a:xfrm>
        </p:spPr>
        <p:txBody>
          <a:bodyPr anchor="ctr"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i="1" dirty="0">
                <a:solidFill>
                  <a:schemeClr val="tx1"/>
                </a:solidFill>
              </a:rPr>
              <a:t>key</a:t>
            </a:r>
            <a:r>
              <a:rPr lang="en-US" sz="2200" dirty="0">
                <a:solidFill>
                  <a:schemeClr val="tx1"/>
                </a:solidFill>
              </a:rPr>
              <a:t> serves as a unique identifier for each </a:t>
            </a:r>
            <a:r>
              <a:rPr lang="en-US" sz="2200" b="1" i="1" dirty="0">
                <a:solidFill>
                  <a:schemeClr val="tx1"/>
                </a:solidFill>
              </a:rPr>
              <a:t>entity</a:t>
            </a:r>
            <a:r>
              <a:rPr lang="en-US" sz="2200" dirty="0">
                <a:solidFill>
                  <a:schemeClr val="tx1"/>
                </a:solidFill>
              </a:rPr>
              <a:t> instance.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Most </a:t>
            </a:r>
            <a:r>
              <a:rPr lang="en-US" sz="2200" b="1" i="1" dirty="0">
                <a:solidFill>
                  <a:schemeClr val="tx1"/>
                </a:solidFill>
              </a:rPr>
              <a:t>entities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b="1" i="1" dirty="0">
                <a:solidFill>
                  <a:schemeClr val="tx1"/>
                </a:solidFill>
              </a:rPr>
              <a:t>EF</a:t>
            </a:r>
            <a:r>
              <a:rPr lang="en-US" sz="2200" dirty="0">
                <a:solidFill>
                  <a:schemeClr val="tx1"/>
                </a:solidFill>
              </a:rPr>
              <a:t> have one </a:t>
            </a:r>
            <a:r>
              <a:rPr lang="en-US" sz="2200" b="1" i="1" dirty="0">
                <a:solidFill>
                  <a:schemeClr val="tx1"/>
                </a:solidFill>
              </a:rPr>
              <a:t>key</a:t>
            </a:r>
            <a:r>
              <a:rPr lang="en-US" sz="2200" dirty="0">
                <a:solidFill>
                  <a:schemeClr val="tx1"/>
                </a:solidFill>
              </a:rPr>
              <a:t> which maps to the concept of a </a:t>
            </a:r>
            <a:r>
              <a:rPr lang="en-US" sz="2200" b="1" i="1" dirty="0">
                <a:solidFill>
                  <a:schemeClr val="tx1"/>
                </a:solidFill>
              </a:rPr>
              <a:t>Primary Key </a:t>
            </a:r>
            <a:r>
              <a:rPr lang="en-US" sz="2200" dirty="0">
                <a:solidFill>
                  <a:schemeClr val="tx1"/>
                </a:solidFill>
              </a:rPr>
              <a:t>in relational databases.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It is possible for an </a:t>
            </a:r>
            <a:r>
              <a:rPr lang="en-US" sz="2200" b="1" i="1" dirty="0">
                <a:solidFill>
                  <a:schemeClr val="tx1"/>
                </a:solidFill>
              </a:rPr>
              <a:t>entity</a:t>
            </a:r>
            <a:r>
              <a:rPr lang="en-US" sz="2200" dirty="0">
                <a:solidFill>
                  <a:schemeClr val="tx1"/>
                </a:solidFill>
              </a:rPr>
              <a:t> to have no keys.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Entities</a:t>
            </a:r>
            <a:r>
              <a:rPr lang="en-US" sz="2200" dirty="0">
                <a:solidFill>
                  <a:schemeClr val="tx1"/>
                </a:solidFill>
              </a:rPr>
              <a:t> can also have additional </a:t>
            </a:r>
            <a:r>
              <a:rPr lang="en-US" sz="2200" b="1" i="1" dirty="0">
                <a:solidFill>
                  <a:schemeClr val="tx1"/>
                </a:solidFill>
              </a:rPr>
              <a:t>keys</a:t>
            </a:r>
            <a:r>
              <a:rPr lang="en-US" sz="2200" dirty="0">
                <a:solidFill>
                  <a:schemeClr val="tx1"/>
                </a:solidFill>
              </a:rPr>
              <a:t> (Alternate </a:t>
            </a:r>
            <a:r>
              <a:rPr lang="en-US" sz="2200" b="1" i="1" dirty="0">
                <a:solidFill>
                  <a:schemeClr val="tx1"/>
                </a:solidFill>
              </a:rPr>
              <a:t>Keys</a:t>
            </a:r>
            <a:r>
              <a:rPr lang="en-US" sz="2200" dirty="0">
                <a:solidFill>
                  <a:schemeClr val="tx1"/>
                </a:solidFill>
              </a:rPr>
              <a:t>) beyond the </a:t>
            </a:r>
            <a:r>
              <a:rPr lang="en-US" sz="2200" b="1" i="1" dirty="0">
                <a:solidFill>
                  <a:schemeClr val="tx1"/>
                </a:solidFill>
              </a:rPr>
              <a:t>Primary Key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By default, any property named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Id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or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&lt;type name&gt;Id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will be automatically configured by </a:t>
            </a:r>
            <a:r>
              <a:rPr lang="en-US" sz="2200" b="1" i="1" dirty="0">
                <a:solidFill>
                  <a:schemeClr val="tx1"/>
                </a:solidFill>
              </a:rPr>
              <a:t>EF</a:t>
            </a:r>
            <a:r>
              <a:rPr lang="en-US" sz="2200" dirty="0">
                <a:solidFill>
                  <a:schemeClr val="tx1"/>
                </a:solidFill>
              </a:rPr>
              <a:t> as the </a:t>
            </a:r>
            <a:r>
              <a:rPr lang="en-US" sz="2200" b="1" i="1" dirty="0">
                <a:solidFill>
                  <a:schemeClr val="tx1"/>
                </a:solidFill>
              </a:rPr>
              <a:t>Primary Key</a:t>
            </a:r>
            <a:r>
              <a:rPr lang="en-US" sz="2200" dirty="0">
                <a:solidFill>
                  <a:schemeClr val="tx1"/>
                </a:solidFill>
              </a:rPr>
              <a:t> of an </a:t>
            </a:r>
            <a:r>
              <a:rPr lang="en-US" sz="2200" b="1" i="1" dirty="0">
                <a:solidFill>
                  <a:schemeClr val="tx1"/>
                </a:solidFill>
              </a:rPr>
              <a:t>entity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19DC2-58E8-431B-8FC6-0887CFD6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70" y="2758528"/>
            <a:ext cx="4729430" cy="210315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B8EACD-3C84-4B17-8D5F-DF7CB076143B}"/>
              </a:ext>
            </a:extLst>
          </p:cNvPr>
          <p:cNvSpPr/>
          <p:nvPr/>
        </p:nvSpPr>
        <p:spPr>
          <a:xfrm>
            <a:off x="6154270" y="4861684"/>
            <a:ext cx="47294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You can configure any single property to be the Primary Key of an entity.</a:t>
            </a:r>
          </a:p>
        </p:txBody>
      </p:sp>
    </p:spTree>
    <p:extLst>
      <p:ext uri="{BB962C8B-B14F-4D97-AF65-F5344CB8AC3E}">
        <p14:creationId xmlns:p14="http://schemas.microsoft.com/office/powerpoint/2010/main" val="277152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522" y="0"/>
            <a:ext cx="8742096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Entity Framework Core is a modern object-database mapper for .NET. It supports LINQ queries, change tracking, updates, and schema migrations. EF Core works with SQL Database, SQLite, MySQL, PostgreSQL, and Azure Cosmos DB.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https://docs.microsoft.com/en-us/ef/core/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2C9B-5493-4A30-B1A5-E6029A00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Migrations – Code First Approach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 and Update the DB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https://docs.microsoft.com/en-us/ef/core/managing-schemas/migrations/?tabs=dotnet-core-cli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CB16-2648-467B-8061-5D06D6FF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428" y="1910443"/>
            <a:ext cx="9664038" cy="4473022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migrations</a:t>
            </a:r>
            <a:r>
              <a:rPr lang="en-US" sz="2400" dirty="0">
                <a:solidFill>
                  <a:schemeClr val="tx1"/>
                </a:solidFill>
              </a:rPr>
              <a:t> feature in </a:t>
            </a:r>
            <a:r>
              <a:rPr lang="en-US" sz="2400" b="1" i="1" dirty="0">
                <a:solidFill>
                  <a:schemeClr val="tx1"/>
                </a:solidFill>
              </a:rPr>
              <a:t>EF Core</a:t>
            </a:r>
            <a:r>
              <a:rPr lang="en-US" sz="2400" dirty="0">
                <a:solidFill>
                  <a:schemeClr val="tx1"/>
                </a:solidFill>
              </a:rPr>
              <a:t> provides a way to incrementally update the database schema to keep it in sync with the application's data </a:t>
            </a:r>
            <a:r>
              <a:rPr lang="en-US" sz="2400" b="1" i="1" dirty="0">
                <a:solidFill>
                  <a:schemeClr val="tx1"/>
                </a:solidFill>
              </a:rPr>
              <a:t>model</a:t>
            </a:r>
            <a:r>
              <a:rPr lang="en-US" sz="2400" dirty="0">
                <a:solidFill>
                  <a:schemeClr val="tx1"/>
                </a:solidFill>
              </a:rPr>
              <a:t> while preserving existing data in the database.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Migrations</a:t>
            </a:r>
            <a:r>
              <a:rPr lang="en-US" sz="2400" dirty="0">
                <a:solidFill>
                  <a:schemeClr val="tx1"/>
                </a:solidFill>
              </a:rPr>
              <a:t> includes command-line tools and APIs that help with the following tasks: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Create a </a:t>
            </a:r>
            <a:r>
              <a:rPr lang="en-US" sz="2400" b="1" i="1" u="sng" dirty="0">
                <a:solidFill>
                  <a:schemeClr val="tx1"/>
                </a:solidFill>
              </a:rPr>
              <a:t>migration</a:t>
            </a:r>
            <a:r>
              <a:rPr lang="en-US" sz="2400" u="sng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 - Generate code that can update the database to sync it with a set of </a:t>
            </a:r>
            <a:r>
              <a:rPr lang="en-US" sz="2400" b="1" i="1" dirty="0">
                <a:solidFill>
                  <a:schemeClr val="tx1"/>
                </a:solidFill>
              </a:rPr>
              <a:t>model</a:t>
            </a:r>
            <a:r>
              <a:rPr lang="en-US" sz="2400" dirty="0">
                <a:solidFill>
                  <a:schemeClr val="tx1"/>
                </a:solidFill>
              </a:rPr>
              <a:t> changes.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Update the database.</a:t>
            </a:r>
            <a:r>
              <a:rPr lang="en-US" sz="2400" dirty="0">
                <a:solidFill>
                  <a:schemeClr val="tx1"/>
                </a:solidFill>
              </a:rPr>
              <a:t> - Apply pending </a:t>
            </a:r>
            <a:r>
              <a:rPr lang="en-US" sz="2400" b="1" i="1" dirty="0">
                <a:solidFill>
                  <a:schemeClr val="tx1"/>
                </a:solidFill>
              </a:rPr>
              <a:t>migrations</a:t>
            </a:r>
            <a:r>
              <a:rPr lang="en-US" sz="2400" dirty="0">
                <a:solidFill>
                  <a:schemeClr val="tx1"/>
                </a:solidFill>
              </a:rPr>
              <a:t> to update the database </a:t>
            </a:r>
            <a:r>
              <a:rPr lang="en-US" sz="2400" b="1" i="1" dirty="0">
                <a:solidFill>
                  <a:schemeClr val="tx1"/>
                </a:solidFill>
              </a:rPr>
              <a:t>schema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Customize </a:t>
            </a:r>
            <a:r>
              <a:rPr lang="en-US" sz="2400" b="1" i="1" u="sng" dirty="0">
                <a:solidFill>
                  <a:schemeClr val="tx1"/>
                </a:solidFill>
              </a:rPr>
              <a:t>migration</a:t>
            </a:r>
            <a:r>
              <a:rPr lang="en-US" sz="2400" u="sng" dirty="0">
                <a:solidFill>
                  <a:schemeClr val="tx1"/>
                </a:solidFill>
              </a:rPr>
              <a:t> code.</a:t>
            </a:r>
            <a:r>
              <a:rPr lang="en-US" sz="2400" dirty="0">
                <a:solidFill>
                  <a:schemeClr val="tx1"/>
                </a:solidFill>
              </a:rPr>
              <a:t> Sometimes the generated code needs to be modified or supplemented.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Remove a </a:t>
            </a:r>
            <a:r>
              <a:rPr lang="en-US" sz="2400" b="1" i="1" u="sng" dirty="0">
                <a:solidFill>
                  <a:schemeClr val="tx1"/>
                </a:solidFill>
              </a:rPr>
              <a:t>migration</a:t>
            </a:r>
            <a:r>
              <a:rPr lang="en-US" sz="2400" u="sng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 - Delete the generated code.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Revert a </a:t>
            </a:r>
            <a:r>
              <a:rPr lang="en-US" sz="2400" b="1" i="1" u="sng" dirty="0">
                <a:solidFill>
                  <a:schemeClr val="tx1"/>
                </a:solidFill>
              </a:rPr>
              <a:t>migration</a:t>
            </a:r>
            <a:r>
              <a:rPr lang="en-US" sz="2400" u="sng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 Undo the database changes.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Generate SQL scripts.</a:t>
            </a:r>
            <a:r>
              <a:rPr lang="en-US" sz="2400" dirty="0">
                <a:solidFill>
                  <a:schemeClr val="tx1"/>
                </a:solidFill>
              </a:rPr>
              <a:t> - You might need a script to update a production database or to troubleshoot </a:t>
            </a:r>
            <a:r>
              <a:rPr lang="en-US" sz="2400" b="1" i="1" dirty="0">
                <a:solidFill>
                  <a:schemeClr val="tx1"/>
                </a:solidFill>
              </a:rPr>
              <a:t>migration</a:t>
            </a:r>
            <a:r>
              <a:rPr lang="en-US" sz="2400" dirty="0">
                <a:solidFill>
                  <a:schemeClr val="tx1"/>
                </a:solidFill>
              </a:rPr>
              <a:t> code.</a:t>
            </a:r>
            <a:endParaRPr lang="en-US" sz="2400" b="1" i="1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Apply </a:t>
            </a:r>
            <a:r>
              <a:rPr lang="en-US" sz="2400" b="1" i="1" u="sng" dirty="0">
                <a:solidFill>
                  <a:schemeClr val="tx1"/>
                </a:solidFill>
              </a:rPr>
              <a:t>migrations</a:t>
            </a:r>
            <a:r>
              <a:rPr lang="en-US" sz="2400" u="sng" dirty="0">
                <a:solidFill>
                  <a:schemeClr val="tx1"/>
                </a:solidFill>
              </a:rPr>
              <a:t> at runtime.</a:t>
            </a:r>
            <a:r>
              <a:rPr lang="en-US" sz="2400" dirty="0">
                <a:solidFill>
                  <a:schemeClr val="tx1"/>
                </a:solidFill>
              </a:rPr>
              <a:t> - When design-time updates and running scripts aren't the best options, call the Migrate() method.</a:t>
            </a:r>
          </a:p>
        </p:txBody>
      </p:sp>
    </p:spTree>
    <p:extLst>
      <p:ext uri="{BB962C8B-B14F-4D97-AF65-F5344CB8AC3E}">
        <p14:creationId xmlns:p14="http://schemas.microsoft.com/office/powerpoint/2010/main" val="250828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1463-5784-4534-9313-5C1F7C32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EF Code-First with </a:t>
            </a:r>
            <a:r>
              <a:rPr lang="en-US" dirty="0" err="1">
                <a:solidFill>
                  <a:schemeClr val="tx1"/>
                </a:solidFill>
              </a:rPr>
              <a:t>Sqlite</a:t>
            </a:r>
            <a:r>
              <a:rPr lang="en-US" dirty="0">
                <a:solidFill>
                  <a:schemeClr val="tx1"/>
                </a:solidFill>
              </a:rPr>
              <a:t> 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https://docs.microsoft.com/en-us/ef/core/get-started/?tabs=netcore-cli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34B3-8F96-4518-ACD1-4CE7E5E9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053"/>
            <a:ext cx="5442473" cy="4475747"/>
          </a:xfrm>
        </p:spPr>
        <p:txBody>
          <a:bodyPr anchor="ctr">
            <a:normAutofit/>
          </a:bodyPr>
          <a:lstStyle/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your console project with dotnet CLI </a:t>
            </a:r>
          </a:p>
          <a:p>
            <a:pPr marL="932688" lvl="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dotnet new console –o [</a:t>
            </a:r>
            <a:r>
              <a:rPr lang="en-US" sz="1600" dirty="0" err="1">
                <a:solidFill>
                  <a:srgbClr val="FF0000"/>
                </a:solidFill>
              </a:rPr>
              <a:t>projectName</a:t>
            </a:r>
            <a:r>
              <a:rPr lang="en-US" sz="1600" dirty="0">
                <a:solidFill>
                  <a:srgbClr val="FF0000"/>
                </a:solidFill>
              </a:rPr>
              <a:t>]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With </a:t>
            </a:r>
            <a:r>
              <a:rPr lang="en-US" sz="1800" b="1" i="1" dirty="0">
                <a:solidFill>
                  <a:schemeClr val="tx1"/>
                </a:solidFill>
              </a:rPr>
              <a:t>Package Manager Console</a:t>
            </a:r>
            <a:r>
              <a:rPr lang="en-US" sz="1800" dirty="0">
                <a:solidFill>
                  <a:schemeClr val="tx1"/>
                </a:solidFill>
              </a:rPr>
              <a:t> (in VS), install the correct package for the EF Core DB Provider you want. (Here is for SQL-Lite).</a:t>
            </a:r>
          </a:p>
          <a:p>
            <a:pPr marL="932688" lvl="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Install-Package </a:t>
            </a:r>
            <a:r>
              <a:rPr lang="en-US" sz="1600" dirty="0" err="1">
                <a:solidFill>
                  <a:srgbClr val="FF0000"/>
                </a:solidFill>
              </a:rPr>
              <a:t>Microsoft.EntityFrameworkCore.Sqlite</a:t>
            </a:r>
            <a:endParaRPr lang="en-US" sz="1600" dirty="0">
              <a:solidFill>
                <a:srgbClr val="FF0000"/>
              </a:solidFill>
            </a:endParaRP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Class models that represent the entities in your application.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a class that inherits </a:t>
            </a:r>
            <a:r>
              <a:rPr lang="en-US" sz="1800" b="1" dirty="0" err="1">
                <a:hlinkClick r:id="rId3"/>
              </a:rPr>
              <a:t>DbContext</a:t>
            </a:r>
            <a:r>
              <a:rPr lang="en-US" sz="1800" dirty="0">
                <a:solidFill>
                  <a:schemeClr val="tx1"/>
                </a:solidFill>
              </a:rPr>
              <a:t>, add </a:t>
            </a:r>
            <a:r>
              <a:rPr lang="en-US" sz="1800" dirty="0" err="1">
                <a:solidFill>
                  <a:schemeClr val="tx1"/>
                </a:solidFill>
              </a:rPr>
              <a:t>DbSet</a:t>
            </a:r>
            <a:r>
              <a:rPr lang="en-US" sz="1800" dirty="0">
                <a:solidFill>
                  <a:schemeClr val="tx1"/>
                </a:solidFill>
              </a:rPr>
              <a:t>&lt;&gt;’s,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and make it match the image to the right.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b="1" i="1" dirty="0">
                <a:solidFill>
                  <a:schemeClr val="tx1"/>
                </a:solidFill>
              </a:rPr>
              <a:t>Package Manager Console</a:t>
            </a:r>
            <a:r>
              <a:rPr lang="en-US" sz="1800" dirty="0">
                <a:solidFill>
                  <a:schemeClr val="tx1"/>
                </a:solidFill>
              </a:rPr>
              <a:t>, install EF Tools</a:t>
            </a:r>
          </a:p>
          <a:p>
            <a:pPr marL="932688" lvl="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Install-Package </a:t>
            </a:r>
            <a:r>
              <a:rPr lang="en-US" sz="1600" dirty="0" err="1">
                <a:solidFill>
                  <a:srgbClr val="FF0000"/>
                </a:solidFill>
              </a:rPr>
              <a:t>Microsoft.EntityFrameworkCore.Tools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B654C-EA39-48E1-A89C-7BB7ED508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669" y="2835360"/>
            <a:ext cx="4467188" cy="282987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8067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1463-5784-4534-9313-5C1F7C32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6093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EF Code-First with </a:t>
            </a:r>
            <a:r>
              <a:rPr lang="en-US" dirty="0" err="1">
                <a:solidFill>
                  <a:schemeClr val="tx1"/>
                </a:solidFill>
              </a:rPr>
              <a:t>Sqlite</a:t>
            </a:r>
            <a:r>
              <a:rPr lang="en-US" dirty="0">
                <a:solidFill>
                  <a:schemeClr val="tx1"/>
                </a:solidFill>
              </a:rPr>
              <a:t> (2/2)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https://docs.microsoft.com/en-us/ef/core/get-started/?tabs=netcore-cli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34B3-8F96-4518-ACD1-4CE7E5E9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553"/>
            <a:ext cx="5433508" cy="4499741"/>
          </a:xfrm>
        </p:spPr>
        <p:txBody>
          <a:bodyPr anchor="ctr">
            <a:normAutofit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Create the initial set of migration instructions files for Db creation.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Add-Migration </a:t>
            </a:r>
            <a:r>
              <a:rPr lang="en-US" sz="1600" dirty="0" err="1">
                <a:solidFill>
                  <a:srgbClr val="FF0000"/>
                </a:solidFill>
              </a:rPr>
              <a:t>InitialCreate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Create the DB and apply the new migration to it.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Update-database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Look at the files created to verify that </a:t>
            </a:r>
            <a:r>
              <a:rPr lang="en-US" sz="1600" b="1" i="1" dirty="0" err="1">
                <a:solidFill>
                  <a:schemeClr val="tx1"/>
                </a:solidFill>
              </a:rPr>
              <a:t>EFCore</a:t>
            </a:r>
            <a:r>
              <a:rPr lang="en-US" sz="1600" dirty="0">
                <a:solidFill>
                  <a:schemeClr val="tx1"/>
                </a:solidFill>
              </a:rPr>
              <a:t> has correctly interpreted your models.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Create a </a:t>
            </a:r>
            <a:r>
              <a:rPr lang="en-US" sz="2000" b="1" i="1" dirty="0">
                <a:solidFill>
                  <a:schemeClr val="tx1"/>
                </a:solidFill>
              </a:rPr>
              <a:t>context </a:t>
            </a:r>
            <a:r>
              <a:rPr lang="en-US" sz="2000" dirty="0">
                <a:solidFill>
                  <a:schemeClr val="tx1"/>
                </a:solidFill>
              </a:rPr>
              <a:t>to use in whichever class you need the </a:t>
            </a:r>
            <a:r>
              <a:rPr lang="en-US" sz="2000" b="1" i="1" dirty="0" err="1">
                <a:solidFill>
                  <a:schemeClr val="tx1"/>
                </a:solidFill>
              </a:rPr>
              <a:t>DbContext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var </a:t>
            </a:r>
            <a:r>
              <a:rPr lang="en-US" sz="1600" dirty="0" err="1">
                <a:solidFill>
                  <a:srgbClr val="FF0000"/>
                </a:solidFill>
              </a:rPr>
              <a:t>db</a:t>
            </a:r>
            <a:r>
              <a:rPr lang="en-US" sz="1600" dirty="0">
                <a:solidFill>
                  <a:srgbClr val="FF0000"/>
                </a:solidFill>
              </a:rPr>
              <a:t> = new </a:t>
            </a:r>
            <a:r>
              <a:rPr lang="en-US" sz="1600" dirty="0" err="1">
                <a:solidFill>
                  <a:srgbClr val="FF0000"/>
                </a:solidFill>
              </a:rPr>
              <a:t>BloggingContext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ED03-8304-45E7-866E-257D5CC1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719" y="1612118"/>
            <a:ext cx="3526287" cy="16855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58FC8-5FD8-4C23-8B69-23B8A855C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067" y="3429000"/>
            <a:ext cx="4669939" cy="322625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9122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6D13-C371-4DAF-9AF0-6C61B4EA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EF Data-First Approach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https://www.entityframeworktutorial.net/efcore/create-model-for-existing-database-in-ef-core.aspx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2776-B973-42B8-9B30-CEBBD342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Download the required packages.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Microsoft.EntityFrameWorkCore.SqlServer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Microsoft.EntityFrameWorkCore.Design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Microsoft.EntityFrameWorkCore.Tools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VS, go to the Package Manager Console and enter: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Scaffold-</a:t>
            </a:r>
            <a:r>
              <a:rPr lang="en-US" dirty="0" err="1">
                <a:solidFill>
                  <a:srgbClr val="FF0000"/>
                </a:solidFill>
              </a:rPr>
              <a:t>DbContext</a:t>
            </a:r>
            <a:r>
              <a:rPr lang="en-US" dirty="0">
                <a:solidFill>
                  <a:srgbClr val="FF0000"/>
                </a:solidFill>
              </a:rPr>
              <a:t> "Server=.\</a:t>
            </a:r>
            <a:r>
              <a:rPr lang="en-US" dirty="0" err="1">
                <a:solidFill>
                  <a:srgbClr val="FF0000"/>
                </a:solidFill>
              </a:rPr>
              <a:t>SQLExpress;Database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YourDbNameHere;Trusted_Connection</a:t>
            </a:r>
            <a:r>
              <a:rPr lang="en-US" dirty="0">
                <a:solidFill>
                  <a:srgbClr val="FF0000"/>
                </a:solidFill>
              </a:rPr>
              <a:t>=True;" </a:t>
            </a:r>
            <a:r>
              <a:rPr lang="en-US" dirty="0" err="1">
                <a:solidFill>
                  <a:srgbClr val="FF0000"/>
                </a:solidFill>
              </a:rPr>
              <a:t>Microsoft.EntityFrameworkCore.SqlServer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OutputDir</a:t>
            </a:r>
            <a:r>
              <a:rPr lang="en-US" dirty="0">
                <a:solidFill>
                  <a:srgbClr val="FF0000"/>
                </a:solidFill>
              </a:rPr>
              <a:t>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2849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D8CA-2114-F53E-266A-FEF97D90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33195"/>
            <a:ext cx="3716767" cy="287767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to connect error solution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https://stackoverflow.com/questions/17615260/the-certificate-chain-was-issued-by-an-authority-that-is-not-trusted-when-conn/70850834#70850834:~:text=The%20quick%2Dfix%20is%20to%20add%20Encrypt%3DFalse%20to%20your%20connection%2Dstrings.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2E4F2-1A4D-C745-FE7D-A976D8225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7685" y="209950"/>
            <a:ext cx="6944061" cy="6438099"/>
          </a:xfr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3392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7B64-9B49-4D73-9325-FA1109E3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14" y="286603"/>
            <a:ext cx="10046266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Entity Framework(an O/RM)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https://docs.microsoft.com/en-us/ef/core/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https://www.entityframeworktutorial.net/what-is-entityframework.aspx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1F5C-40BB-4D7A-A264-412E4AD0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54" y="1896035"/>
            <a:ext cx="5274051" cy="322460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Entity Framework (EF) Core </a:t>
            </a:r>
            <a:r>
              <a:rPr lang="en-US" sz="2400" dirty="0">
                <a:solidFill>
                  <a:schemeClr val="tx1"/>
                </a:solidFill>
              </a:rPr>
              <a:t>is a lightweight, extensible, open source and cross-platform version of the Entity Framework data access technology.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EF Core </a:t>
            </a:r>
            <a:r>
              <a:rPr lang="en-US" sz="2400" dirty="0">
                <a:solidFill>
                  <a:schemeClr val="tx1"/>
                </a:solidFill>
              </a:rPr>
              <a:t>can serve as an </a:t>
            </a:r>
            <a:r>
              <a:rPr lang="en-US" sz="2400" b="1" i="1" dirty="0">
                <a:solidFill>
                  <a:schemeClr val="tx1"/>
                </a:solidFill>
              </a:rPr>
              <a:t>object-relational mapper (O/RM).</a:t>
            </a:r>
            <a:r>
              <a:rPr lang="en-US" sz="2400" dirty="0">
                <a:solidFill>
                  <a:schemeClr val="tx1"/>
                </a:solidFill>
              </a:rPr>
              <a:t> It enables .NET developers to work with a database using .NET objects and eliminates the need for most of the data-access code they usually need to write.</a:t>
            </a:r>
          </a:p>
        </p:txBody>
      </p:sp>
      <p:pic>
        <p:nvPicPr>
          <p:cNvPr id="1026" name="Picture 2" descr="Entity Framework Core 2.0 Features - Aram Koukia">
            <a:extLst>
              <a:ext uri="{FF2B5EF4-FFF2-40B4-BE49-F238E27FC236}">
                <a16:creationId xmlns:a16="http://schemas.microsoft.com/office/drawing/2014/main" id="{31B8EBCE-C604-4425-ACB6-F7249FAB3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53" y="2189286"/>
            <a:ext cx="4285979" cy="261074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5A179D-B52D-4C63-A142-14FCAF8367CF}"/>
              </a:ext>
            </a:extLst>
          </p:cNvPr>
          <p:cNvSpPr/>
          <p:nvPr/>
        </p:nvSpPr>
        <p:spPr>
          <a:xfrm>
            <a:off x="1204755" y="4958710"/>
            <a:ext cx="10357421" cy="1307747"/>
          </a:xfrm>
          <a:prstGeom prst="rect">
            <a:avLst/>
          </a:prstGeom>
        </p:spPr>
        <p:txBody>
          <a:bodyPr wrap="square" anchor="ctr">
            <a:normAutofit fontScale="92500" lnSpcReduction="10000"/>
          </a:bodyPr>
          <a:lstStyle/>
          <a:p>
            <a:r>
              <a:rPr lang="en-US" sz="2400" dirty="0"/>
              <a:t>With </a:t>
            </a:r>
            <a:r>
              <a:rPr lang="en-US" sz="2400" b="1" i="1" dirty="0"/>
              <a:t>EF Core</a:t>
            </a:r>
            <a:r>
              <a:rPr lang="en-US" sz="2400" dirty="0"/>
              <a:t>, data access is performed using a </a:t>
            </a:r>
            <a:r>
              <a:rPr lang="en-US" sz="2400" b="1" i="1" dirty="0"/>
              <a:t>Model</a:t>
            </a:r>
            <a:r>
              <a:rPr lang="en-US" sz="2400" dirty="0"/>
              <a:t>. </a:t>
            </a:r>
            <a:r>
              <a:rPr lang="en-US" sz="2400" b="1" i="1" dirty="0"/>
              <a:t>Models</a:t>
            </a:r>
            <a:r>
              <a:rPr lang="en-US" sz="2400" dirty="0"/>
              <a:t> are made up of </a:t>
            </a:r>
            <a:r>
              <a:rPr lang="en-US" sz="2400" b="1" i="1" dirty="0"/>
              <a:t>entity classes </a:t>
            </a:r>
            <a:r>
              <a:rPr lang="en-US" sz="2400" dirty="0"/>
              <a:t>and a </a:t>
            </a:r>
            <a:r>
              <a:rPr lang="en-US" sz="2400" b="1" i="1" dirty="0"/>
              <a:t>context</a:t>
            </a:r>
            <a:r>
              <a:rPr lang="en-US" sz="2400" dirty="0"/>
              <a:t> object that represents a session with the database, allowing you to query and save data (for example, using </a:t>
            </a:r>
            <a:r>
              <a:rPr lang="en-US" sz="2400" b="1" i="1" dirty="0"/>
              <a:t>LINQ</a:t>
            </a:r>
            <a:r>
              <a:rPr lang="en-US" sz="2400" dirty="0"/>
              <a:t>). </a:t>
            </a:r>
            <a:r>
              <a:rPr lang="en-US" sz="2400" b="1" i="1" dirty="0"/>
              <a:t>EF Core </a:t>
            </a:r>
            <a:r>
              <a:rPr lang="en-US" sz="2400" dirty="0"/>
              <a:t>supports many database engines.</a:t>
            </a:r>
          </a:p>
        </p:txBody>
      </p:sp>
    </p:spTree>
    <p:extLst>
      <p:ext uri="{BB962C8B-B14F-4D97-AF65-F5344CB8AC3E}">
        <p14:creationId xmlns:p14="http://schemas.microsoft.com/office/powerpoint/2010/main" val="415387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F327-A814-40BB-BB0D-0D3FF040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391" y="1910443"/>
            <a:ext cx="4287834" cy="449035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With Entity Framework Core, you can: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generate a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from an existing database (Db-First Approach)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</a:t>
            </a:r>
            <a:r>
              <a:rPr lang="en-US" sz="2000" b="1" i="1" dirty="0">
                <a:solidFill>
                  <a:schemeClr val="tx1"/>
                </a:solidFill>
              </a:rPr>
              <a:t>EF Migrations</a:t>
            </a:r>
            <a:r>
              <a:rPr lang="en-US" sz="2000" dirty="0">
                <a:solidFill>
                  <a:schemeClr val="tx1"/>
                </a:solidFill>
              </a:rPr>
              <a:t> to create a new database from an existing </a:t>
            </a:r>
            <a:r>
              <a:rPr lang="en-US" sz="2000" b="1" i="1" dirty="0">
                <a:solidFill>
                  <a:schemeClr val="tx1"/>
                </a:solidFill>
              </a:rPr>
              <a:t>Model </a:t>
            </a:r>
            <a:r>
              <a:rPr lang="en-US" sz="2000" dirty="0">
                <a:solidFill>
                  <a:schemeClr val="tx1"/>
                </a:solidFill>
              </a:rPr>
              <a:t>(Code-First Approach)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hand-code a </a:t>
            </a:r>
            <a:r>
              <a:rPr lang="en-US" sz="2000" b="1" i="1" dirty="0">
                <a:solidFill>
                  <a:schemeClr val="tx1"/>
                </a:solidFill>
              </a:rPr>
              <a:t>Model </a:t>
            </a:r>
            <a:r>
              <a:rPr lang="en-US" sz="2000" dirty="0">
                <a:solidFill>
                  <a:schemeClr val="tx1"/>
                </a:solidFill>
              </a:rPr>
              <a:t>to match your existing database.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2E2E83-C369-474D-B43D-B2D0A2DC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47" y="287338"/>
            <a:ext cx="10041615" cy="14807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Entity Framework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https://docs.microsoft.com/en-us/ef/core/#the-model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3D850-611A-48FB-BF6A-402B47DB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70" y="2043838"/>
            <a:ext cx="5116689" cy="469094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1625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230C-FC93-4F5D-B370-B9EB9A35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Fluent API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https://www.entityframeworktutorial.net/efcore/fluent-api-in-entity-framework-core.aspx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https://www.tutorialspoint.com/entity_framework/entity_framework_fluent_api.htm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3620-87CC-45D0-A173-AE06F13AA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84" y="1911139"/>
            <a:ext cx="5773081" cy="446365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Entity Framework </a:t>
            </a:r>
            <a:r>
              <a:rPr lang="en-US" b="1" i="1" dirty="0">
                <a:solidFill>
                  <a:schemeClr val="tx1"/>
                </a:solidFill>
                <a:effectLst/>
              </a:rPr>
              <a:t>Fluent API </a:t>
            </a:r>
            <a:r>
              <a:rPr lang="en-US" b="0" i="0" dirty="0">
                <a:solidFill>
                  <a:schemeClr val="tx1"/>
                </a:solidFill>
                <a:effectLst/>
              </a:rPr>
              <a:t>is used to configure domain classes to override conventions.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</a:rPr>
              <a:t>he </a:t>
            </a:r>
            <a:r>
              <a:rPr lang="en-US" b="0" i="0" u="none" strike="noStrike" dirty="0" err="1">
                <a:solidFill>
                  <a:srgbClr val="007BFF"/>
                </a:solidFill>
                <a:effectLst/>
                <a:hlinkClick r:id="rId4"/>
              </a:rPr>
              <a:t>ModelBuilder</a:t>
            </a:r>
            <a:r>
              <a:rPr lang="en-US" b="0" i="0" dirty="0">
                <a:solidFill>
                  <a:srgbClr val="181717"/>
                </a:solidFill>
                <a:effectLst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</a:rPr>
              <a:t>class acts as a Fluent API.</a:t>
            </a:r>
          </a:p>
          <a:p>
            <a:r>
              <a:rPr lang="en-US" dirty="0">
                <a:solidFill>
                  <a:schemeClr val="tx1"/>
                </a:solidFill>
              </a:rPr>
              <a:t>Entity Framework Core Fluent API configures the following aspects of a 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 Configuration: Configures an EF model to database mappings. Configures the default Schema, DB functions, additional data annotation attributes and entities to be excluded from mapping.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Entity Configuration: Configures entity to table and relationships mapping e.g. </a:t>
            </a:r>
            <a:r>
              <a:rPr lang="en-US" dirty="0" err="1">
                <a:solidFill>
                  <a:schemeClr val="tx1"/>
                </a:solidFill>
              </a:rPr>
              <a:t>PrimaryKey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AlternateKey</a:t>
            </a:r>
            <a:r>
              <a:rPr lang="en-US" dirty="0">
                <a:solidFill>
                  <a:schemeClr val="tx1"/>
                </a:solidFill>
              </a:rPr>
              <a:t>, Index, table name, one-to-one, one-to-many, many-to-many relationships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Property Configuration: Configures property to column mapping e.g. column name, default value, nullability, </a:t>
            </a:r>
            <a:r>
              <a:rPr lang="en-US" dirty="0" err="1">
                <a:solidFill>
                  <a:schemeClr val="tx1"/>
                </a:solidFill>
              </a:rPr>
              <a:t>Foreignkey</a:t>
            </a:r>
            <a:r>
              <a:rPr lang="en-US" dirty="0">
                <a:solidFill>
                  <a:schemeClr val="tx1"/>
                </a:solidFill>
              </a:rPr>
              <a:t>, data type, concurrency column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4E0F2-FD39-42E4-8063-C374BECC3768}"/>
              </a:ext>
            </a:extLst>
          </p:cNvPr>
          <p:cNvSpPr txBox="1"/>
          <p:nvPr/>
        </p:nvSpPr>
        <p:spPr>
          <a:xfrm>
            <a:off x="6882127" y="2160378"/>
            <a:ext cx="4247847" cy="412430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rtlCol="0" anchor="ctr"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public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class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SchoolDBContext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rgbClr val="92D050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70C0"/>
                </a:solidFill>
              </a:rPr>
              <a:t>public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rgbClr val="92D050"/>
                </a:solidFill>
              </a:rPr>
              <a:t>DbSet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rgbClr val="92D050"/>
                </a:solidFill>
              </a:rPr>
              <a:t>Student</a:t>
            </a:r>
            <a:r>
              <a:rPr lang="en-US" sz="1600" dirty="0">
                <a:solidFill>
                  <a:schemeClr val="bg1"/>
                </a:solidFill>
              </a:rPr>
              <a:t>&gt; Students { </a:t>
            </a:r>
            <a:r>
              <a:rPr lang="en-US" sz="1600" dirty="0">
                <a:solidFill>
                  <a:srgbClr val="0070C0"/>
                </a:solidFill>
              </a:rPr>
              <a:t>get</a:t>
            </a:r>
            <a:r>
              <a:rPr lang="en-US" sz="1600" dirty="0">
                <a:solidFill>
                  <a:schemeClr val="bg1"/>
                </a:solidFill>
              </a:rPr>
              <a:t>; </a:t>
            </a:r>
            <a:r>
              <a:rPr lang="en-US" sz="1600" dirty="0">
                <a:solidFill>
                  <a:srgbClr val="0070C0"/>
                </a:solidFill>
              </a:rPr>
              <a:t>set</a:t>
            </a:r>
            <a:r>
              <a:rPr lang="en-US" sz="1600" dirty="0">
                <a:solidFill>
                  <a:schemeClr val="bg1"/>
                </a:solidFill>
              </a:rPr>
              <a:t>;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70C0"/>
                </a:solidFill>
              </a:rPr>
              <a:t>protected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override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void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OnModelCreating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rgbClr val="92D050"/>
                </a:solidFill>
              </a:rPr>
              <a:t>ModelBuilder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rgbClr val="00B0F0"/>
                </a:solidFill>
              </a:rPr>
              <a:t>modelBuilder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00B050"/>
                </a:solidFill>
              </a:rPr>
              <a:t>//Property Configurations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rgbClr val="00B0F0"/>
                </a:solidFill>
              </a:rPr>
              <a:t>modelBuilder</a:t>
            </a:r>
            <a:r>
              <a:rPr lang="en-US" sz="1600" dirty="0" err="1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rgbClr val="FFFF00"/>
                </a:solidFill>
              </a:rPr>
              <a:t>Entity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rgbClr val="92D050"/>
                </a:solidFill>
              </a:rPr>
              <a:t>Student</a:t>
            </a:r>
            <a:r>
              <a:rPr lang="en-US" sz="1600" dirty="0">
                <a:solidFill>
                  <a:schemeClr val="bg1"/>
                </a:solidFill>
              </a:rPr>
              <a:t>&gt;()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.</a:t>
            </a:r>
            <a:r>
              <a:rPr lang="en-US" sz="1600" dirty="0">
                <a:solidFill>
                  <a:srgbClr val="FFFF00"/>
                </a:solidFill>
              </a:rPr>
              <a:t>Property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00B0F0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 =&gt; </a:t>
            </a:r>
            <a:r>
              <a:rPr lang="en-US" sz="1600" dirty="0" err="1">
                <a:solidFill>
                  <a:srgbClr val="00B0F0"/>
                </a:solidFill>
              </a:rPr>
              <a:t>s</a:t>
            </a:r>
            <a:r>
              <a:rPr lang="en-US" sz="1600" dirty="0" err="1">
                <a:solidFill>
                  <a:schemeClr val="bg1"/>
                </a:solidFill>
              </a:rPr>
              <a:t>.StudentId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.</a:t>
            </a:r>
            <a:r>
              <a:rPr lang="en-US" sz="1600" dirty="0" err="1">
                <a:solidFill>
                  <a:srgbClr val="FFFF00"/>
                </a:solidFill>
              </a:rPr>
              <a:t>HasColumnName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"Id"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.</a:t>
            </a:r>
            <a:r>
              <a:rPr lang="en-US" sz="1600" dirty="0" err="1">
                <a:solidFill>
                  <a:srgbClr val="FFFF00"/>
                </a:solidFill>
              </a:rPr>
              <a:t>HasDefaultValue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0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.</a:t>
            </a:r>
            <a:r>
              <a:rPr lang="en-US" sz="1600" dirty="0" err="1">
                <a:solidFill>
                  <a:srgbClr val="FFFF00"/>
                </a:solidFill>
              </a:rPr>
              <a:t>IsRequired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21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8F98-5975-4476-84F7-5ED37235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Loading Data from the DB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https://docs.microsoft.com/en-us/ef/core/querying/related-data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https://www.c-sharpcorner.com/article/eager-loading-lazy-loading-and-explicit-loading-in-entity-framework/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0CD6-647E-4CF2-87AF-C61F39C9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098" y="1894788"/>
            <a:ext cx="9607701" cy="4524865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Entity Framework Core </a:t>
            </a:r>
            <a:r>
              <a:rPr lang="en-US" sz="2400" dirty="0">
                <a:solidFill>
                  <a:schemeClr val="tx1"/>
                </a:solidFill>
              </a:rPr>
              <a:t>allows you to use the navigation properties in your </a:t>
            </a:r>
            <a:r>
              <a:rPr lang="en-US" sz="2400" b="1" i="1" dirty="0">
                <a:solidFill>
                  <a:schemeClr val="tx1"/>
                </a:solidFill>
              </a:rPr>
              <a:t>model</a:t>
            </a:r>
            <a:r>
              <a:rPr lang="en-US" sz="2400" dirty="0">
                <a:solidFill>
                  <a:schemeClr val="tx1"/>
                </a:solidFill>
              </a:rPr>
              <a:t> to load related entities.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three common </a:t>
            </a:r>
            <a:r>
              <a:rPr lang="en-US" sz="2400" b="1" i="1" dirty="0">
                <a:solidFill>
                  <a:schemeClr val="tx1"/>
                </a:solidFill>
              </a:rPr>
              <a:t>O/RM </a:t>
            </a:r>
            <a:r>
              <a:rPr lang="en-US" sz="2400" dirty="0">
                <a:solidFill>
                  <a:schemeClr val="tx1"/>
                </a:solidFill>
              </a:rPr>
              <a:t>patterns used to load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Eager loading - </a:t>
            </a:r>
            <a:r>
              <a:rPr lang="en-US" sz="2000" dirty="0">
                <a:solidFill>
                  <a:schemeClr val="tx1"/>
                </a:solidFill>
              </a:rPr>
              <a:t>data is loaded from the database as part of the initial query.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Explicit loading - </a:t>
            </a:r>
            <a:r>
              <a:rPr lang="en-US" sz="2000" dirty="0">
                <a:solidFill>
                  <a:schemeClr val="tx1"/>
                </a:solidFill>
              </a:rPr>
              <a:t>data is explicitly loaded from the database at a later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Lazy loading - </a:t>
            </a:r>
            <a:r>
              <a:rPr lang="en-US" sz="2000" dirty="0">
                <a:solidFill>
                  <a:schemeClr val="tx1"/>
                </a:solidFill>
              </a:rPr>
              <a:t>data is loaded from the database when the navigation property is accessed. By default, LINQ to SQL load related entities using Lazy Loading.</a:t>
            </a:r>
          </a:p>
          <a:p>
            <a:pPr marL="201168" lvl="1" indent="0" algn="r">
              <a:buNone/>
            </a:pPr>
            <a:endParaRPr lang="en-US" sz="20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01168" lvl="1" indent="0" algn="r">
              <a:buNone/>
            </a:pPr>
            <a:r>
              <a:rPr lang="en-US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We’ll focus on Eager and Lazy Loading only</a:t>
            </a:r>
          </a:p>
        </p:txBody>
      </p:sp>
    </p:spTree>
    <p:extLst>
      <p:ext uri="{BB962C8B-B14F-4D97-AF65-F5344CB8AC3E}">
        <p14:creationId xmlns:p14="http://schemas.microsoft.com/office/powerpoint/2010/main" val="314535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08A7-716D-4F00-946E-0D39965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Lazy and Eager Loading Explained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https://www.c-sharpcorner.com/article/lazy-loading-and-eager-loading-in-linq-to-sql/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https://www.c-sharpcorner.com/article/eager-loading-lazy-loading-and-explicit-loading-in-entity-framework/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E7DA-20EF-4968-9823-18BC55607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403" y="1957314"/>
            <a:ext cx="5274739" cy="2146056"/>
          </a:xfrm>
          <a:ln w="25400">
            <a:solidFill>
              <a:schemeClr val="accent2"/>
            </a:solidFill>
          </a:ln>
          <a:effectLst/>
        </p:spPr>
        <p:txBody>
          <a:bodyPr anchor="ctr">
            <a:normAutofit/>
          </a:bodyPr>
          <a:lstStyle/>
          <a:p>
            <a:r>
              <a:rPr lang="en-US" sz="1800" u="sng" dirty="0">
                <a:solidFill>
                  <a:schemeClr val="tx1"/>
                </a:solidFill>
              </a:rPr>
              <a:t>Lazy Loading </a:t>
            </a:r>
            <a:r>
              <a:rPr lang="en-US" sz="1800" dirty="0">
                <a:solidFill>
                  <a:schemeClr val="tx1"/>
                </a:solidFill>
              </a:rPr>
              <a:t>- The default behavior of </a:t>
            </a:r>
            <a:r>
              <a:rPr lang="en-US" sz="1800" b="1" i="1" dirty="0">
                <a:solidFill>
                  <a:schemeClr val="tx1"/>
                </a:solidFill>
              </a:rPr>
              <a:t>Entity Framework Core</a:t>
            </a:r>
            <a:r>
              <a:rPr lang="en-US" sz="1800" dirty="0">
                <a:solidFill>
                  <a:schemeClr val="tx1"/>
                </a:solidFill>
              </a:rPr>
              <a:t>. An entity is loaded only when it is accessed for the first time. This delays the loading of the related data until you ask for it.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Ex. When the departments are loaded, the related entities (Employee) are not loaded.</a:t>
            </a:r>
          </a:p>
        </p:txBody>
      </p:sp>
      <p:pic>
        <p:nvPicPr>
          <p:cNvPr id="1026" name="Picture 2" descr="Lazy Loading in LINQ to SQL">
            <a:extLst>
              <a:ext uri="{FF2B5EF4-FFF2-40B4-BE49-F238E27FC236}">
                <a16:creationId xmlns:a16="http://schemas.microsoft.com/office/drawing/2014/main" id="{F16E5324-BAEF-43D5-B2B6-27D00C62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42" y="2835361"/>
            <a:ext cx="5629327" cy="240103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7B139A-42A4-43B5-9592-B9CD93122E7E}"/>
              </a:ext>
            </a:extLst>
          </p:cNvPr>
          <p:cNvSpPr/>
          <p:nvPr/>
        </p:nvSpPr>
        <p:spPr>
          <a:xfrm>
            <a:off x="966403" y="4707245"/>
            <a:ext cx="5274740" cy="147732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  <p:txBody>
          <a:bodyPr wrap="square" anchor="ctr">
            <a:spAutoFit/>
          </a:bodyPr>
          <a:lstStyle/>
          <a:p>
            <a:r>
              <a:rPr lang="en-US" u="sng" dirty="0"/>
              <a:t>Eager Loading</a:t>
            </a:r>
            <a:r>
              <a:rPr lang="en-US" dirty="0"/>
              <a:t> – All entities are loaded at once as a part of the initial query. A large amount of data may be loaded at once. </a:t>
            </a:r>
          </a:p>
          <a:p>
            <a:r>
              <a:rPr lang="en-US" dirty="0"/>
              <a:t>Ex. Load the first found employee with </a:t>
            </a:r>
            <a:r>
              <a:rPr lang="en-US" dirty="0" err="1"/>
              <a:t>DepartmentId</a:t>
            </a:r>
            <a:r>
              <a:rPr lang="en-US" dirty="0"/>
              <a:t> == ID along with the employee details.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DBC1E-2C01-49E4-9A2B-794E534B9399}"/>
              </a:ext>
            </a:extLst>
          </p:cNvPr>
          <p:cNvSpPr/>
          <p:nvPr/>
        </p:nvSpPr>
        <p:spPr>
          <a:xfrm>
            <a:off x="6342743" y="5323080"/>
            <a:ext cx="5298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var dept = </a:t>
            </a:r>
            <a:r>
              <a:rPr lang="en-US" sz="2000" dirty="0" err="1">
                <a:solidFill>
                  <a:srgbClr val="FF0000"/>
                </a:solidFill>
              </a:rPr>
              <a:t>dbContext.Department.Include</a:t>
            </a:r>
            <a:r>
              <a:rPr lang="en-US" sz="2000" dirty="0">
                <a:solidFill>
                  <a:srgbClr val="FF0000"/>
                </a:solidFill>
              </a:rPr>
              <a:t>(a =&gt; </a:t>
            </a:r>
            <a:r>
              <a:rPr lang="en-US" sz="2000" dirty="0" err="1">
                <a:solidFill>
                  <a:srgbClr val="FF0000"/>
                </a:solidFill>
              </a:rPr>
              <a:t>a.Employee</a:t>
            </a:r>
            <a:r>
              <a:rPr lang="en-US" sz="2000" dirty="0">
                <a:solidFill>
                  <a:srgbClr val="FF0000"/>
                </a:solidFill>
              </a:rPr>
              <a:t>).Where(a =&gt; </a:t>
            </a:r>
            <a:r>
              <a:rPr lang="en-US" sz="2000" dirty="0" err="1">
                <a:solidFill>
                  <a:srgbClr val="FF0000"/>
                </a:solidFill>
              </a:rPr>
              <a:t>a.DepartmentId</a:t>
            </a:r>
            <a:r>
              <a:rPr lang="en-US" sz="2000" dirty="0">
                <a:solidFill>
                  <a:srgbClr val="FF0000"/>
                </a:solidFill>
              </a:rPr>
              <a:t> == ID);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DF882-9D84-4951-84AF-6C4D3A500AF8}"/>
              </a:ext>
            </a:extLst>
          </p:cNvPr>
          <p:cNvSpPr/>
          <p:nvPr/>
        </p:nvSpPr>
        <p:spPr>
          <a:xfrm>
            <a:off x="6342743" y="2052599"/>
            <a:ext cx="5592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var dept = </a:t>
            </a:r>
            <a:r>
              <a:rPr lang="en-US" sz="2000" dirty="0" err="1">
                <a:solidFill>
                  <a:srgbClr val="FF0000"/>
                </a:solidFill>
              </a:rPr>
              <a:t>dbContext.Employee.Where</a:t>
            </a:r>
            <a:r>
              <a:rPr lang="en-US" sz="2000" dirty="0">
                <a:solidFill>
                  <a:srgbClr val="FF0000"/>
                </a:solidFill>
              </a:rPr>
              <a:t>(a =&gt; </a:t>
            </a:r>
            <a:r>
              <a:rPr lang="en-US" sz="2000" dirty="0" err="1">
                <a:solidFill>
                  <a:srgbClr val="FF0000"/>
                </a:solidFill>
              </a:rPr>
              <a:t>a.UserId</a:t>
            </a:r>
            <a:r>
              <a:rPr lang="en-US" sz="2000" dirty="0">
                <a:solidFill>
                  <a:srgbClr val="FF0000"/>
                </a:solidFill>
              </a:rPr>
              <a:t> == </a:t>
            </a:r>
            <a:r>
              <a:rPr lang="en-US" sz="2000" dirty="0" err="1">
                <a:solidFill>
                  <a:srgbClr val="FF0000"/>
                </a:solidFill>
              </a:rPr>
              <a:t>userId</a:t>
            </a:r>
            <a:r>
              <a:rPr lang="en-US" sz="2000" dirty="0">
                <a:solidFill>
                  <a:srgbClr val="FF0000"/>
                </a:solidFill>
              </a:rPr>
              <a:t>).</a:t>
            </a:r>
            <a:r>
              <a:rPr lang="en-US" sz="2000" dirty="0" err="1">
                <a:solidFill>
                  <a:srgbClr val="FF0000"/>
                </a:solidFill>
              </a:rPr>
              <a:t>FirstOrDefault</a:t>
            </a:r>
            <a:r>
              <a:rPr lang="en-US" sz="2000" dirty="0">
                <a:solidFill>
                  <a:srgbClr val="FF0000"/>
                </a:solidFill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32184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0816-3F0A-C429-A4B7-C3435637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Migrations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https://learn.microsoft.com/en-us/aspnet/core/data/ef-rp/migrations?view=aspnetcore-7.0&amp;tabs=visual-studio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592C-F7DE-D1F2-A741-2CC370CC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Mention </a:t>
            </a:r>
            <a:r>
              <a:rPr lang="en-US" dirty="0" err="1">
                <a:solidFill>
                  <a:schemeClr val="tx1"/>
                </a:solidFill>
              </a:rPr>
              <a:t>aaalll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about [attributes]</a:t>
            </a:r>
          </a:p>
        </p:txBody>
      </p:sp>
    </p:spTree>
    <p:extLst>
      <p:ext uri="{BB962C8B-B14F-4D97-AF65-F5344CB8AC3E}">
        <p14:creationId xmlns:p14="http://schemas.microsoft.com/office/powerpoint/2010/main" val="69065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7296-7A7F-2115-8413-F808CC8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D790-5BFB-DC9D-35EC-96543077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8433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2195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Franklin Gothic Book</vt:lpstr>
      <vt:lpstr>1_RetrospectVTI</vt:lpstr>
      <vt:lpstr>Object/Relational Mapper Entity Framework DbContext</vt:lpstr>
      <vt:lpstr>Entity Framework Core is a modern object-database mapper for .NET. It supports LINQ queries, change tracking, updates, and schema migrations. EF Core works with SQL Database, SQLite, MySQL, PostgreSQL, and Azure Cosmos DB.</vt:lpstr>
      <vt:lpstr>Entity Framework(an O/RM) https://docs.microsoft.com/en-us/ef/core/ https://www.entityframeworktutorial.net/what-is-entityframework.aspx</vt:lpstr>
      <vt:lpstr>Entity Framework - Overview https://docs.microsoft.com/en-us/ef/core/#the-model</vt:lpstr>
      <vt:lpstr>Fluent API https://www.entityframeworktutorial.net/efcore/fluent-api-in-entity-framework-core.aspx https://www.tutorialspoint.com/entity_framework/entity_framework_fluent_api.htm</vt:lpstr>
      <vt:lpstr>Loading Data from the DB https://docs.microsoft.com/en-us/ef/core/querying/related-data https://www.c-sharpcorner.com/article/eager-loading-lazy-loading-and-explicit-loading-in-entity-framework/</vt:lpstr>
      <vt:lpstr>Lazy and Eager Loading Explained https://www.c-sharpcorner.com/article/lazy-loading-and-eager-loading-in-linq-to-sql/ https://www.c-sharpcorner.com/article/eager-loading-lazy-loading-and-explicit-loading-in-entity-framework/</vt:lpstr>
      <vt:lpstr>Migrations https://learn.microsoft.com/en-us/aspnet/core/data/ef-rp/migrations?view=aspnetcore-7.0&amp;tabs=visual-studio</vt:lpstr>
      <vt:lpstr>Model Attributes</vt:lpstr>
      <vt:lpstr>Complex Data Models </vt:lpstr>
      <vt:lpstr>Loading Related Data https://learn.microsoft.com/en-us/aspnet/core/data/ef-rp/read-related-data?view=aspnetcore-7.0&amp;tabs=visual-studio</vt:lpstr>
      <vt:lpstr>Eager Loading - Example https://docs.microsoft.com/en-us/ef/core/querying/related-data#eager-loading</vt:lpstr>
      <vt:lpstr>Querying DbContext / .SaveChanges(); https://docs.microsoft.com/en-us/ef/core/#querying https://www.entityframeworktutorial.net/efcore/entity-framework-core-dbcontext.aspx</vt:lpstr>
      <vt:lpstr>Code First Approach - DbSet&lt;&gt; https://docs.microsoft.com/en-us/ef/ef6/modeling/code-first/dbsets</vt:lpstr>
      <vt:lpstr>Tracking Queries https://docs.microsoft.com/en-us/ef/core/querying/tracking</vt:lpstr>
      <vt:lpstr>No-Tracking Queries https://docs.microsoft.com/en-us/ef/core/querying/tracking#no-tracking-queries</vt:lpstr>
      <vt:lpstr>Raw SQL Queries https://docs.microsoft.com/en-us/ef/core/querying/raw-sql</vt:lpstr>
      <vt:lpstr>Raw SQL Queries https://docs.microsoft.com/en-us/ef/core/querying/raw-sql</vt:lpstr>
      <vt:lpstr>Database - Entity Framework [key] https://docs.microsoft.com/en-us/ef/core/modeling/keys?tabs=data-annotations</vt:lpstr>
      <vt:lpstr>Migrations – Code First Approach Create and Update the DB https://docs.microsoft.com/en-us/ef/core/managing-schemas/migrations/?tabs=dotnet-core-cli</vt:lpstr>
      <vt:lpstr>EF Code-First with Sqlite (1/2) https://docs.microsoft.com/en-us/ef/core/get-started/?tabs=netcore-cli</vt:lpstr>
      <vt:lpstr>EF Code-First with Sqlite (2/2) https://docs.microsoft.com/en-us/ef/core/get-started/?tabs=netcore-cli</vt:lpstr>
      <vt:lpstr>EF Data-First Approach https://www.entityframeworktutorial.net/efcore/create-model-for-existing-database-in-ef-core.aspx</vt:lpstr>
      <vt:lpstr>Failure to connect error solution https://stackoverflow.com/questions/17615260/the-certificate-chain-was-issued-by-an-authority-that-is-not-trusted-when-conn/70850834#70850834:~:text=The%20quick%2Dfix%20is%20to%20add%20Encrypt%3DFalse%20to%20your%20connection%2Dstrings.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2020-03-14T23:58:35Z</dcterms:created>
  <dcterms:modified xsi:type="dcterms:W3CDTF">2023-03-29T23:16:57Z</dcterms:modified>
</cp:coreProperties>
</file>