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4" r:id="rId4"/>
    <p:sldId id="279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A58655-0285-4B31-BE60-A1D38267D0FC}">
          <p14:sldIdLst>
            <p14:sldId id="257"/>
            <p14:sldId id="258"/>
            <p14:sldId id="274"/>
            <p14:sldId id="27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 autoAdjust="0"/>
    <p:restoredTop sz="94645" autoAdjust="0"/>
  </p:normalViewPr>
  <p:slideViewPr>
    <p:cSldViewPr snapToGrid="0">
      <p:cViewPr varScale="1">
        <p:scale>
          <a:sx n="77" d="100"/>
          <a:sy n="77" d="100"/>
        </p:scale>
        <p:origin x="40" y="1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-relational_map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-relational_mapp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ityframeworktutorial.net/what-is-entityframework.aspx" TargetMode="External"/><Relationship Id="rId2" Type="http://schemas.openxmlformats.org/officeDocument/2006/relationships/hyperlink" Target="https://docs.microsoft.com/en-us/ef/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Object/Relational Mapper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522" y="0"/>
            <a:ext cx="8742096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An </a:t>
            </a:r>
            <a:r>
              <a:rPr lang="en-US" sz="3600" b="1" i="1" dirty="0">
                <a:solidFill>
                  <a:schemeClr val="bg1"/>
                </a:solidFill>
              </a:rPr>
              <a:t>object-relational mapper (O/RM)</a:t>
            </a:r>
            <a:r>
              <a:rPr lang="en-US" sz="3600" i="1" dirty="0">
                <a:solidFill>
                  <a:schemeClr val="bg1"/>
                </a:solidFill>
              </a:rPr>
              <a:t> enables developers to work with a database using objects that represent the state of the database. This eliminates the need for most of the data-access code they usually need to write.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https://docs.microsoft.com/en-us/ef/core/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2B2-BBE4-4E43-834B-AF98A180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48" y="286603"/>
            <a:ext cx="1004193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Object-Relational Mapping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https://en.wikipedia.org/wiki/Object-relational_mapping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FB23-1624-4F96-9E18-27F8281B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48" y="1907189"/>
            <a:ext cx="10046268" cy="273227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i="1" dirty="0">
                <a:solidFill>
                  <a:schemeClr val="tx1"/>
                </a:solidFill>
              </a:rPr>
              <a:t>Object-relational mapping (aka, ORM, O/RM, or O/R mapping tool) </a:t>
            </a:r>
            <a:r>
              <a:rPr lang="en-US" sz="2200" dirty="0">
                <a:solidFill>
                  <a:schemeClr val="tx1"/>
                </a:solidFill>
              </a:rPr>
              <a:t>is a programming technique for converting data between incompatible </a:t>
            </a:r>
            <a:r>
              <a:rPr lang="en-US" sz="2200" b="1" i="1" dirty="0">
                <a:solidFill>
                  <a:schemeClr val="tx1"/>
                </a:solidFill>
              </a:rPr>
              <a:t>type</a:t>
            </a:r>
            <a:r>
              <a:rPr lang="en-US" sz="2200" dirty="0">
                <a:solidFill>
                  <a:schemeClr val="tx1"/>
                </a:solidFill>
              </a:rPr>
              <a:t> systems using OOP languages.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In OOP, data management acts on objects which have </a:t>
            </a:r>
            <a:r>
              <a:rPr lang="en-US" sz="2200" b="1" i="1" dirty="0">
                <a:solidFill>
                  <a:schemeClr val="tx1"/>
                </a:solidFill>
              </a:rPr>
              <a:t>non-scalar</a:t>
            </a:r>
            <a:r>
              <a:rPr lang="en-US" sz="2200" dirty="0">
                <a:solidFill>
                  <a:schemeClr val="tx1"/>
                </a:solidFill>
              </a:rPr>
              <a:t> values. (A </a:t>
            </a:r>
            <a:r>
              <a:rPr lang="en-US" sz="2200" b="1" i="1" dirty="0">
                <a:solidFill>
                  <a:schemeClr val="tx1"/>
                </a:solidFill>
              </a:rPr>
              <a:t>scalar</a:t>
            </a:r>
            <a:r>
              <a:rPr lang="en-US" sz="2200" dirty="0">
                <a:solidFill>
                  <a:schemeClr val="tx1"/>
                </a:solidFill>
              </a:rPr>
              <a:t> value is a single number or string value.) For example, an address book contains objects. Each object represents a single person. Each person has attributes like their name, phone number, or address.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A8852-EE6F-4758-AE19-FEA3A0B3748D}"/>
              </a:ext>
            </a:extLst>
          </p:cNvPr>
          <p:cNvSpPr/>
          <p:nvPr/>
        </p:nvSpPr>
        <p:spPr>
          <a:xfrm>
            <a:off x="1113748" y="4548999"/>
            <a:ext cx="4342317" cy="178510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200" dirty="0"/>
              <a:t>The address book entry is treated as a single </a:t>
            </a:r>
            <a:r>
              <a:rPr lang="en-US" sz="2200" b="1" i="1" dirty="0"/>
              <a:t>object</a:t>
            </a:r>
            <a:r>
              <a:rPr lang="en-US" sz="2200" dirty="0"/>
              <a:t> by the OOP language, and it is accessed through a variable containing a reference to the </a:t>
            </a:r>
            <a:r>
              <a:rPr lang="en-US" sz="2200" b="1" i="1" dirty="0"/>
              <a:t>object</a:t>
            </a:r>
            <a:r>
              <a:rPr lang="en-US" sz="2200" dirty="0"/>
              <a:t>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A11F3F6-00F0-40C0-ACE9-2D215702D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69192"/>
              </p:ext>
            </p:extLst>
          </p:nvPr>
        </p:nvGraphicFramePr>
        <p:xfrm>
          <a:off x="5292437" y="4419314"/>
          <a:ext cx="63166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94">
                  <a:extLst>
                    <a:ext uri="{9D8B030D-6E8A-4147-A177-3AD203B41FA5}">
                      <a16:colId xmlns:a16="http://schemas.microsoft.com/office/drawing/2014/main" val="2646360953"/>
                    </a:ext>
                  </a:extLst>
                </a:gridCol>
                <a:gridCol w="961958">
                  <a:extLst>
                    <a:ext uri="{9D8B030D-6E8A-4147-A177-3AD203B41FA5}">
                      <a16:colId xmlns:a16="http://schemas.microsoft.com/office/drawing/2014/main" val="2524966741"/>
                    </a:ext>
                  </a:extLst>
                </a:gridCol>
                <a:gridCol w="715875">
                  <a:extLst>
                    <a:ext uri="{9D8B030D-6E8A-4147-A177-3AD203B41FA5}">
                      <a16:colId xmlns:a16="http://schemas.microsoft.com/office/drawing/2014/main" val="2723635846"/>
                    </a:ext>
                  </a:extLst>
                </a:gridCol>
                <a:gridCol w="1360160">
                  <a:extLst>
                    <a:ext uri="{9D8B030D-6E8A-4147-A177-3AD203B41FA5}">
                      <a16:colId xmlns:a16="http://schemas.microsoft.com/office/drawing/2014/main" val="1569720849"/>
                    </a:ext>
                  </a:extLst>
                </a:gridCol>
                <a:gridCol w="2357912">
                  <a:extLst>
                    <a:ext uri="{9D8B030D-6E8A-4147-A177-3AD203B41FA5}">
                      <a16:colId xmlns:a16="http://schemas.microsoft.com/office/drawing/2014/main" val="206676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Pnum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817-364-1234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6220 Independence 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4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Joseph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648-214-2345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803 N. </a:t>
                      </a:r>
                      <a:r>
                        <a:rPr lang="en-US" dirty="0" err="1"/>
                        <a:t>Edgemoore</a:t>
                      </a:r>
                      <a:r>
                        <a:rPr lang="en-US" dirty="0"/>
                        <a:t> 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41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1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2B2-BBE4-4E43-834B-AF98A180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Object-Relational Mapping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https://en.wikipedia.org/wiki/Object-relational_mapping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FB23-1624-4F96-9E18-27F8281B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94439"/>
            <a:ext cx="10058401" cy="266348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Most DB’s can only store and manipulate </a:t>
            </a:r>
            <a:r>
              <a:rPr lang="en-US" sz="2200" b="1" i="1" dirty="0">
                <a:solidFill>
                  <a:schemeClr val="tx1"/>
                </a:solidFill>
              </a:rPr>
              <a:t>scalar</a:t>
            </a:r>
            <a:r>
              <a:rPr lang="en-US" sz="2200" dirty="0">
                <a:solidFill>
                  <a:schemeClr val="tx1"/>
                </a:solidFill>
              </a:rPr>
              <a:t> (individual/atomic) values such as integers and strings organized within tables. </a:t>
            </a:r>
            <a:r>
              <a:rPr lang="en-US" sz="2200" b="1" i="1" dirty="0">
                <a:solidFill>
                  <a:schemeClr val="tx1"/>
                </a:solidFill>
              </a:rPr>
              <a:t>Object-Relational Mapping </a:t>
            </a:r>
            <a:r>
              <a:rPr lang="en-US" sz="2200" dirty="0">
                <a:solidFill>
                  <a:schemeClr val="tx1"/>
                </a:solidFill>
              </a:rPr>
              <a:t>implements a system in which the object values are converted into groups of simpler values for storage in the database and converted back when retrieved by the application.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The object values must be </a:t>
            </a:r>
            <a:r>
              <a:rPr lang="en-US" sz="2200" b="1" i="1" dirty="0">
                <a:solidFill>
                  <a:schemeClr val="tx1"/>
                </a:solidFill>
              </a:rPr>
              <a:t>atomic</a:t>
            </a:r>
            <a:r>
              <a:rPr lang="en-US" sz="2200" dirty="0">
                <a:solidFill>
                  <a:schemeClr val="tx1"/>
                </a:solidFill>
              </a:rPr>
              <a:t> (indivisible) to be stored in the database and preserve the properties of the objects and their relationships so that they can be reloaded as objects when needed.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74CC2-2825-44F8-9ADD-83751648FCFE}"/>
              </a:ext>
            </a:extLst>
          </p:cNvPr>
          <p:cNvSpPr/>
          <p:nvPr/>
        </p:nvSpPr>
        <p:spPr>
          <a:xfrm>
            <a:off x="1115047" y="4536257"/>
            <a:ext cx="4359217" cy="1553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When this functionality is implemented, data doesn’t change between transactions. The objects are “persisted” to the DB.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D0ED61F-BFC5-4F8B-AA70-E3D77048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9974"/>
              </p:ext>
            </p:extLst>
          </p:nvPr>
        </p:nvGraphicFramePr>
        <p:xfrm>
          <a:off x="5474264" y="4369436"/>
          <a:ext cx="611824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65">
                  <a:extLst>
                    <a:ext uri="{9D8B030D-6E8A-4147-A177-3AD203B41FA5}">
                      <a16:colId xmlns:a16="http://schemas.microsoft.com/office/drawing/2014/main" val="2646360953"/>
                    </a:ext>
                  </a:extLst>
                </a:gridCol>
                <a:gridCol w="931736">
                  <a:extLst>
                    <a:ext uri="{9D8B030D-6E8A-4147-A177-3AD203B41FA5}">
                      <a16:colId xmlns:a16="http://schemas.microsoft.com/office/drawing/2014/main" val="2524966741"/>
                    </a:ext>
                  </a:extLst>
                </a:gridCol>
                <a:gridCol w="693384">
                  <a:extLst>
                    <a:ext uri="{9D8B030D-6E8A-4147-A177-3AD203B41FA5}">
                      <a16:colId xmlns:a16="http://schemas.microsoft.com/office/drawing/2014/main" val="2723635846"/>
                    </a:ext>
                  </a:extLst>
                </a:gridCol>
                <a:gridCol w="1317428">
                  <a:extLst>
                    <a:ext uri="{9D8B030D-6E8A-4147-A177-3AD203B41FA5}">
                      <a16:colId xmlns:a16="http://schemas.microsoft.com/office/drawing/2014/main" val="1569720849"/>
                    </a:ext>
                  </a:extLst>
                </a:gridCol>
                <a:gridCol w="2283833">
                  <a:extLst>
                    <a:ext uri="{9D8B030D-6E8A-4147-A177-3AD203B41FA5}">
                      <a16:colId xmlns:a16="http://schemas.microsoft.com/office/drawing/2014/main" val="206676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Pnum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817-364-1234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6220 Independence 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4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Joseph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648-214-2345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803 N. </a:t>
                      </a:r>
                      <a:r>
                        <a:rPr lang="en-US" dirty="0" err="1"/>
                        <a:t>Edgemoore</a:t>
                      </a:r>
                      <a:r>
                        <a:rPr lang="en-US" dirty="0"/>
                        <a:t> 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41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07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7B64-9B49-4D73-9325-FA1109E3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4" y="286603"/>
            <a:ext cx="1004626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Entity Framework(an O/RM)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https://www.entityframeworktutorial.net/what-is-entityframework.aspx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1F5C-40BB-4D7A-A264-412E4AD0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54" y="1896035"/>
            <a:ext cx="5274051" cy="322460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Entity Framework (EF) Core </a:t>
            </a:r>
            <a:r>
              <a:rPr lang="en-US" sz="2400" dirty="0">
                <a:solidFill>
                  <a:schemeClr val="tx1"/>
                </a:solidFill>
              </a:rPr>
              <a:t>is a lightweight, extensible, open source and cross-platform version of the Entity Framework data access technology.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EF Core </a:t>
            </a:r>
            <a:r>
              <a:rPr lang="en-US" sz="2400" dirty="0">
                <a:solidFill>
                  <a:schemeClr val="tx1"/>
                </a:solidFill>
              </a:rPr>
              <a:t>can serve as an </a:t>
            </a:r>
            <a:r>
              <a:rPr lang="en-US" sz="2400" b="1" i="1" dirty="0">
                <a:solidFill>
                  <a:schemeClr val="tx1"/>
                </a:solidFill>
              </a:rPr>
              <a:t>object-relational mapper (O/RM).</a:t>
            </a:r>
            <a:r>
              <a:rPr lang="en-US" sz="2400" dirty="0">
                <a:solidFill>
                  <a:schemeClr val="tx1"/>
                </a:solidFill>
              </a:rPr>
              <a:t> It enables .NET developers to work with a database using .NET objects and eliminates the need for most of the data-access code they usually need to write.</a:t>
            </a:r>
          </a:p>
        </p:txBody>
      </p:sp>
      <p:pic>
        <p:nvPicPr>
          <p:cNvPr id="1026" name="Picture 2" descr="Entity Framework Core 2.0 Features - Aram Koukia">
            <a:extLst>
              <a:ext uri="{FF2B5EF4-FFF2-40B4-BE49-F238E27FC236}">
                <a16:creationId xmlns:a16="http://schemas.microsoft.com/office/drawing/2014/main" id="{31B8EBCE-C604-4425-ACB6-F7249FAB3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53" y="2189286"/>
            <a:ext cx="4285979" cy="261074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5A179D-B52D-4C63-A142-14FCAF8367CF}"/>
              </a:ext>
            </a:extLst>
          </p:cNvPr>
          <p:cNvSpPr/>
          <p:nvPr/>
        </p:nvSpPr>
        <p:spPr>
          <a:xfrm>
            <a:off x="1204755" y="4958710"/>
            <a:ext cx="10357421" cy="1307747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r>
              <a:rPr lang="en-US" sz="2400" dirty="0"/>
              <a:t>With </a:t>
            </a:r>
            <a:r>
              <a:rPr lang="en-US" sz="2400" b="1" i="1" dirty="0"/>
              <a:t>EF Core</a:t>
            </a:r>
            <a:r>
              <a:rPr lang="en-US" sz="2400" dirty="0"/>
              <a:t>, data access is performed using a </a:t>
            </a:r>
            <a:r>
              <a:rPr lang="en-US" sz="2400" b="1" i="1" dirty="0"/>
              <a:t>Model</a:t>
            </a:r>
            <a:r>
              <a:rPr lang="en-US" sz="2400" dirty="0"/>
              <a:t>. </a:t>
            </a:r>
            <a:r>
              <a:rPr lang="en-US" sz="2400" b="1" i="1" dirty="0"/>
              <a:t>Models</a:t>
            </a:r>
            <a:r>
              <a:rPr lang="en-US" sz="2400" dirty="0"/>
              <a:t> are made up of </a:t>
            </a:r>
            <a:r>
              <a:rPr lang="en-US" sz="2400" b="1" i="1" dirty="0"/>
              <a:t>entity classes </a:t>
            </a:r>
            <a:r>
              <a:rPr lang="en-US" sz="2400" dirty="0"/>
              <a:t>and a </a:t>
            </a:r>
            <a:r>
              <a:rPr lang="en-US" sz="2400" b="1" i="1" dirty="0"/>
              <a:t>context</a:t>
            </a:r>
            <a:r>
              <a:rPr lang="en-US" sz="2400" dirty="0"/>
              <a:t> object that represents a session with the database, allowing you to query and save data (for example, using </a:t>
            </a:r>
            <a:r>
              <a:rPr lang="en-US" sz="2400" b="1" i="1" dirty="0"/>
              <a:t>LINQ</a:t>
            </a:r>
            <a:r>
              <a:rPr lang="en-US" sz="2400" dirty="0"/>
              <a:t>). </a:t>
            </a:r>
            <a:r>
              <a:rPr lang="en-US" sz="2400" b="1" i="1" dirty="0"/>
              <a:t>EF Core </a:t>
            </a:r>
            <a:r>
              <a:rPr lang="en-US" sz="2400" dirty="0"/>
              <a:t>supports many database engines.</a:t>
            </a:r>
          </a:p>
        </p:txBody>
      </p:sp>
    </p:spTree>
    <p:extLst>
      <p:ext uri="{BB962C8B-B14F-4D97-AF65-F5344CB8AC3E}">
        <p14:creationId xmlns:p14="http://schemas.microsoft.com/office/powerpoint/2010/main" val="41538719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523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Object/Relational Mapper</vt:lpstr>
      <vt:lpstr>An object-relational mapper (O/RM) enables developers to work with a database using objects that represent the state of the database. This eliminates the need for most of the data-access code they usually need to write.</vt:lpstr>
      <vt:lpstr>Object-Relational Mapping https://en.wikipedia.org/wiki/Object-relational_mapping</vt:lpstr>
      <vt:lpstr>Object-Relational Mapping https://en.wikipedia.org/wiki/Object-relational_mapping</vt:lpstr>
      <vt:lpstr>Entity Framework(an O/RM) https://docs.microsoft.com/en-us/ef/core/ https://www.entityframeworktutorial.net/what-is-entityframework.aspx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2020-03-14T23:58:35Z</dcterms:created>
  <dcterms:modified xsi:type="dcterms:W3CDTF">2023-03-29T22:59:17Z</dcterms:modified>
</cp:coreProperties>
</file>