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76" r:id="rId4"/>
    <p:sldId id="283" r:id="rId5"/>
    <p:sldId id="277" r:id="rId6"/>
    <p:sldId id="287" r:id="rId7"/>
    <p:sldId id="266" r:id="rId8"/>
    <p:sldId id="288" r:id="rId9"/>
    <p:sldId id="305" r:id="rId10"/>
    <p:sldId id="308" r:id="rId11"/>
    <p:sldId id="314" r:id="rId12"/>
    <p:sldId id="316" r:id="rId13"/>
    <p:sldId id="307" r:id="rId14"/>
    <p:sldId id="309" r:id="rId15"/>
    <p:sldId id="318" r:id="rId16"/>
    <p:sldId id="315" r:id="rId17"/>
    <p:sldId id="31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1F3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85AC35-E03C-461E-BFAE-C0DB4BC90854}" v="1" dt="2020-09-12T21:05:43.0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32" autoAdjust="0"/>
    <p:restoredTop sz="94660"/>
  </p:normalViewPr>
  <p:slideViewPr>
    <p:cSldViewPr snapToGrid="0">
      <p:cViewPr varScale="1">
        <p:scale>
          <a:sx n="84" d="100"/>
          <a:sy n="84" d="100"/>
        </p:scale>
        <p:origin x="57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ocs.microsoft.com/en-us/sql/t-sql/lesson-1-creating-database-objects?view=sql-server-ver15#create-a-tabl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statements/alter-table-table-constraint-transact-sql?view=sql-server-ver1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ql/relational-databases/tables/create-foreign-key-relationships?view=sql-server-ver16#use-transact-sql" TargetMode="External"/><Relationship Id="rId2" Type="http://schemas.openxmlformats.org/officeDocument/2006/relationships/hyperlink" Target="https://docs.microsoft.com/en-us/sql/t-sql/statements/alter-table-table-constraint-transact-sql?view=sql-server-ver1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ocs.microsoft.com/en-us/sql/t-sql/statements/alter-table-transact-sql?view=sql-server-ver1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ql/relational-databases/tables/primary-and-foreign-key-constraints?view=sql-server-ver1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language-elements/transact-sql-syntax-conventions-transact-sql?view=sql-server-ver1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language-reference?view=sql-server-ver1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en.wikipedia.org/wiki/Relational_databas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SQ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sql/t-sql/language-reference?view=sql-server-ver15#tools-that-use-t-sq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statements/alter-table-transact-sql?view=sql-server-ver15" TargetMode="External"/><Relationship Id="rId2" Type="http://schemas.openxmlformats.org/officeDocument/2006/relationships/hyperlink" Target="https://docs.microsoft.com/en-us/sql/t-sql/statements/statements?view=sql-server-ver15#data-definition-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s://docs.microsoft.com/en-us/sql/t-sql/statements/drop-table-transact-sql?view=sql-server-ver15" TargetMode="External"/><Relationship Id="rId4" Type="http://schemas.openxmlformats.org/officeDocument/2006/relationships/hyperlink" Target="https://docs.microsoft.com/en-us/sql/t-sql/statements/create-database-transact-sql?view=sql-server-ver15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Data Definition Language (DDL)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506606-A465-47A2-9EF4-32911D748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6" y="2235557"/>
            <a:ext cx="4724883" cy="1079767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BB37B2-1789-4BF8-8459-FF65B5D1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SQL with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8AD4F-F745-47B2-A406-0E39B30C5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02416"/>
            <a:ext cx="5246914" cy="1526584"/>
          </a:xfrm>
        </p:spPr>
        <p:txBody>
          <a:bodyPr anchor="ctr">
            <a:normAutofit/>
          </a:bodyPr>
          <a:lstStyle/>
          <a:p>
            <a:pPr marL="201168" lvl="1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In </a:t>
            </a:r>
            <a:r>
              <a:rPr lang="en-US" sz="3600" b="1" i="1" dirty="0">
                <a:solidFill>
                  <a:schemeClr val="tx1"/>
                </a:solidFill>
              </a:rPr>
              <a:t>SQL Server</a:t>
            </a:r>
            <a:r>
              <a:rPr lang="en-US" sz="3600" dirty="0">
                <a:solidFill>
                  <a:schemeClr val="tx1"/>
                </a:solidFill>
              </a:rPr>
              <a:t>, every table must be in a schema.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319D4-0C5F-49B6-8B58-3D450888E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066" y="3474190"/>
            <a:ext cx="9902613" cy="2872515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9780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28DE-56CF-4FA9-866E-A8EA2F549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Create a Table in SQL Server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https://docs.microsoft.com/en-us/sql/t-sql/lesson-1-creating-database-objects?view=sql-server-ver15#create-a-table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80333-7AFF-428C-869C-ED8C62FC2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490" y="2436096"/>
            <a:ext cx="4315494" cy="3801415"/>
          </a:xfr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To create a table, you must provide: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 name for the table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name of each column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data type of each column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 unique primary key.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Is the field nullable?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D85178-1B37-4532-8789-7217FCC91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672" y="3855242"/>
            <a:ext cx="5763986" cy="2382270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C5D9ED-7634-4FAD-87B1-5A22AC40190D}"/>
              </a:ext>
            </a:extLst>
          </p:cNvPr>
          <p:cNvSpPr/>
          <p:nvPr/>
        </p:nvSpPr>
        <p:spPr>
          <a:xfrm>
            <a:off x="1910829" y="3832179"/>
            <a:ext cx="2706040" cy="310242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046A855-757A-4178-81BD-4E9B939E4B73}"/>
              </a:ext>
            </a:extLst>
          </p:cNvPr>
          <p:cNvSpPr/>
          <p:nvPr/>
        </p:nvSpPr>
        <p:spPr>
          <a:xfrm>
            <a:off x="1910829" y="4260364"/>
            <a:ext cx="2922815" cy="310242"/>
          </a:xfrm>
          <a:prstGeom prst="roundRect">
            <a:avLst/>
          </a:prstGeom>
          <a:solidFill>
            <a:srgbClr val="FFFF00">
              <a:alpha val="20000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E8FE930-221B-4C8D-8228-3B87CAA6E8B1}"/>
              </a:ext>
            </a:extLst>
          </p:cNvPr>
          <p:cNvSpPr/>
          <p:nvPr/>
        </p:nvSpPr>
        <p:spPr>
          <a:xfrm>
            <a:off x="1930401" y="4704235"/>
            <a:ext cx="3313438" cy="335278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1D8469-CA03-4F2A-99D0-883186F78F9D}"/>
              </a:ext>
            </a:extLst>
          </p:cNvPr>
          <p:cNvSpPr/>
          <p:nvPr/>
        </p:nvSpPr>
        <p:spPr>
          <a:xfrm>
            <a:off x="1936120" y="5168507"/>
            <a:ext cx="2808516" cy="310242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EB2816-FF5F-4C3D-9B69-748783CA00E2}"/>
              </a:ext>
            </a:extLst>
          </p:cNvPr>
          <p:cNvSpPr/>
          <p:nvPr/>
        </p:nvSpPr>
        <p:spPr>
          <a:xfrm>
            <a:off x="7532914" y="3935184"/>
            <a:ext cx="1839686" cy="338003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13F33A1-8D3E-4786-AC78-6DB5857DCCEB}"/>
              </a:ext>
            </a:extLst>
          </p:cNvPr>
          <p:cNvSpPr/>
          <p:nvPr/>
        </p:nvSpPr>
        <p:spPr>
          <a:xfrm>
            <a:off x="6199414" y="4338992"/>
            <a:ext cx="1524000" cy="292280"/>
          </a:xfrm>
          <a:prstGeom prst="roundRect">
            <a:avLst>
              <a:gd name="adj" fmla="val 10167"/>
            </a:avLst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E25333-24EA-4C5C-B933-55E360016C57}"/>
              </a:ext>
            </a:extLst>
          </p:cNvPr>
          <p:cNvSpPr/>
          <p:nvPr/>
        </p:nvSpPr>
        <p:spPr>
          <a:xfrm>
            <a:off x="6199414" y="4740606"/>
            <a:ext cx="1596933" cy="276380"/>
          </a:xfrm>
          <a:prstGeom prst="roundRect">
            <a:avLst>
              <a:gd name="adj" fmla="val 10167"/>
            </a:avLst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DDA402-BD62-4640-8205-AD53A810FE13}"/>
              </a:ext>
            </a:extLst>
          </p:cNvPr>
          <p:cNvSpPr/>
          <p:nvPr/>
        </p:nvSpPr>
        <p:spPr>
          <a:xfrm>
            <a:off x="6204857" y="5098691"/>
            <a:ext cx="736421" cy="312664"/>
          </a:xfrm>
          <a:prstGeom prst="roundRect">
            <a:avLst>
              <a:gd name="adj" fmla="val 10167"/>
            </a:avLst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76DC1C5-FF1A-4E63-84F6-89160C0D4019}"/>
              </a:ext>
            </a:extLst>
          </p:cNvPr>
          <p:cNvSpPr/>
          <p:nvPr/>
        </p:nvSpPr>
        <p:spPr>
          <a:xfrm>
            <a:off x="6199414" y="5484404"/>
            <a:ext cx="2520043" cy="269917"/>
          </a:xfrm>
          <a:prstGeom prst="roundRect">
            <a:avLst>
              <a:gd name="adj" fmla="val 10167"/>
            </a:avLst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61C84A6-0B14-46E7-9DB4-8885E00C3E95}"/>
              </a:ext>
            </a:extLst>
          </p:cNvPr>
          <p:cNvSpPr/>
          <p:nvPr/>
        </p:nvSpPr>
        <p:spPr>
          <a:xfrm>
            <a:off x="7747364" y="4342329"/>
            <a:ext cx="460464" cy="292280"/>
          </a:xfrm>
          <a:prstGeom prst="roundRect">
            <a:avLst>
              <a:gd name="adj" fmla="val 8414"/>
            </a:avLst>
          </a:prstGeom>
          <a:solidFill>
            <a:schemeClr val="accent1">
              <a:lumMod val="75000"/>
              <a:alpha val="2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1C25B99-2C76-43EF-83C7-E26DF486865C}"/>
              </a:ext>
            </a:extLst>
          </p:cNvPr>
          <p:cNvSpPr/>
          <p:nvPr/>
        </p:nvSpPr>
        <p:spPr>
          <a:xfrm>
            <a:off x="7844244" y="4736136"/>
            <a:ext cx="1596933" cy="282858"/>
          </a:xfrm>
          <a:prstGeom prst="roundRect">
            <a:avLst>
              <a:gd name="adj" fmla="val 9918"/>
            </a:avLst>
          </a:prstGeom>
          <a:solidFill>
            <a:schemeClr val="accent1">
              <a:lumMod val="75000"/>
              <a:alpha val="2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CF8F5B9-2289-41A0-BBE1-8210D1B6C254}"/>
              </a:ext>
            </a:extLst>
          </p:cNvPr>
          <p:cNvSpPr/>
          <p:nvPr/>
        </p:nvSpPr>
        <p:spPr>
          <a:xfrm>
            <a:off x="7016380" y="5097558"/>
            <a:ext cx="827864" cy="313797"/>
          </a:xfrm>
          <a:prstGeom prst="roundRect">
            <a:avLst>
              <a:gd name="adj" fmla="val 9918"/>
            </a:avLst>
          </a:prstGeom>
          <a:solidFill>
            <a:schemeClr val="accent1">
              <a:lumMod val="75000"/>
              <a:alpha val="2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17C3298-AF4E-4D90-B4E0-CDAA41CF174B}"/>
              </a:ext>
            </a:extLst>
          </p:cNvPr>
          <p:cNvSpPr/>
          <p:nvPr/>
        </p:nvSpPr>
        <p:spPr>
          <a:xfrm>
            <a:off x="8833757" y="5484404"/>
            <a:ext cx="1662341" cy="274864"/>
          </a:xfrm>
          <a:prstGeom prst="roundRect">
            <a:avLst>
              <a:gd name="adj" fmla="val 6547"/>
            </a:avLst>
          </a:prstGeom>
          <a:solidFill>
            <a:schemeClr val="accent1">
              <a:lumMod val="75000"/>
              <a:alpha val="2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6DBE9AF-590C-4B9A-822C-31EEA8F22719}"/>
              </a:ext>
            </a:extLst>
          </p:cNvPr>
          <p:cNvSpPr/>
          <p:nvPr/>
        </p:nvSpPr>
        <p:spPr>
          <a:xfrm>
            <a:off x="8257880" y="4345291"/>
            <a:ext cx="1601171" cy="292280"/>
          </a:xfrm>
          <a:prstGeom prst="roundRect">
            <a:avLst>
              <a:gd name="adj" fmla="val 8414"/>
            </a:avLst>
          </a:prstGeom>
          <a:solidFill>
            <a:schemeClr val="accent2"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7D1B06D-7E38-470C-B9A7-7F8C79BCA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304" y="2044473"/>
            <a:ext cx="3956623" cy="1629460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29C6511-C4BB-7C80-B0F1-52FA10D5A02F}"/>
              </a:ext>
            </a:extLst>
          </p:cNvPr>
          <p:cNvSpPr/>
          <p:nvPr/>
        </p:nvSpPr>
        <p:spPr>
          <a:xfrm>
            <a:off x="9907066" y="4303301"/>
            <a:ext cx="1153751" cy="338003"/>
          </a:xfrm>
          <a:prstGeom prst="roundRect">
            <a:avLst/>
          </a:prstGeom>
          <a:solidFill>
            <a:srgbClr val="00B0F0">
              <a:alpha val="2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9A3D869-E103-3774-5422-58BA5EC3A6B7}"/>
              </a:ext>
            </a:extLst>
          </p:cNvPr>
          <p:cNvSpPr/>
          <p:nvPr/>
        </p:nvSpPr>
        <p:spPr>
          <a:xfrm>
            <a:off x="9489074" y="4722867"/>
            <a:ext cx="1153751" cy="338003"/>
          </a:xfrm>
          <a:prstGeom prst="roundRect">
            <a:avLst/>
          </a:prstGeom>
          <a:solidFill>
            <a:srgbClr val="00B0F0">
              <a:alpha val="2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A51AEDE-01B4-B7E2-CF8A-FE3911C8F766}"/>
              </a:ext>
            </a:extLst>
          </p:cNvPr>
          <p:cNvSpPr/>
          <p:nvPr/>
        </p:nvSpPr>
        <p:spPr>
          <a:xfrm>
            <a:off x="7880265" y="5081694"/>
            <a:ext cx="584048" cy="338003"/>
          </a:xfrm>
          <a:prstGeom prst="roundRect">
            <a:avLst/>
          </a:prstGeom>
          <a:solidFill>
            <a:srgbClr val="00B0F0">
              <a:alpha val="2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85F2BD5-24CC-3647-1E80-6AC99F224EED}"/>
              </a:ext>
            </a:extLst>
          </p:cNvPr>
          <p:cNvSpPr/>
          <p:nvPr/>
        </p:nvSpPr>
        <p:spPr>
          <a:xfrm>
            <a:off x="10588868" y="5450360"/>
            <a:ext cx="584048" cy="338003"/>
          </a:xfrm>
          <a:prstGeom prst="roundRect">
            <a:avLst/>
          </a:prstGeom>
          <a:solidFill>
            <a:srgbClr val="00B0F0">
              <a:alpha val="2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D6A5AF5-ACD0-A020-AA78-7ACF6A00ED75}"/>
              </a:ext>
            </a:extLst>
          </p:cNvPr>
          <p:cNvSpPr/>
          <p:nvPr/>
        </p:nvSpPr>
        <p:spPr>
          <a:xfrm>
            <a:off x="1929167" y="5569247"/>
            <a:ext cx="2662810" cy="338003"/>
          </a:xfrm>
          <a:prstGeom prst="roundRect">
            <a:avLst/>
          </a:prstGeom>
          <a:solidFill>
            <a:srgbClr val="00B0F0">
              <a:alpha val="2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86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B4CE-62A9-4B0C-AEC5-17342706E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SQL – Table Constraints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https://docs.microsoft.com/en-us/sql/t-sql/statements/alter-table-table-constraint-transact-sql?view=sql-server-ver15</a:t>
            </a:r>
            <a:endParaRPr lang="en-US" dirty="0"/>
          </a:p>
        </p:txBody>
      </p:sp>
      <p:graphicFrame>
        <p:nvGraphicFramePr>
          <p:cNvPr id="70" name="Table 70">
            <a:extLst>
              <a:ext uri="{FF2B5EF4-FFF2-40B4-BE49-F238E27FC236}">
                <a16:creationId xmlns:a16="http://schemas.microsoft.com/office/drawing/2014/main" id="{F83E989E-BFD3-4D13-912E-A834CF631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887911"/>
              </p:ext>
            </p:extLst>
          </p:nvPr>
        </p:nvGraphicFramePr>
        <p:xfrm>
          <a:off x="1478507" y="2631028"/>
          <a:ext cx="9234986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184">
                  <a:extLst>
                    <a:ext uri="{9D8B030D-6E8A-4147-A177-3AD203B41FA5}">
                      <a16:colId xmlns:a16="http://schemas.microsoft.com/office/drawing/2014/main" val="561998697"/>
                    </a:ext>
                  </a:extLst>
                </a:gridCol>
                <a:gridCol w="5900802">
                  <a:extLst>
                    <a:ext uri="{9D8B030D-6E8A-4147-A177-3AD203B41FA5}">
                      <a16:colId xmlns:a16="http://schemas.microsoft.com/office/drawing/2014/main" val="564714596"/>
                    </a:ext>
                  </a:extLst>
                </a:gridCol>
              </a:tblGrid>
              <a:tr h="370439">
                <a:tc>
                  <a:txBody>
                    <a:bodyPr/>
                    <a:lstStyle/>
                    <a:p>
                      <a:r>
                        <a:rPr lang="en-US" sz="2000" b="1" i="1" u="none" dirty="0">
                          <a:solidFill>
                            <a:schemeClr val="tx1"/>
                          </a:solidFill>
                        </a:rPr>
                        <a:t>UNIQUE(columns)</a:t>
                      </a:r>
                      <a:endParaRPr lang="en-US" sz="20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Makes sure all the values in a column are unique.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435204"/>
                  </a:ext>
                </a:extLst>
              </a:tr>
              <a:tr h="522011">
                <a:tc>
                  <a:txBody>
                    <a:bodyPr/>
                    <a:lstStyle/>
                    <a:p>
                      <a:r>
                        <a:rPr lang="en-US" sz="2000" b="1" i="1" u="none" dirty="0"/>
                        <a:t>REFERENCES </a:t>
                      </a:r>
                      <a:r>
                        <a:rPr lang="en-US" sz="2000" b="1" i="1" u="none" dirty="0" err="1"/>
                        <a:t>tablename</a:t>
                      </a:r>
                      <a:r>
                        <a:rPr lang="en-US" sz="2000" b="1" i="1" u="none" dirty="0"/>
                        <a:t>(</a:t>
                      </a:r>
                      <a:r>
                        <a:rPr lang="en-US" sz="2000" b="1" i="1" u="none" dirty="0" err="1"/>
                        <a:t>colName</a:t>
                      </a:r>
                      <a:r>
                        <a:rPr lang="en-US" sz="2000" b="1" i="1" u="none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Denotes the Primary Key that a Foreign Key column references. This is checked to maintain referential integrity when changing values.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509188"/>
                  </a:ext>
                </a:extLst>
              </a:tr>
              <a:tr h="522011">
                <a:tc>
                  <a:txBody>
                    <a:bodyPr/>
                    <a:lstStyle/>
                    <a:p>
                      <a:r>
                        <a:rPr lang="en-US" sz="2000" b="1" i="1" u="none" dirty="0"/>
                        <a:t>CHECK(condition)</a:t>
                      </a:r>
                      <a:endParaRPr lang="en-US" sz="2000" u="none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Enforces that some expression is true for every row in a column.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606356"/>
                  </a:ext>
                </a:extLst>
              </a:tr>
              <a:tr h="522011">
                <a:tc>
                  <a:txBody>
                    <a:bodyPr/>
                    <a:lstStyle/>
                    <a:p>
                      <a:r>
                        <a:rPr lang="en-US" sz="2000" b="1" i="1" u="none" dirty="0"/>
                        <a:t>PRIMARY KEY(columns)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Allows you to define a primary key made up of multiple columns.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328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723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B4CE-62A9-4B0C-AEC5-17342706E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SQL – Column Constraints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https://docs.microsoft.com/en-us/sql/t-sql/statements/alter-table-table-constraint-transact-sql?view=sql-server-ver15</a:t>
            </a:r>
            <a:endParaRPr lang="en-US" dirty="0"/>
          </a:p>
        </p:txBody>
      </p:sp>
      <p:graphicFrame>
        <p:nvGraphicFramePr>
          <p:cNvPr id="70" name="Table 70">
            <a:extLst>
              <a:ext uri="{FF2B5EF4-FFF2-40B4-BE49-F238E27FC236}">
                <a16:creationId xmlns:a16="http://schemas.microsoft.com/office/drawing/2014/main" id="{F83E989E-BFD3-4D13-912E-A834CF631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434390"/>
              </p:ext>
            </p:extLst>
          </p:nvPr>
        </p:nvGraphicFramePr>
        <p:xfrm>
          <a:off x="1001014" y="2110860"/>
          <a:ext cx="10508598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153">
                  <a:extLst>
                    <a:ext uri="{9D8B030D-6E8A-4147-A177-3AD203B41FA5}">
                      <a16:colId xmlns:a16="http://schemas.microsoft.com/office/drawing/2014/main" val="561998697"/>
                    </a:ext>
                  </a:extLst>
                </a:gridCol>
                <a:gridCol w="8261445">
                  <a:extLst>
                    <a:ext uri="{9D8B030D-6E8A-4147-A177-3AD203B41FA5}">
                      <a16:colId xmlns:a16="http://schemas.microsoft.com/office/drawing/2014/main" val="564714596"/>
                    </a:ext>
                  </a:extLst>
                </a:gridCol>
              </a:tblGrid>
              <a:tr h="370439">
                <a:tc>
                  <a:txBody>
                    <a:bodyPr/>
                    <a:lstStyle/>
                    <a:p>
                      <a:r>
                        <a:rPr lang="en-US" sz="2000" b="1" i="1" u="none" dirty="0">
                          <a:solidFill>
                            <a:schemeClr val="tx1"/>
                          </a:solidFill>
                        </a:rPr>
                        <a:t>NOT NULL</a:t>
                      </a:r>
                      <a:endParaRPr lang="en-US" sz="20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Column does not accept NULL as a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435204"/>
                  </a:ext>
                </a:extLst>
              </a:tr>
              <a:tr h="370439">
                <a:tc>
                  <a:txBody>
                    <a:bodyPr/>
                    <a:lstStyle/>
                    <a:p>
                      <a:r>
                        <a:rPr lang="en-US" sz="2000" b="1" i="1" u="none" dirty="0"/>
                        <a:t>NULL</a:t>
                      </a:r>
                      <a:endParaRPr lang="en-US" sz="2000" u="none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Column accepts NULL as a value. NULL will be the default value.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331340"/>
                  </a:ext>
                </a:extLst>
              </a:tr>
              <a:tr h="370439">
                <a:tc>
                  <a:txBody>
                    <a:bodyPr/>
                    <a:lstStyle/>
                    <a:p>
                      <a:r>
                        <a:rPr lang="en-US" sz="2000" b="1" i="1" u="none" dirty="0"/>
                        <a:t>PRIMARY KEY </a:t>
                      </a:r>
                      <a:endParaRPr lang="en-US" sz="2000" u="none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Value must be unique within this column default sets a </a:t>
                      </a:r>
                      <a:r>
                        <a:rPr lang="en-US" sz="2000" b="1" i="1" dirty="0"/>
                        <a:t>CLUSTERED INDEX</a:t>
                      </a:r>
                      <a:r>
                        <a:rPr lang="en-US" sz="20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876500"/>
                  </a:ext>
                </a:extLst>
              </a:tr>
              <a:tr h="370439">
                <a:tc>
                  <a:txBody>
                    <a:bodyPr/>
                    <a:lstStyle/>
                    <a:p>
                      <a:r>
                        <a:rPr lang="en-US" sz="2000" b="1" i="1" u="none" dirty="0"/>
                        <a:t>UNIQUE</a:t>
                      </a:r>
                      <a:endParaRPr lang="en-US" sz="2000" u="none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NOT NULL, UNIQUE, and by default sets a </a:t>
                      </a:r>
                      <a:r>
                        <a:rPr lang="en-US" sz="2000" b="1" i="1" dirty="0"/>
                        <a:t>CLUSTERED INDEX</a:t>
                      </a:r>
                      <a:r>
                        <a:rPr lang="en-US" sz="20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722834"/>
                  </a:ext>
                </a:extLst>
              </a:tr>
              <a:tr h="370439">
                <a:tc>
                  <a:txBody>
                    <a:bodyPr/>
                    <a:lstStyle/>
                    <a:p>
                      <a:r>
                        <a:rPr lang="en-US" sz="2000" b="1" i="1" u="none" dirty="0">
                          <a:hlinkClick r:id="rId3"/>
                        </a:rPr>
                        <a:t>FOREIGN KEY</a:t>
                      </a:r>
                      <a:endParaRPr lang="en-US" sz="2000" u="none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By default, sets a </a:t>
                      </a:r>
                      <a:r>
                        <a:rPr lang="en-US" sz="2000" b="1" i="1" dirty="0"/>
                        <a:t>NONCLUSTERED 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188747"/>
                  </a:ext>
                </a:extLst>
              </a:tr>
              <a:tr h="370439">
                <a:tc>
                  <a:txBody>
                    <a:bodyPr/>
                    <a:lstStyle/>
                    <a:p>
                      <a:r>
                        <a:rPr lang="en-US" sz="2000" b="1" i="1" u="none" dirty="0"/>
                        <a:t>DEFAULT(value)</a:t>
                      </a:r>
                      <a:endParaRPr lang="en-US" sz="2000" u="none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Configures a default value for that column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444370"/>
                  </a:ext>
                </a:extLst>
              </a:tr>
              <a:tr h="655393">
                <a:tc>
                  <a:txBody>
                    <a:bodyPr/>
                    <a:lstStyle/>
                    <a:p>
                      <a:r>
                        <a:rPr lang="en-US" sz="2000" b="1" i="1" u="none" dirty="0"/>
                        <a:t>IDENTITY(start, </a:t>
                      </a:r>
                      <a:r>
                        <a:rPr lang="en-US" sz="2000" b="1" i="1" u="none" dirty="0" err="1"/>
                        <a:t>inc</a:t>
                      </a:r>
                      <a:r>
                        <a:rPr lang="en-US" sz="2000" b="1" i="1" u="none" dirty="0"/>
                        <a:t>)</a:t>
                      </a:r>
                      <a:endParaRPr lang="en-US" sz="2000" u="none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Sets up an auto-incrementing column and prevents insertion of a value. Default </a:t>
                      </a:r>
                      <a:r>
                        <a:rPr lang="en-US" sz="2000" b="1" i="1" dirty="0"/>
                        <a:t>Clustered</a:t>
                      </a:r>
                      <a:r>
                        <a:rPr lang="en-US" sz="2000" dirty="0"/>
                        <a:t> but not unique. You must also use PRIMARY KEY to ensure uniqueness.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554037"/>
                  </a:ext>
                </a:extLst>
              </a:tr>
              <a:tr h="655393">
                <a:tc>
                  <a:txBody>
                    <a:bodyPr/>
                    <a:lstStyle/>
                    <a:p>
                      <a:r>
                        <a:rPr lang="en-US" sz="2000" b="1" i="1" u="none" dirty="0"/>
                        <a:t>EXCLUSION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Ensures that if any two rows are compared on the specified column, not all comparisons return TRUE. This is dependent on other constraints.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966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248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3347-6C20-45BA-A5A0-0EAFD87C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ALTER Table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https://docs.microsoft.com/en-us/sql/t-sql/statements/alter-table-transact-sql?view=sql-server-ver15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0E03D8-5C78-445A-BB06-49F9748D5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6906" y="4972307"/>
            <a:ext cx="7198187" cy="95850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93A6CD-474D-43C1-A1C6-E2E12E3C6E1B}"/>
              </a:ext>
            </a:extLst>
          </p:cNvPr>
          <p:cNvSpPr/>
          <p:nvPr/>
        </p:nvSpPr>
        <p:spPr>
          <a:xfrm>
            <a:off x="1248228" y="1916243"/>
            <a:ext cx="5592839" cy="280076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3200" dirty="0"/>
              <a:t>ALTER TABLE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modifies a table definition by altering, adding, or dropping columns and constraints.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reassigns and rebuilds partitions or disables and enables constraints and triggers.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C7561D-165F-47FB-B59F-4EC6D3B22A26}"/>
              </a:ext>
            </a:extLst>
          </p:cNvPr>
          <p:cNvSpPr txBox="1"/>
          <p:nvPr/>
        </p:nvSpPr>
        <p:spPr>
          <a:xfrm>
            <a:off x="6841067" y="2901127"/>
            <a:ext cx="4076014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ALTER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</a:rPr>
              <a:t>Addresses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24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DROP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COLUMN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ZipCode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4575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82E3-9817-0EDE-02B0-4742690E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ON DELETE CASCADE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https://learn.microsoft.com/en-us/sql/relational-databases/tables/primary-and-foreign-key-constraints?view=sql-server-ver16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A42D4-BC56-5818-CFFB-F075C5190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ON DELETE CASCADE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rgbClr val="FF0000"/>
                </a:solidFill>
              </a:rPr>
              <a:t>ON UPDATE CASCADE </a:t>
            </a:r>
            <a:r>
              <a:rPr lang="en-US" dirty="0">
                <a:solidFill>
                  <a:schemeClr val="tx1"/>
                </a:solidFill>
              </a:rPr>
              <a:t>clauses are used to ensure that changes made to one table are automatically propagated to the tables that reference that table.</a:t>
            </a:r>
          </a:p>
          <a:p>
            <a:r>
              <a:rPr lang="en-US" dirty="0">
                <a:solidFill>
                  <a:schemeClr val="tx1"/>
                </a:solidFill>
              </a:rPr>
              <a:t>Corresponding rows are updated or deleted in the referencing table when that row is updated or deleted in the parent table. </a:t>
            </a:r>
            <a:r>
              <a:rPr lang="en-US" dirty="0">
                <a:solidFill>
                  <a:srgbClr val="FF0000"/>
                </a:solidFill>
              </a:rPr>
              <a:t>CASCADE</a:t>
            </a:r>
            <a:r>
              <a:rPr lang="en-US" dirty="0">
                <a:solidFill>
                  <a:schemeClr val="tx1"/>
                </a:solidFill>
              </a:rPr>
              <a:t> cannot be specified if a timestamp column is part of either the foreign key or the referenced key. </a:t>
            </a:r>
          </a:p>
          <a:p>
            <a:r>
              <a:rPr lang="en-US" dirty="0">
                <a:solidFill>
                  <a:srgbClr val="FF0000"/>
                </a:solidFill>
              </a:rPr>
              <a:t>ON DELETE CASCADE </a:t>
            </a:r>
            <a:r>
              <a:rPr lang="en-US" dirty="0">
                <a:solidFill>
                  <a:schemeClr val="tx1"/>
                </a:solidFill>
              </a:rPr>
              <a:t>cannot be specified for a table that has an </a:t>
            </a:r>
            <a:r>
              <a:rPr lang="en-US" dirty="0">
                <a:solidFill>
                  <a:srgbClr val="FF0000"/>
                </a:solidFill>
              </a:rPr>
              <a:t>INSTEAD OF DELETE </a:t>
            </a:r>
            <a:r>
              <a:rPr lang="en-US" dirty="0">
                <a:solidFill>
                  <a:schemeClr val="tx1"/>
                </a:solidFill>
              </a:rPr>
              <a:t>trigger. </a:t>
            </a:r>
            <a:r>
              <a:rPr lang="en-US" dirty="0">
                <a:solidFill>
                  <a:srgbClr val="FF0000"/>
                </a:solidFill>
              </a:rPr>
              <a:t>ON UPDATE CASCADE </a:t>
            </a:r>
            <a:r>
              <a:rPr lang="en-US" dirty="0">
                <a:solidFill>
                  <a:schemeClr val="tx1"/>
                </a:solidFill>
              </a:rPr>
              <a:t>cannot be specified for tables that have </a:t>
            </a:r>
            <a:r>
              <a:rPr lang="en-US" dirty="0">
                <a:solidFill>
                  <a:srgbClr val="FF0000"/>
                </a:solidFill>
              </a:rPr>
              <a:t>INSTEAD OF UPDATE </a:t>
            </a:r>
            <a:r>
              <a:rPr lang="en-US" dirty="0">
                <a:solidFill>
                  <a:schemeClr val="tx1"/>
                </a:solidFill>
              </a:rPr>
              <a:t>triggers.</a:t>
            </a:r>
          </a:p>
        </p:txBody>
      </p:sp>
    </p:spTree>
    <p:extLst>
      <p:ext uri="{BB962C8B-B14F-4D97-AF65-F5344CB8AC3E}">
        <p14:creationId xmlns:p14="http://schemas.microsoft.com/office/powerpoint/2010/main" val="1329170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EC0F-8F5F-4EDB-AC0F-2D0751D4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48F49-16B6-4944-A339-7DC4DAE2A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Clustered / </a:t>
            </a:r>
            <a:r>
              <a:rPr lang="en-US" u="sng" dirty="0" err="1">
                <a:solidFill>
                  <a:schemeClr val="tx1"/>
                </a:solidFill>
              </a:rPr>
              <a:t>NonClustered</a:t>
            </a:r>
            <a:r>
              <a:rPr lang="en-US" u="sng" dirty="0">
                <a:solidFill>
                  <a:schemeClr val="tx1"/>
                </a:solidFill>
              </a:rPr>
              <a:t> Index</a:t>
            </a:r>
            <a:r>
              <a:rPr lang="en-US" dirty="0">
                <a:solidFill>
                  <a:schemeClr val="tx1"/>
                </a:solidFill>
              </a:rPr>
              <a:t> - A clustered index defines the order in which data is physically stored in a table. Table data can be sorted in only one way, therefore, there can be only one clustered index per table. In SQL Server, the primary key constraint automatically creates a clustered index on that particular column.</a:t>
            </a:r>
          </a:p>
        </p:txBody>
      </p:sp>
    </p:spTree>
    <p:extLst>
      <p:ext uri="{BB962C8B-B14F-4D97-AF65-F5344CB8AC3E}">
        <p14:creationId xmlns:p14="http://schemas.microsoft.com/office/powerpoint/2010/main" val="1315626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0940-0CE7-7D1B-27CF-5F6CE7C2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T-SQL Syntax Conventions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https://docs.microsoft.com/en-us/sql/t-sql/language-elements/transact-sql-syntax-conventions-transact-sql?view=sql-server-ver15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03FC8-6D23-3589-C443-C8EC4C7F7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Helps to read the docs</a:t>
            </a:r>
          </a:p>
        </p:txBody>
      </p:sp>
    </p:spTree>
    <p:extLst>
      <p:ext uri="{BB962C8B-B14F-4D97-AF65-F5344CB8AC3E}">
        <p14:creationId xmlns:p14="http://schemas.microsoft.com/office/powerpoint/2010/main" val="233948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9624" y="0"/>
            <a:ext cx="9166055" cy="4953000"/>
          </a:xfrm>
        </p:spPr>
        <p:txBody>
          <a:bodyPr anchor="ctr">
            <a:noAutofit/>
          </a:bodyPr>
          <a:lstStyle/>
          <a:p>
            <a:pPr lvl="0"/>
            <a:r>
              <a:rPr lang="en-US" sz="3600" i="1" dirty="0">
                <a:solidFill>
                  <a:schemeClr val="bg1"/>
                </a:solidFill>
              </a:rPr>
              <a:t>A software system used to maintain a relational database is called a Relational Database Management System (RDBMS). Many relational database systems use </a:t>
            </a:r>
            <a:r>
              <a:rPr lang="en-US" sz="3600" b="1" i="1" dirty="0">
                <a:solidFill>
                  <a:schemeClr val="bg1"/>
                </a:solidFill>
              </a:rPr>
              <a:t>Structured Query Language (SQL)</a:t>
            </a:r>
            <a:r>
              <a:rPr lang="en-US" sz="3600" i="1" dirty="0">
                <a:solidFill>
                  <a:schemeClr val="bg1"/>
                </a:solidFill>
              </a:rPr>
              <a:t> for querying and maintaining a database.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42" y="4952999"/>
            <a:ext cx="12188951" cy="1904999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https://docs.microsoft.com/en-us/sql/t-sql/language-reference?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17D5-CF7E-4E9D-885C-184EB069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(RDBMS) Relational Database Management System – History</a:t>
            </a:r>
            <a:br>
              <a:rPr lang="en-US" dirty="0"/>
            </a:br>
            <a:r>
              <a:rPr lang="en-US" sz="1600" dirty="0">
                <a:hlinkClick r:id="rId2"/>
              </a:rPr>
              <a:t>https://en.wikipedia.org/wiki/Relational_database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504AD-D0D2-4B73-9414-B5A2262AC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435" y="2108201"/>
            <a:ext cx="5876429" cy="423697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Relational databases are based on the relational model of data, as proposed by E. F. Codd in 1970.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Edgar Frank "Ted" Codd (August 23, 1923 – April 18, 2003) was a British computer scientist and winner of the 1981 Turing Award.</a:t>
            </a:r>
          </a:p>
        </p:txBody>
      </p:sp>
      <p:pic>
        <p:nvPicPr>
          <p:cNvPr id="1026" name="Picture 2" descr="Image result for e.f. codd">
            <a:extLst>
              <a:ext uri="{FF2B5EF4-FFF2-40B4-BE49-F238E27FC236}">
                <a16:creationId xmlns:a16="http://schemas.microsoft.com/office/drawing/2014/main" id="{A27BB445-7277-4212-8833-A9ADB788F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75508" y="1671899"/>
            <a:ext cx="3580172" cy="5014713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9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42B8-8699-4A42-8907-DE8FC495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SQL (Structured Query Language)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https://en.wikipedia.org/wiki/SQL</a:t>
            </a:r>
            <a:endParaRPr lang="en-US" dirty="0"/>
          </a:p>
        </p:txBody>
      </p:sp>
      <p:sp>
        <p:nvSpPr>
          <p:cNvPr id="4" name="AutoShape 2" descr="{\displaystyle \left.{\begin{array}{rl}\textstyle {\mathtt {UPDATE~clause}}&amp;\{{\mathtt {UPDATE\ country}}\\\textstyle {\mathtt {SET~clause}}&amp;\{{\mathtt {SET\ population=~}}\overbrace {\mathtt {population+1}} ^{\mathtt {expression}}\\\textstyle {\mathtt {WHERE~clause}}&amp;\{{\mathtt {WHERE\ \underbrace {{name=}\overbrace {'USA'} ^{expression}} _{predicate};}}\end{array}}\right\}{\textstyle {\texttt {statement}}}}">
            <a:extLst>
              <a:ext uri="{FF2B5EF4-FFF2-40B4-BE49-F238E27FC236}">
                <a16:creationId xmlns:a16="http://schemas.microsoft.com/office/drawing/2014/main" id="{5807BF5A-A856-4B01-B3A1-F53E2C46ED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066544" cy="206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93D15-064B-4F5F-BB16-B498D9834D66}"/>
              </a:ext>
            </a:extLst>
          </p:cNvPr>
          <p:cNvSpPr/>
          <p:nvPr/>
        </p:nvSpPr>
        <p:spPr>
          <a:xfrm>
            <a:off x="1339567" y="2052665"/>
            <a:ext cx="9671620" cy="16312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dirty="0"/>
              <a:t>SQL was originally based upon relational algebra and tuple relational calculus. SQL is a declarative language. We say what data we want, not how to get it. We cannot manage </a:t>
            </a:r>
            <a:r>
              <a:rPr lang="en-US" sz="2000" u="sng" dirty="0"/>
              <a:t>how</a:t>
            </a:r>
            <a:r>
              <a:rPr lang="en-US" sz="2000" dirty="0"/>
              <a:t> SQL obtains the data. </a:t>
            </a:r>
          </a:p>
          <a:p>
            <a:r>
              <a:rPr lang="en-US" sz="2000" dirty="0"/>
              <a:t>The scope of SQL includes data query, data manipulation (insert, update and delete), data definition (schema creation and modification), and data access control.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C3C64A-D9AF-4198-A808-62E433E35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735" y="4095604"/>
            <a:ext cx="6268453" cy="1842573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415200-E6E1-460A-9B05-65263375354B}"/>
              </a:ext>
            </a:extLst>
          </p:cNvPr>
          <p:cNvSpPr/>
          <p:nvPr/>
        </p:nvSpPr>
        <p:spPr>
          <a:xfrm>
            <a:off x="1339567" y="3838150"/>
            <a:ext cx="3262190" cy="256014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sz="2400" dirty="0"/>
              <a:t>SQL consists of two main types of statements: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Definition Language (DDL)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Manipulation Language (DML). </a:t>
            </a:r>
          </a:p>
        </p:txBody>
      </p:sp>
    </p:spTree>
    <p:extLst>
      <p:ext uri="{BB962C8B-B14F-4D97-AF65-F5344CB8AC3E}">
        <p14:creationId xmlns:p14="http://schemas.microsoft.com/office/powerpoint/2010/main" val="365415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8487-3069-47C0-BE27-120A534B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1400" dirty="0">
                <a:hlinkClick r:id="rId2"/>
              </a:rPr>
            </a:br>
            <a:r>
              <a:rPr lang="en-US" sz="4800" dirty="0">
                <a:solidFill>
                  <a:schemeClr val="tx1"/>
                </a:solidFill>
              </a:rPr>
              <a:t>Microsoft and T-SQL </a:t>
            </a:r>
            <a:br>
              <a:rPr lang="en-US" sz="1400" dirty="0">
                <a:hlinkClick r:id="rId2"/>
              </a:rPr>
            </a:br>
            <a:r>
              <a:rPr lang="en-US" sz="1400" dirty="0">
                <a:hlinkClick r:id="rId2"/>
              </a:rPr>
              <a:t>https://docs.microsoft.com/en-us/sql/t-sql/language-reference?view=sql-server-ver15#tools-that-use-t-sql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E79B3-7B09-4C49-B3A8-EC6F6655B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263" y="1905918"/>
            <a:ext cx="5010199" cy="4483865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T-SQL is central to using Microsoft SQL products and services. All tools that communicate with a SQL database send T-SQL commands. SQL works on top of T-SQL.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Some of the Microsoft tools that issue T-SQL commands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SQL Server Management Studio (SSMS)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SQL Server Data Tools (SSDT)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Azure Data Studio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en-US" sz="1500" dirty="0">
                <a:solidFill>
                  <a:schemeClr val="tx1"/>
                </a:solidFill>
                <a:highlight>
                  <a:srgbClr val="FFFF00"/>
                </a:highlight>
              </a:rPr>
              <a:t>*You can type a T-SQL keyword in the SSMS Query Editor window and press F1 to get data about any T-SQL Keyword.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84B2A-1D24-49A9-8B70-92594D57F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096" y="2108201"/>
            <a:ext cx="4734878" cy="4187737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3332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09D84C6-622D-414B-BE63-09257D6EA3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956" y="163552"/>
            <a:ext cx="7562087" cy="6530895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50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4C4-9183-4428-950A-F5E72EA8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Definition Language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https://docs.microsoft.com/en-us/sql/t-sql/statements/statements?view=sql-server-ver15#data-definition-language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5AB63-A29E-424C-A4FF-BE264E28E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3484991"/>
            <a:ext cx="5095483" cy="2949958"/>
          </a:xfrm>
        </p:spPr>
        <p:txBody>
          <a:bodyPr anchor="ctr"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>
                <a:hlinkClick r:id="rId3"/>
              </a:rPr>
              <a:t>ALTER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- Modifies a table definition by altering, adding, or dropping columns and constraints.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>
                <a:hlinkClick r:id="rId4"/>
              </a:rPr>
              <a:t>CREATE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- creates a new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>
                <a:hlinkClick r:id="rId5"/>
              </a:rPr>
              <a:t>DROP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- Removes one or more table definitions and all data, indexes, triggers, constraints, and permission specifications for those tables.</a:t>
            </a:r>
          </a:p>
        </p:txBody>
      </p:sp>
      <p:pic>
        <p:nvPicPr>
          <p:cNvPr id="1026" name="Picture 2" descr="Construction of Steel Structure Foundations, Columns, Beams, Floors">
            <a:extLst>
              <a:ext uri="{FF2B5EF4-FFF2-40B4-BE49-F238E27FC236}">
                <a16:creationId xmlns:a16="http://schemas.microsoft.com/office/drawing/2014/main" id="{F04F29FE-FA78-E061-654A-2732585AF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731" y="3090242"/>
            <a:ext cx="4823460" cy="3171425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591C2A-FA57-B89D-249B-243531C81A07}"/>
              </a:ext>
            </a:extLst>
          </p:cNvPr>
          <p:cNvSpPr txBox="1"/>
          <p:nvPr/>
        </p:nvSpPr>
        <p:spPr>
          <a:xfrm>
            <a:off x="1097279" y="1918678"/>
            <a:ext cx="100583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Data Definition Language (DDL) </a:t>
            </a:r>
            <a:r>
              <a:rPr lang="en-US" sz="2800" dirty="0"/>
              <a:t>statements define the structure of the DB. DDL statements create, alter, or drop the data structures (tables) of a database.</a:t>
            </a:r>
          </a:p>
        </p:txBody>
      </p:sp>
    </p:spTree>
    <p:extLst>
      <p:ext uri="{BB962C8B-B14F-4D97-AF65-F5344CB8AC3E}">
        <p14:creationId xmlns:p14="http://schemas.microsoft.com/office/powerpoint/2010/main" val="353419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3A97-3172-46D6-9BDF-45A7BBE9E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739" y="286603"/>
            <a:ext cx="10738251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SQL – </a:t>
            </a:r>
            <a:r>
              <a:rPr lang="en-US" sz="4400" b="1" i="1" dirty="0">
                <a:solidFill>
                  <a:schemeClr val="tx1"/>
                </a:solidFill>
              </a:rPr>
              <a:t>Create</a:t>
            </a:r>
            <a:r>
              <a:rPr lang="en-US" sz="4400" dirty="0">
                <a:solidFill>
                  <a:schemeClr val="tx1"/>
                </a:solidFill>
              </a:rPr>
              <a:t> and </a:t>
            </a:r>
            <a:r>
              <a:rPr lang="en-US" sz="4400" b="1" i="1" dirty="0">
                <a:solidFill>
                  <a:schemeClr val="tx1"/>
                </a:solidFill>
              </a:rPr>
              <a:t>Drop</a:t>
            </a:r>
            <a:r>
              <a:rPr lang="en-US" sz="4400" dirty="0">
                <a:solidFill>
                  <a:schemeClr val="tx1"/>
                </a:solidFill>
              </a:rPr>
              <a:t> an empty DB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463507-81A1-4B21-8F63-61C7BDB3C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419" y="2839229"/>
            <a:ext cx="7753763" cy="75519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E0023C-28D5-43CC-B00F-5BBEB3D12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165" y="4306418"/>
            <a:ext cx="7753765" cy="814223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68D3EB-D9E5-49AC-A673-4C4C8DAEA7AC}"/>
              </a:ext>
            </a:extLst>
          </p:cNvPr>
          <p:cNvSpPr/>
          <p:nvPr/>
        </p:nvSpPr>
        <p:spPr>
          <a:xfrm>
            <a:off x="504969" y="6396335"/>
            <a:ext cx="116870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*Deleting a database will result in complete loss of information stored in the database!</a:t>
            </a:r>
          </a:p>
        </p:txBody>
      </p:sp>
    </p:spTree>
    <p:extLst>
      <p:ext uri="{BB962C8B-B14F-4D97-AF65-F5344CB8AC3E}">
        <p14:creationId xmlns:p14="http://schemas.microsoft.com/office/powerpoint/2010/main" val="56116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3A97-3172-46D6-9BDF-45A7BBE9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SQL – </a:t>
            </a:r>
            <a:r>
              <a:rPr lang="en-US" b="1" i="1" dirty="0">
                <a:solidFill>
                  <a:schemeClr val="tx1"/>
                </a:solidFill>
              </a:rPr>
              <a:t>Create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i="1" dirty="0">
                <a:solidFill>
                  <a:schemeClr val="tx1"/>
                </a:solidFill>
              </a:rPr>
              <a:t>Drop</a:t>
            </a:r>
            <a:r>
              <a:rPr lang="en-US" dirty="0">
                <a:solidFill>
                  <a:schemeClr val="tx1"/>
                </a:solidFill>
              </a:rPr>
              <a:t> a table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33C32-A7C8-43F7-BCD1-0119EC111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973" y="6380948"/>
            <a:ext cx="9591741" cy="47728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400" dirty="0">
                <a:highlight>
                  <a:srgbClr val="FFFF00"/>
                </a:highlight>
              </a:rPr>
              <a:t>*Deleting a table will result in complete loss of information stored in the table!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4253EB-A9B9-4BD0-B2DA-3A416E06B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543" y="2326810"/>
            <a:ext cx="4276141" cy="265814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FC2F02-2143-4122-9FFD-B73B5E2D8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025" y="2326811"/>
            <a:ext cx="4276141" cy="265814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CA272F-AE30-4352-A735-990698559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543" y="5332704"/>
            <a:ext cx="4276141" cy="565627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E5BC20-8371-4804-9582-D85195F1B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4025" y="5332704"/>
            <a:ext cx="4276145" cy="565627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2317058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{57BAADA8-E363-486B-8A7E-CD8A4DE48F4A}tf56160789</Template>
  <TotalTime>0</TotalTime>
  <Words>1129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Bookman Old Style</vt:lpstr>
      <vt:lpstr>Calibri</vt:lpstr>
      <vt:lpstr>Courier New</vt:lpstr>
      <vt:lpstr>Franklin Gothic Book</vt:lpstr>
      <vt:lpstr>1_RetrospectVTI</vt:lpstr>
      <vt:lpstr>Data Definition Language (DDL)</vt:lpstr>
      <vt:lpstr>A software system used to maintain a relational database is called a Relational Database Management System (RDBMS). Many relational database systems use Structured Query Language (SQL) for querying and maintaining a database.</vt:lpstr>
      <vt:lpstr>(RDBMS) Relational Database Management System – History https://en.wikipedia.org/wiki/Relational_database</vt:lpstr>
      <vt:lpstr>SQL (Structured Query Language) https://en.wikipedia.org/wiki/SQL</vt:lpstr>
      <vt:lpstr> Microsoft and T-SQL  https://docs.microsoft.com/en-us/sql/t-sql/language-reference?view=sql-server-ver15#tools-that-use-t-sql</vt:lpstr>
      <vt:lpstr>PowerPoint Presentation</vt:lpstr>
      <vt:lpstr>Data Definition Language https://docs.microsoft.com/en-us/sql/t-sql/statements/statements?view=sql-server-ver15#data-definition-language</vt:lpstr>
      <vt:lpstr>SQL – Create and Drop an empty DB</vt:lpstr>
      <vt:lpstr>SQL – Create and Drop a table</vt:lpstr>
      <vt:lpstr>SQL with SQL Server</vt:lpstr>
      <vt:lpstr>Create a Table in SQL Server https://docs.microsoft.com/en-us/sql/t-sql/lesson-1-creating-database-objects?view=sql-server-ver15#create-a-table</vt:lpstr>
      <vt:lpstr>SQL – Table Constraints https://docs.microsoft.com/en-us/sql/t-sql/statements/alter-table-table-constraint-transact-sql?view=sql-server-ver15</vt:lpstr>
      <vt:lpstr>SQL – Column Constraints https://docs.microsoft.com/en-us/sql/t-sql/statements/alter-table-table-constraint-transact-sql?view=sql-server-ver15</vt:lpstr>
      <vt:lpstr>ALTER Table https://docs.microsoft.com/en-us/sql/t-sql/statements/alter-table-transact-sql?view=sql-server-ver15</vt:lpstr>
      <vt:lpstr>ON DELETE CASCADE https://learn.microsoft.com/en-us/sql/relational-databases/tables/primary-and-foreign-key-constraints?view=sql-server-ver16</vt:lpstr>
      <vt:lpstr>Definitions</vt:lpstr>
      <vt:lpstr>T-SQL Syntax Conventions https://docs.microsoft.com/en-us/sql/t-sql/language-elements/transact-sql-syntax-conventions-transact-sql?view=sql-server-ver15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2020-03-19T20:10:35Z</dcterms:created>
  <dcterms:modified xsi:type="dcterms:W3CDTF">2023-05-17T16:01:40Z</dcterms:modified>
</cp:coreProperties>
</file>