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1"/>
  </p:sldMasterIdLst>
  <p:sldIdLst>
    <p:sldId id="257" r:id="rId2"/>
    <p:sldId id="258" r:id="rId3"/>
    <p:sldId id="291" r:id="rId4"/>
    <p:sldId id="292" r:id="rId5"/>
    <p:sldId id="293" r:id="rId6"/>
    <p:sldId id="294" r:id="rId7"/>
    <p:sldId id="29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F1F3"/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32" autoAdjust="0"/>
    <p:restoredTop sz="94660"/>
  </p:normalViewPr>
  <p:slideViewPr>
    <p:cSldViewPr snapToGrid="0">
      <p:cViewPr varScale="1">
        <p:scale>
          <a:sx n="50" d="100"/>
          <a:sy n="50" d="100"/>
        </p:scale>
        <p:origin x="26" y="7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12/2/2022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12/2/2022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12/2/2022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12/2/2022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12/2/2022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12/2/2022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sql/t-sql/language-reference?view=sql-server-ver15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sql/t-sql/functions/string-functions-transact-sql?view=sql-server-ver16" TargetMode="External"/><Relationship Id="rId2" Type="http://schemas.openxmlformats.org/officeDocument/2006/relationships/hyperlink" Target="https://docs.microsoft.com/en-us/sql/t-sql/data-types/char-and-varchar-transact-sql?view=sql-server-ver15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sql/t-sql/data-types/data-types-transact-sql?view=sql-server-ver15#exact-numeric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sql/t-sql/data-types/data-types-transact-sql?view=sql-server-ver15#approximate-numeric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sql/t-sql/data-types/date-transact-sql?view=sql-server-ver16" TargetMode="External"/><Relationship Id="rId2" Type="http://schemas.openxmlformats.org/officeDocument/2006/relationships/hyperlink" Target="https://docs.microsoft.com/en-us/sql/t-sql/data-types/date-and-time-types?view=sql-server-ver15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tutorialsteacher.com/articles/datetime-vs-datetime2-in-sqlserver#:~:text=Microsoft%20recommends%20using%20DateTime2%20instead,Datetime2%20aligns%20with%20SQL%20standards." TargetMode="External"/><Relationship Id="rId4" Type="http://schemas.openxmlformats.org/officeDocument/2006/relationships/hyperlink" Target="https://learn.microsoft.com/en-us/sql/t-sql/data-types/datetime2-transact-sql?view=sql-server-ver16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sql/t-sql/data-types/money-and-smallmoney-transact-sql?view=sql-server-ver15" TargetMode="External"/><Relationship Id="rId2" Type="http://schemas.openxmlformats.org/officeDocument/2006/relationships/hyperlink" Target="https://docs.microsoft.com/en-us/sql/t-sql/data-types/data-types-transact-sql?view=sql-server-ver15#exact-numeric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tx1"/>
                </a:solidFill>
              </a:rPr>
              <a:t>SQL Data Types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j-lt"/>
              </a:rPr>
              <a:t>.NET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9624" y="0"/>
            <a:ext cx="9166055" cy="4953000"/>
          </a:xfrm>
        </p:spPr>
        <p:txBody>
          <a:bodyPr anchor="ctr">
            <a:noAutofit/>
          </a:bodyPr>
          <a:lstStyle/>
          <a:p>
            <a:pPr lvl="0"/>
            <a:r>
              <a:rPr lang="en-US" sz="3600" i="1" dirty="0">
                <a:solidFill>
                  <a:schemeClr val="bg1"/>
                </a:solidFill>
              </a:rPr>
              <a:t>A software system used to maintain a relational database is called a Relational Database Management System (RDBMS). Many relational database systems use </a:t>
            </a:r>
            <a:r>
              <a:rPr lang="en-US" sz="3600" b="1" i="1" dirty="0">
                <a:solidFill>
                  <a:schemeClr val="bg1"/>
                </a:solidFill>
              </a:rPr>
              <a:t>Structured Query Language (SQL)</a:t>
            </a:r>
            <a:r>
              <a:rPr lang="en-US" sz="3600" i="1" dirty="0">
                <a:solidFill>
                  <a:schemeClr val="bg1"/>
                </a:solidFill>
              </a:rPr>
              <a:t> for querying and maintaining a database.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542" y="4952999"/>
            <a:ext cx="12188951" cy="1904999"/>
          </a:xfrm>
        </p:spPr>
        <p:txBody>
          <a:bodyPr anchor="ctr">
            <a:normAutofit/>
          </a:bodyPr>
          <a:lstStyle/>
          <a:p>
            <a:pPr algn="ctr"/>
            <a:r>
              <a:rPr lang="en-US" sz="1400" dirty="0">
                <a:hlinkClick r:id="rId2"/>
              </a:rPr>
              <a:t>https://docs.microsoft.com/en-us/sql/t-sql/language-reference?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65298-99B0-4080-8883-DE22EFF12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SQL – String Data Types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https://docs.microsoft.com/en-us/sql/t-sql/data-types/char-and-varchar-transact-sql?view=sql-server-ver15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5CEFB07-6ADE-4429-B862-3A1F9577A2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1673599"/>
              </p:ext>
            </p:extLst>
          </p:nvPr>
        </p:nvGraphicFramePr>
        <p:xfrm>
          <a:off x="1158240" y="2097921"/>
          <a:ext cx="9997440" cy="271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4975">
                  <a:extLst>
                    <a:ext uri="{9D8B030D-6E8A-4147-A177-3AD203B41FA5}">
                      <a16:colId xmlns:a16="http://schemas.microsoft.com/office/drawing/2014/main" val="3393115575"/>
                    </a:ext>
                  </a:extLst>
                </a:gridCol>
                <a:gridCol w="7112465">
                  <a:extLst>
                    <a:ext uri="{9D8B030D-6E8A-4147-A177-3AD203B41FA5}">
                      <a16:colId xmlns:a16="http://schemas.microsoft.com/office/drawing/2014/main" val="3071290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Data 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7229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CHAR(n)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Fixed-length up to “n”, 0 to 255, Default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5993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VARCHAR(n)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Variable length up to “n”. 0 to 65535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0057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NCHAR(7)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Fixed-length, Unicode string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6664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NVARCHAR(n)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variable-length Unicode string up to “n”. </a:t>
                      </a:r>
                    </a:p>
                    <a:p>
                      <a:pPr algn="r"/>
                      <a:r>
                        <a:rPr lang="en-US" sz="160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Use this unless you specifically need to use something else.</a:t>
                      </a:r>
                      <a:endParaRPr lang="en-US" sz="16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9583793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0E253B02-0526-436D-A97B-DBDD46792689}"/>
              </a:ext>
            </a:extLst>
          </p:cNvPr>
          <p:cNvSpPr/>
          <p:nvPr/>
        </p:nvSpPr>
        <p:spPr>
          <a:xfrm>
            <a:off x="1127760" y="5171202"/>
            <a:ext cx="9997440" cy="892552"/>
          </a:xfrm>
          <a:prstGeom prst="rect">
            <a:avLst/>
          </a:prstGeom>
          <a:noFill/>
          <a:ln w="25400">
            <a:noFill/>
          </a:ln>
          <a:effectLst/>
        </p:spPr>
        <p:txBody>
          <a:bodyPr wrap="square">
            <a:spAutoFit/>
          </a:bodyPr>
          <a:lstStyle/>
          <a:p>
            <a:r>
              <a:rPr lang="en-US" sz="2800" dirty="0"/>
              <a:t>There are a many </a:t>
            </a:r>
            <a:r>
              <a:rPr lang="en-US" sz="2800" dirty="0">
                <a:hlinkClick r:id="rId3"/>
              </a:rPr>
              <a:t>built-in functions </a:t>
            </a:r>
            <a:r>
              <a:rPr lang="en-US" sz="2800" dirty="0"/>
              <a:t>to deal with strings: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LEN(), SUBSTRING(), CHARINDEX(), REPLACE(), LOWER(), UPPER()</a:t>
            </a:r>
          </a:p>
        </p:txBody>
      </p:sp>
    </p:spTree>
    <p:extLst>
      <p:ext uri="{BB962C8B-B14F-4D97-AF65-F5344CB8AC3E}">
        <p14:creationId xmlns:p14="http://schemas.microsoft.com/office/powerpoint/2010/main" val="973521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65298-99B0-4080-8883-DE22EFF12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SQL – Integer Data Types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https://docs.microsoft.com/en-us/sql/t-sql/data-types/data-types-transact-sql?view=sql-server-ver15#exact-numerics</a:t>
            </a:r>
            <a:endParaRPr lang="en-US" sz="14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5CEFB07-6ADE-4429-B862-3A1F9577A2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1915552"/>
              </p:ext>
            </p:extLst>
          </p:nvPr>
        </p:nvGraphicFramePr>
        <p:xfrm>
          <a:off x="1147608" y="2175092"/>
          <a:ext cx="10058400" cy="387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4641">
                  <a:extLst>
                    <a:ext uri="{9D8B030D-6E8A-4147-A177-3AD203B41FA5}">
                      <a16:colId xmlns:a16="http://schemas.microsoft.com/office/drawing/2014/main" val="3393115575"/>
                    </a:ext>
                  </a:extLst>
                </a:gridCol>
                <a:gridCol w="7373759">
                  <a:extLst>
                    <a:ext uri="{9D8B030D-6E8A-4147-A177-3AD203B41FA5}">
                      <a16:colId xmlns:a16="http://schemas.microsoft.com/office/drawing/2014/main" val="3071290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Data 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7229577"/>
                  </a:ext>
                </a:extLst>
              </a:tr>
              <a:tr h="37180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BIT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It’s a bit. Values 1 to 64. Default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5993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TINYINT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Signed = -128 to 127. unsigned = 0 to 255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0057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BOOL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Max 255 bytes. 0 = false, 1 = true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0065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SMALLINT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Max 65535 bytes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3003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signed = -2147483648 to 2147483647. (Use this unless you need something else)</a:t>
                      </a:r>
                    </a:p>
                    <a:p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unsigned = 0 to 4294967295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4845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BIGINT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-2^63 (-9,223,372,036,854,775,808) to 2^63-1 (9,223,372,036,854,775,807)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0111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0312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65298-99B0-4080-8883-DE22EFF12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509310" cy="14507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SQL –Data Types with decimals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https://docs.microsoft.com/en-us/sql/t-sql/data-types/data-types-transact-sql?view=sql-server-ver15#approximate-numerics</a:t>
            </a:r>
            <a:endParaRPr lang="en-US" sz="14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5CEFB07-6ADE-4429-B862-3A1F9577A2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2329757"/>
              </p:ext>
            </p:extLst>
          </p:nvPr>
        </p:nvGraphicFramePr>
        <p:xfrm>
          <a:off x="1555515" y="2053856"/>
          <a:ext cx="9160866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630">
                  <a:extLst>
                    <a:ext uri="{9D8B030D-6E8A-4147-A177-3AD203B41FA5}">
                      <a16:colId xmlns:a16="http://schemas.microsoft.com/office/drawing/2014/main" val="3393115575"/>
                    </a:ext>
                  </a:extLst>
                </a:gridCol>
                <a:gridCol w="7072236">
                  <a:extLst>
                    <a:ext uri="{9D8B030D-6E8A-4147-A177-3AD203B41FA5}">
                      <a16:colId xmlns:a16="http://schemas.microsoft.com/office/drawing/2014/main" val="3071290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Data 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7229577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r>
                        <a:rPr lang="en-US" sz="2000" dirty="0"/>
                        <a:t>FLOAT(n)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 is the number of bits that are used to store the floats </a:t>
                      </a:r>
                      <a:r>
                        <a:rPr lang="en-US" sz="20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mantissa</a:t>
                      </a:r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dictates the precision and storage size. If n is specified, it must be a value between </a:t>
                      </a:r>
                      <a:r>
                        <a:rPr lang="en-US" sz="20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and </a:t>
                      </a:r>
                      <a:r>
                        <a:rPr lang="en-US" sz="20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53</a:t>
                      </a:r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Default is </a:t>
                      </a:r>
                      <a:r>
                        <a:rPr lang="en-US" sz="20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53</a:t>
                      </a:r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2800" i="0" dirty="0"/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5993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DECIMAL(</a:t>
                      </a:r>
                      <a:r>
                        <a:rPr lang="en-US" sz="20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size</a:t>
                      </a:r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20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An exact fixed-point number. size = total digits(default 10, max 65). d = number of digits after the decimal point(default 0, max 30).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300342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5FDB7AC-3068-23E1-2A54-0D95B83693F3}"/>
              </a:ext>
            </a:extLst>
          </p:cNvPr>
          <p:cNvSpPr txBox="1"/>
          <p:nvPr/>
        </p:nvSpPr>
        <p:spPr>
          <a:xfrm>
            <a:off x="1146696" y="4975053"/>
            <a:ext cx="9978504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dirty="0"/>
              <a:t>FLOAT stores an </a:t>
            </a:r>
            <a:r>
              <a:rPr lang="en-US" sz="2400" u="sng" dirty="0"/>
              <a:t>approximate</a:t>
            </a:r>
            <a:r>
              <a:rPr lang="en-US" sz="2400" dirty="0"/>
              <a:t> value and DECIMAL stores an </a:t>
            </a:r>
            <a:r>
              <a:rPr lang="en-US" sz="2400" u="sng" dirty="0"/>
              <a:t>exact </a:t>
            </a:r>
            <a:r>
              <a:rPr lang="en-US" sz="2400" dirty="0"/>
              <a:t>value. Exact values like money should use decimal, and approximate values like scientific measurements should use float.</a:t>
            </a:r>
          </a:p>
        </p:txBody>
      </p:sp>
    </p:spTree>
    <p:extLst>
      <p:ext uri="{BB962C8B-B14F-4D97-AF65-F5344CB8AC3E}">
        <p14:creationId xmlns:p14="http://schemas.microsoft.com/office/powerpoint/2010/main" val="1610981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65298-99B0-4080-8883-DE22EFF12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SQL – Date and Time Data Types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https://docs.microsoft.com/en-us/sql/t-sql/data-types/date-and-time-types?view=sql-server-ver15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5CEFB07-6ADE-4429-B862-3A1F9577A2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198019"/>
              </p:ext>
            </p:extLst>
          </p:nvPr>
        </p:nvGraphicFramePr>
        <p:xfrm>
          <a:off x="1097280" y="2042737"/>
          <a:ext cx="10159124" cy="409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0906">
                  <a:extLst>
                    <a:ext uri="{9D8B030D-6E8A-4147-A177-3AD203B41FA5}">
                      <a16:colId xmlns:a16="http://schemas.microsoft.com/office/drawing/2014/main" val="3393115575"/>
                    </a:ext>
                  </a:extLst>
                </a:gridCol>
                <a:gridCol w="8078218">
                  <a:extLst>
                    <a:ext uri="{9D8B030D-6E8A-4147-A177-3AD203B41FA5}">
                      <a16:colId xmlns:a16="http://schemas.microsoft.com/office/drawing/2014/main" val="3071290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Data 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7229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hlinkClick r:id="rId3"/>
                        </a:rPr>
                        <a:t>DATE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Format: YYYY-MM-DD. From '1000-01-01' to '9999-12-31'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5993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hlinkClick r:id="rId4"/>
                        </a:rPr>
                        <a:t>DATETIME2(</a:t>
                      </a:r>
                      <a:r>
                        <a:rPr lang="en-US" sz="1800" dirty="0" err="1">
                          <a:hlinkClick r:id="rId4"/>
                        </a:rPr>
                        <a:t>fsp</a:t>
                      </a:r>
                      <a:r>
                        <a:rPr lang="en-US" sz="1800" dirty="0">
                          <a:hlinkClick r:id="rId4"/>
                        </a:rPr>
                        <a:t>)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Format: YYYY-MM-DD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hh:mm:ss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Add </a:t>
                      </a:r>
                      <a:r>
                        <a:rPr lang="en-US" sz="18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lang="en-US" sz="18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 UPDATE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the column definition to get automatic initialization and updating to the current date and time. Microsoft recommends use of DATETIME2 for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/>
                        </a:rPr>
                        <a:t>more precision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0057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TIMESTAMP(</a:t>
                      </a:r>
                      <a:r>
                        <a:rPr lang="en-US" sz="1800" dirty="0" err="1"/>
                        <a:t>fsp</a:t>
                      </a:r>
                      <a:r>
                        <a:rPr lang="en-US" sz="1800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number of seconds since the Unix “epoch”. Format: YYYY-MM-DD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hh:mm:ss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Automatic initialization and updating with DEFAULT CURRENT_TIMESTAMP and ON UPDATE CURRENT_TIMESTAMP in the column definition.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0065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TIME(</a:t>
                      </a:r>
                      <a:r>
                        <a:rPr lang="en-US" sz="1800" dirty="0" err="1"/>
                        <a:t>fsp</a:t>
                      </a:r>
                      <a:r>
                        <a:rPr lang="en-US" sz="1800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hh:mm:ss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Range: '-838:59:59' to '838:59:59’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3003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1901 to 2155, and 0000. MySQL 8.0 does not support year in two-digit format.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8776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DATETIMEOFFSET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 storing intervals of time. Use </a:t>
                      </a:r>
                      <a:r>
                        <a:rPr lang="en-US" sz="1800" b="1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YEAR()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extract parts of the dates/times, DATEPART(YEAR FROM '2019-01-01') or DATEPART(YEAR, '2019-01-01')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176714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9B7E7DE-4792-BC60-4F34-91A77C8A8514}"/>
              </a:ext>
            </a:extLst>
          </p:cNvPr>
          <p:cNvSpPr txBox="1"/>
          <p:nvPr/>
        </p:nvSpPr>
        <p:spPr>
          <a:xfrm>
            <a:off x="8031479" y="6442594"/>
            <a:ext cx="3740017" cy="36933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r"/>
            <a:r>
              <a:rPr lang="en-US" sz="1800" b="1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*</a:t>
            </a:r>
            <a:r>
              <a:rPr lang="en-US" sz="1800" b="1" i="0" kern="1200" dirty="0" err="1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fsp</a:t>
            </a:r>
            <a:r>
              <a:rPr lang="en-US" sz="1800" b="1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 = fractional seconds precision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91594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65298-99B0-4080-8883-DE22EFF12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SQL – Currency Data Types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https://docs.microsoft.com/en-us/sql/t-sql/data-types/data-types-transact-sql?view=sql-server-ver15#exact-numerics</a:t>
            </a:r>
            <a:br>
              <a:rPr lang="en-US" sz="1400" dirty="0"/>
            </a:br>
            <a:r>
              <a:rPr lang="en-US" sz="1400" dirty="0">
                <a:hlinkClick r:id="rId3"/>
              </a:rPr>
              <a:t>https://learn.microsoft.com/en-us/sql/t-sql/data-types/money-and-smallmoney-transact-sql?view=sql-server-ver15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5CEFB07-6ADE-4429-B862-3A1F9577A2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634073"/>
              </p:ext>
            </p:extLst>
          </p:nvPr>
        </p:nvGraphicFramePr>
        <p:xfrm>
          <a:off x="1301065" y="4343400"/>
          <a:ext cx="6829475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4625">
                  <a:extLst>
                    <a:ext uri="{9D8B030D-6E8A-4147-A177-3AD203B41FA5}">
                      <a16:colId xmlns:a16="http://schemas.microsoft.com/office/drawing/2014/main" val="3393115575"/>
                    </a:ext>
                  </a:extLst>
                </a:gridCol>
                <a:gridCol w="4974850">
                  <a:extLst>
                    <a:ext uri="{9D8B030D-6E8A-4147-A177-3AD203B41FA5}">
                      <a16:colId xmlns:a16="http://schemas.microsoft.com/office/drawing/2014/main" val="3071290857"/>
                    </a:ext>
                  </a:extLst>
                </a:gridCol>
              </a:tblGrid>
              <a:tr h="37261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Data Type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7229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MONEY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From -922,337,203,685,477.5808 to 922,337,203,685,477.5807 prints with ‘$’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5993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SMALLMONEY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From -214,748.3648 to 214,748.3647 prints with ‘$’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005711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477AEF7-2B9A-91D5-6FC0-B864D7729C62}"/>
              </a:ext>
            </a:extLst>
          </p:cNvPr>
          <p:cNvSpPr txBox="1"/>
          <p:nvPr/>
        </p:nvSpPr>
        <p:spPr>
          <a:xfrm>
            <a:off x="1156285" y="1920240"/>
            <a:ext cx="7164755" cy="2423160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r>
              <a:rPr lang="en-US" sz="2400" dirty="0"/>
              <a:t>MONEY and SMALLMONEY are accurate to a ten-thousandth of the monetary units that they represent. </a:t>
            </a:r>
          </a:p>
          <a:p>
            <a:r>
              <a:rPr lang="en-US" sz="2400" dirty="0"/>
              <a:t>Both MONEY and SMALLMONEY support the monetary symbols to the right.</a:t>
            </a:r>
          </a:p>
        </p:txBody>
      </p:sp>
      <p:pic>
        <p:nvPicPr>
          <p:cNvPr id="1026" name="Picture 2" descr="Table of currency symbols, hexadecimal values">
            <a:extLst>
              <a:ext uri="{FF2B5EF4-FFF2-40B4-BE49-F238E27FC236}">
                <a16:creationId xmlns:a16="http://schemas.microsoft.com/office/drawing/2014/main" id="{68BBB3CD-A962-6BDC-B404-F2413D892A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9161" y="2036853"/>
            <a:ext cx="2316480" cy="4691607"/>
          </a:xfrm>
          <a:prstGeom prst="rect">
            <a:avLst/>
          </a:prstGeom>
          <a:noFill/>
          <a:ln w="254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2054566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{57BAADA8-E363-486B-8A7E-CD8A4DE48F4A}tf56160789</Template>
  <TotalTime>0</TotalTime>
  <Words>729</Words>
  <Application>Microsoft Office PowerPoint</Application>
  <PresentationFormat>Widescreen</PresentationFormat>
  <Paragraphs>67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Bookman Old Style</vt:lpstr>
      <vt:lpstr>Calibri</vt:lpstr>
      <vt:lpstr>Franklin Gothic Book</vt:lpstr>
      <vt:lpstr>1_RetrospectVTI</vt:lpstr>
      <vt:lpstr>SQL Data Types</vt:lpstr>
      <vt:lpstr>A software system used to maintain a relational database is called a Relational Database Management System (RDBMS). Many relational database systems use Structured Query Language (SQL) for querying and maintaining a database.</vt:lpstr>
      <vt:lpstr>SQL – String Data Types https://docs.microsoft.com/en-us/sql/t-sql/data-types/char-and-varchar-transact-sql?view=sql-server-ver15</vt:lpstr>
      <vt:lpstr>SQL – Integer Data Types https://docs.microsoft.com/en-us/sql/t-sql/data-types/data-types-transact-sql?view=sql-server-ver15#exact-numerics</vt:lpstr>
      <vt:lpstr>SQL –Data Types with decimals https://docs.microsoft.com/en-us/sql/t-sql/data-types/data-types-transact-sql?view=sql-server-ver15#approximate-numerics</vt:lpstr>
      <vt:lpstr>SQL – Date and Time Data Types https://docs.microsoft.com/en-us/sql/t-sql/data-types/date-and-time-types?view=sql-server-ver15</vt:lpstr>
      <vt:lpstr>SQL – Currency Data Types https://docs.microsoft.com/en-us/sql/t-sql/data-types/data-types-transact-sql?view=sql-server-ver15#exact-numerics https://learn.microsoft.com/en-us/sql/t-sql/data-types/money-and-smallmoney-transact-sql?view=sql-server-ver15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2020-03-19T20:10:35Z</dcterms:created>
  <dcterms:modified xsi:type="dcterms:W3CDTF">2022-12-02T16:39:58Z</dcterms:modified>
</cp:coreProperties>
</file>