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324" r:id="rId4"/>
    <p:sldId id="310" r:id="rId5"/>
    <p:sldId id="311" r:id="rId6"/>
    <p:sldId id="312" r:id="rId7"/>
    <p:sldId id="313" r:id="rId8"/>
    <p:sldId id="319" r:id="rId9"/>
    <p:sldId id="322" r:id="rId10"/>
    <p:sldId id="299" r:id="rId11"/>
    <p:sldId id="300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user-defined-functions/sql-server-scalar-function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-sharpcorner.com/UploadFile/996353/difference-between-stored-procedure-and-user-defined-fun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t-sql/functions/stdevp-transact-sql?view=sql-server-ver15" TargetMode="External"/><Relationship Id="rId13" Type="http://schemas.openxmlformats.org/officeDocument/2006/relationships/hyperlink" Target="https://docs.microsoft.com/en-us/sql/t-sql/functions/grouping-transact-sql?view=sql-server-ver15" TargetMode="External"/><Relationship Id="rId3" Type="http://schemas.openxmlformats.org/officeDocument/2006/relationships/hyperlink" Target="https://docs.microsoft.com/en-us/sql/t-sql/functions/approx-count-distinct-transact-sql?view=sql-server-ver15" TargetMode="External"/><Relationship Id="rId7" Type="http://schemas.openxmlformats.org/officeDocument/2006/relationships/hyperlink" Target="https://docs.microsoft.com/en-us/sql/t-sql/functions/checksum-agg-transact-sql?view=sql-server-ver15" TargetMode="External"/><Relationship Id="rId12" Type="http://schemas.openxmlformats.org/officeDocument/2006/relationships/hyperlink" Target="https://docs.microsoft.com/en-us/sql/t-sql/functions/sum-transact-sql?view=sql-server-ver15" TargetMode="External"/><Relationship Id="rId17" Type="http://schemas.openxmlformats.org/officeDocument/2006/relationships/hyperlink" Target="https://docs.microsoft.com/en-us/sql/t-sql/functions/max-transact-sql?view=sql-server-ver15" TargetMode="External"/><Relationship Id="rId2" Type="http://schemas.openxmlformats.org/officeDocument/2006/relationships/hyperlink" Target="https://learn.microsoft.com/en-us/sql/t-sql/functions/aggregate-functions-transact-sql?view=sql-server-ver16" TargetMode="External"/><Relationship Id="rId16" Type="http://schemas.openxmlformats.org/officeDocument/2006/relationships/hyperlink" Target="https://docs.microsoft.com/en-us/sql/t-sql/functions/varp-transact-sql?view=sql-server-ver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t-sql/functions/stdev-transact-sql?view=sql-server-ver15" TargetMode="External"/><Relationship Id="rId11" Type="http://schemas.openxmlformats.org/officeDocument/2006/relationships/hyperlink" Target="https://docs.microsoft.com/en-us/sql/t-sql/functions/count-big-transact-sql?view=sql-server-ver15" TargetMode="External"/><Relationship Id="rId5" Type="http://schemas.openxmlformats.org/officeDocument/2006/relationships/hyperlink" Target="https://docs.microsoft.com/en-us/sql/t-sql/functions/avg-transact-sql?view=sql-server-ver15" TargetMode="External"/><Relationship Id="rId15" Type="http://schemas.openxmlformats.org/officeDocument/2006/relationships/hyperlink" Target="https://docs.microsoft.com/en-us/sql/t-sql/functions/grouping-id-transact-sql?view=sql-server-ver15" TargetMode="External"/><Relationship Id="rId10" Type="http://schemas.openxmlformats.org/officeDocument/2006/relationships/hyperlink" Target="https://docs.microsoft.com/en-us/sql/t-sql/functions/string-agg-transact-sql?view=sql-server-ver15" TargetMode="External"/><Relationship Id="rId4" Type="http://schemas.openxmlformats.org/officeDocument/2006/relationships/hyperlink" Target="https://docs.microsoft.com/en-us/sql/t-sql/functions/min-transact-sql?view=sql-server-ver15" TargetMode="External"/><Relationship Id="rId9" Type="http://schemas.openxmlformats.org/officeDocument/2006/relationships/hyperlink" Target="https://docs.microsoft.com/en-us/sql/t-sql/functions/count-transact-sql?view=sql-server-ver15" TargetMode="External"/><Relationship Id="rId14" Type="http://schemas.openxmlformats.org/officeDocument/2006/relationships/hyperlink" Target="https://docs.microsoft.com/en-us/sql/t-sql/functions/var-transact-sql?view=sql-server-ver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sql/t-sql/functions/avg-transact-sql?view=sql-server-ver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t-sql/functions/count-transact-sql?view=sql-server-ver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sql/t-sql/functions/sum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create-user-defined-functions-database-engine?view=sql-server-ver15#Scalar" TargetMode="External"/><Relationship Id="rId2" Type="http://schemas.openxmlformats.org/officeDocument/2006/relationships/hyperlink" Target="https://docs.microsoft.com/en-us/sql/t-sql/statements/create-function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ervertutorial.net/sql-server-user-defined-functions/sql-server-scalar-funct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create-user-defined-functions-database-engine?view=sql-server-ver15#Scalar" TargetMode="External"/><Relationship Id="rId2" Type="http://schemas.openxmlformats.org/officeDocument/2006/relationships/hyperlink" Target="https://docs.microsoft.com/en-us/sql/t-sql/statements/create-function-transact-sql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ervertutorial.net/sql-server-user-defined-functions/sql-server-scalar-func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SQL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A368-CD88-497D-B995-18285119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Scalar Function (3/3)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F40DF-D9D7-4A64-AC2E-A4A53B61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122" y="2396899"/>
            <a:ext cx="5128868" cy="35362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33FB37-542E-40D5-99F5-72E7010DB3BA}"/>
              </a:ext>
            </a:extLst>
          </p:cNvPr>
          <p:cNvSpPr/>
          <p:nvPr/>
        </p:nvSpPr>
        <p:spPr>
          <a:xfrm>
            <a:off x="1097280" y="1929284"/>
            <a:ext cx="4393314" cy="4471516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b="1" i="1" dirty="0"/>
              <a:t>Scalar Functions </a:t>
            </a:r>
            <a:r>
              <a:rPr lang="en-US" sz="2400" dirty="0"/>
              <a:t>operate on a single value and then return a single value. </a:t>
            </a:r>
          </a:p>
          <a:p>
            <a:r>
              <a:rPr lang="en-US" sz="2400" b="1" i="1" dirty="0"/>
              <a:t>Scalar functions </a:t>
            </a:r>
            <a:r>
              <a:rPr lang="en-US" sz="2400" dirty="0"/>
              <a:t>can be used wherever an expression would be valid.</a:t>
            </a:r>
          </a:p>
        </p:txBody>
      </p:sp>
    </p:spTree>
    <p:extLst>
      <p:ext uri="{BB962C8B-B14F-4D97-AF65-F5344CB8AC3E}">
        <p14:creationId xmlns:p14="http://schemas.microsoft.com/office/powerpoint/2010/main" val="38469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E1BF-3D66-466A-A6D1-FE237E8C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User-Defined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CE25F-D988-453D-B4E1-BDFCD8BA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621" y="3653945"/>
            <a:ext cx="7382202" cy="29174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80DEA-2E83-475A-94BF-E2834DD2A15F}"/>
              </a:ext>
            </a:extLst>
          </p:cNvPr>
          <p:cNvSpPr/>
          <p:nvPr/>
        </p:nvSpPr>
        <p:spPr>
          <a:xfrm>
            <a:off x="1373766" y="1982534"/>
            <a:ext cx="9781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Functions have "read-only" access. Only SELECT statements are allowed. The following is a Table-Value Function (TVF).</a:t>
            </a:r>
          </a:p>
        </p:txBody>
      </p:sp>
    </p:spTree>
    <p:extLst>
      <p:ext uri="{BB962C8B-B14F-4D97-AF65-F5344CB8AC3E}">
        <p14:creationId xmlns:p14="http://schemas.microsoft.com/office/powerpoint/2010/main" val="357787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9F7A-0E3C-4BE3-B0CD-62DDAF4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 access in SSMS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7D91-2F1C-492A-94BD-A324849D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026" y="1885071"/>
            <a:ext cx="4705494" cy="45016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 Explorer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&gt;&gt;Databases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&gt;&gt;[</a:t>
            </a:r>
            <a:r>
              <a:rPr lang="en-US" sz="3200" dirty="0" err="1">
                <a:solidFill>
                  <a:schemeClr val="tx1"/>
                </a:solidFill>
              </a:rPr>
              <a:t>DbName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&gt;&gt;Programmability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   &gt;&gt;Functions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1F86-DA1D-4C39-9880-77397EE4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39" y="2055088"/>
            <a:ext cx="3863472" cy="425854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035524-3F73-4D6D-96D9-4458A54DE792}"/>
              </a:ext>
            </a:extLst>
          </p:cNvPr>
          <p:cNvSpPr/>
          <p:nvPr/>
        </p:nvSpPr>
        <p:spPr>
          <a:xfrm>
            <a:off x="6902582" y="2356077"/>
            <a:ext cx="1177024" cy="22176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722D80-4003-4C6D-A27D-99DC051AC91E}"/>
              </a:ext>
            </a:extLst>
          </p:cNvPr>
          <p:cNvSpPr/>
          <p:nvPr/>
        </p:nvSpPr>
        <p:spPr>
          <a:xfrm>
            <a:off x="7063152" y="3025582"/>
            <a:ext cx="1521289" cy="21268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2BB44C-FC3C-4E39-ADBE-37778A5E8AC3}"/>
              </a:ext>
            </a:extLst>
          </p:cNvPr>
          <p:cNvSpPr/>
          <p:nvPr/>
        </p:nvSpPr>
        <p:spPr>
          <a:xfrm>
            <a:off x="7245302" y="4384913"/>
            <a:ext cx="1573825" cy="21268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E3CE6C-F0D7-4CC5-9309-A180F8DCC8D7}"/>
              </a:ext>
            </a:extLst>
          </p:cNvPr>
          <p:cNvSpPr/>
          <p:nvPr/>
        </p:nvSpPr>
        <p:spPr>
          <a:xfrm>
            <a:off x="7418044" y="4838858"/>
            <a:ext cx="1102123" cy="212687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90" y="0"/>
            <a:ext cx="8508517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SQL functions help simplify code by encapsulating complex calculations and reusing the same execution plan in each query.</a:t>
            </a:r>
            <a:endParaRPr lang="en-US" sz="199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https://www.sqlservertutorial.net/sql-server-user-defined-functions/sql-server-scalar-functions/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3ACF-ADC1-4690-B6C6-4C0C8F60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 vs. Stored Procedure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https://www.c-sharpcorner.com/UploadFile/996353/difference-between-stored-procedure-and-user-defined-function/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B5AB4-8F02-4272-947A-55BE6658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580" y="1988919"/>
            <a:ext cx="7210839" cy="4750596"/>
          </a:xfr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50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2525-3E5F-4A24-A0BF-8F081420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AGGREGATE Functions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https://learn.microsoft.com/en-us/sql/t-sql/functions/aggregate-functions-transact-sql?view=sql-server-ver16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04-8FA3-4B77-844E-16FDBDF6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25" y="1899137"/>
            <a:ext cx="4469091" cy="45016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Aggregate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perform a calculation on a set of values and returns a single (scalar) value.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ignore null values (except for </a:t>
            </a:r>
            <a:r>
              <a:rPr lang="en-US" sz="2400" b="1" i="1" dirty="0">
                <a:solidFill>
                  <a:srgbClr val="FF0000"/>
                </a:solidFill>
              </a:rPr>
              <a:t>COUNT()</a:t>
            </a:r>
            <a:r>
              <a:rPr lang="en-US" sz="2400" b="1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are often used with the </a:t>
            </a:r>
            <a:r>
              <a:rPr lang="en-US" sz="2400" b="1" i="1" dirty="0">
                <a:solidFill>
                  <a:srgbClr val="FF0000"/>
                </a:solidFill>
              </a:rPr>
              <a:t>GROUP BY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clause of the </a:t>
            </a:r>
            <a:r>
              <a:rPr lang="en-US" sz="2400" b="1" i="1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C20237-CC77-49B3-8EA7-A5F31C63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38055"/>
              </p:ext>
            </p:extLst>
          </p:nvPr>
        </p:nvGraphicFramePr>
        <p:xfrm>
          <a:off x="5844791" y="2583273"/>
          <a:ext cx="5420576" cy="356211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170815">
                  <a:extLst>
                    <a:ext uri="{9D8B030D-6E8A-4147-A177-3AD203B41FA5}">
                      <a16:colId xmlns:a16="http://schemas.microsoft.com/office/drawing/2014/main" val="3384467915"/>
                    </a:ext>
                  </a:extLst>
                </a:gridCol>
                <a:gridCol w="2249761">
                  <a:extLst>
                    <a:ext uri="{9D8B030D-6E8A-4147-A177-3AD203B41FA5}">
                      <a16:colId xmlns:a16="http://schemas.microsoft.com/office/drawing/2014/main" val="2219571094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APPROX_COUNT_DISTINCT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6847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AVG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STDEV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41191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CHECKSUM_AGG</a:t>
                      </a:r>
                      <a:endParaRPr lang="en-US" sz="200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STDEVP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333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sng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STRING_AGG</a:t>
                      </a:r>
                      <a:endParaRPr lang="en-US" sz="2000" u="sng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36159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COUNT_BIG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53849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GROUPING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25957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GROUPING_ID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VARP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84648"/>
                  </a:ext>
                </a:extLst>
              </a:tr>
              <a:tr h="44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ln w="1270"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</a:t>
                      </a:r>
                      <a:endParaRPr lang="en-US" sz="2000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">
                          <a:noFill/>
                        </a:ln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3524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C5DA46-16E0-4BFE-A468-9886FE14E3F2}"/>
              </a:ext>
            </a:extLst>
          </p:cNvPr>
          <p:cNvSpPr/>
          <p:nvPr/>
        </p:nvSpPr>
        <p:spPr>
          <a:xfrm>
            <a:off x="6457485" y="2106832"/>
            <a:ext cx="4195187" cy="461665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These are Aggregate functions </a:t>
            </a:r>
          </a:p>
        </p:txBody>
      </p:sp>
    </p:spTree>
    <p:extLst>
      <p:ext uri="{BB962C8B-B14F-4D97-AF65-F5344CB8AC3E}">
        <p14:creationId xmlns:p14="http://schemas.microsoft.com/office/powerpoint/2010/main" val="2528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5307-74A2-47B0-8467-BF408380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AVG( ) - Average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https://docs.microsoft.com/en-us/sql/t-sql/functions/avg-transact-sql?view=sql-server-ver15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E348-0EB0-45AE-AAB0-45A3518F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86" y="1897183"/>
            <a:ext cx="9972594" cy="275193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AVG()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i="1" dirty="0">
                <a:solidFill>
                  <a:schemeClr val="tx1"/>
                </a:solidFill>
              </a:rPr>
              <a:t>Scalar Function</a:t>
            </a:r>
            <a:r>
              <a:rPr lang="en-US" sz="2400" dirty="0">
                <a:solidFill>
                  <a:schemeClr val="tx1"/>
                </a:solidFill>
              </a:rPr>
              <a:t> that computes the average of a set of values by dividing the sum of those values by the count of </a:t>
            </a:r>
            <a:r>
              <a:rPr lang="en-US" sz="2400" u="sng" dirty="0">
                <a:solidFill>
                  <a:schemeClr val="tx1"/>
                </a:solidFill>
              </a:rPr>
              <a:t>non-null</a:t>
            </a:r>
            <a:r>
              <a:rPr lang="en-US" sz="2400" dirty="0">
                <a:solidFill>
                  <a:schemeClr val="tx1"/>
                </a:solidFill>
              </a:rPr>
              <a:t> values. If the sum exceeds the maximum value for the data type of the return value, </a:t>
            </a:r>
            <a:r>
              <a:rPr lang="en-US" sz="2400" b="1" i="1" dirty="0">
                <a:solidFill>
                  <a:srgbClr val="FF0000"/>
                </a:solidFill>
              </a:rPr>
              <a:t>AVG() </a:t>
            </a:r>
            <a:r>
              <a:rPr lang="en-US" sz="2400" dirty="0"/>
              <a:t>will return an error. </a:t>
            </a:r>
            <a:r>
              <a:rPr lang="en-US" sz="2400" b="1" i="1" dirty="0">
                <a:solidFill>
                  <a:srgbClr val="FF0000"/>
                </a:solidFill>
              </a:rPr>
              <a:t>AVG() </a:t>
            </a:r>
            <a:r>
              <a:rPr lang="en-US" sz="2400" dirty="0"/>
              <a:t>can have 1 or 2 arguments.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– (default) Applies the aggregate function to all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- Specifies that </a:t>
            </a:r>
            <a:r>
              <a:rPr lang="en-US" sz="2000" b="1" i="1" dirty="0">
                <a:solidFill>
                  <a:srgbClr val="FF0000"/>
                </a:solidFill>
              </a:rPr>
              <a:t>AVG()</a:t>
            </a:r>
            <a:r>
              <a:rPr lang="en-US" sz="2000" dirty="0"/>
              <a:t> operates only on one unique instance of each value, regardless of how many times that value occurs.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EX. </a:t>
            </a:r>
            <a:r>
              <a:rPr lang="en-US" sz="2400" b="1" dirty="0">
                <a:solidFill>
                  <a:srgbClr val="FF0000"/>
                </a:solidFill>
              </a:rPr>
              <a:t>SELECT AVG(ALL </a:t>
            </a:r>
            <a:r>
              <a:rPr lang="en-US" sz="2400" b="1" dirty="0" err="1">
                <a:solidFill>
                  <a:srgbClr val="FF0000"/>
                </a:solidFill>
              </a:rPr>
              <a:t>NumbersColumn</a:t>
            </a:r>
            <a:r>
              <a:rPr lang="en-US" sz="2400" b="1" dirty="0">
                <a:solidFill>
                  <a:srgbClr val="FF0000"/>
                </a:solidFill>
              </a:rPr>
              <a:t>) FROM </a:t>
            </a:r>
            <a:r>
              <a:rPr lang="en-US" sz="2400" b="1" dirty="0" err="1">
                <a:solidFill>
                  <a:srgbClr val="FF0000"/>
                </a:solidFill>
              </a:rPr>
              <a:t>TableName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above example returns the average of all numbers. Even duplicates.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148C5-86D0-4F4B-B6B0-4B75EAC6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46" y="4976596"/>
            <a:ext cx="6843593" cy="13375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59C6B-0F6B-4536-8C61-6FC5B13046B2}"/>
              </a:ext>
            </a:extLst>
          </p:cNvPr>
          <p:cNvSpPr txBox="1"/>
          <p:nvPr/>
        </p:nvSpPr>
        <p:spPr>
          <a:xfrm>
            <a:off x="886536" y="4979834"/>
            <a:ext cx="3329848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600" dirty="0"/>
              <a:t>This example returns the average vacation hours each Vice President has and how many total sick leave hours all Vice Presidents have together.</a:t>
            </a:r>
          </a:p>
        </p:txBody>
      </p:sp>
    </p:spTree>
    <p:extLst>
      <p:ext uri="{BB962C8B-B14F-4D97-AF65-F5344CB8AC3E}">
        <p14:creationId xmlns:p14="http://schemas.microsoft.com/office/powerpoint/2010/main" val="40725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3124-374D-4DF4-9C69-E6902825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COUNT( 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https://docs.microsoft.com/en-us/sql/t-sql/functions/count-transact-sql?view=sql-server-ver15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5E50-2F6A-45A9-9436-2A1AE623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492" y="1909898"/>
            <a:ext cx="9182120" cy="279632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COUNT( )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i="1" dirty="0">
                <a:solidFill>
                  <a:schemeClr val="tx1"/>
                </a:solidFill>
              </a:rPr>
              <a:t>Scalar Function</a:t>
            </a:r>
            <a:r>
              <a:rPr lang="en-US" sz="2400" dirty="0">
                <a:solidFill>
                  <a:schemeClr val="tx1"/>
                </a:solidFill>
              </a:rPr>
              <a:t> that returns the number of items found in a group. </a:t>
            </a:r>
            <a:r>
              <a:rPr lang="en-US" sz="2400" dirty="0">
                <a:solidFill>
                  <a:srgbClr val="FF0000"/>
                </a:solidFill>
              </a:rPr>
              <a:t>COUNT( ) </a:t>
            </a:r>
            <a:r>
              <a:rPr lang="en-US" sz="2400" dirty="0">
                <a:solidFill>
                  <a:schemeClr val="tx1"/>
                </a:solidFill>
              </a:rPr>
              <a:t>always returns an </a:t>
            </a:r>
            <a:r>
              <a:rPr lang="en-US" sz="2400" b="1" i="1" dirty="0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COUNT( 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has two possible arguments: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- Applies the aggregate function to all values.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serves as the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- Specifies that COUNT returns the number of unique nonnull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4FE7-A25B-47C8-AE82-07DC6262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99" y="4770509"/>
            <a:ext cx="4889771" cy="11687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42DAB-4D66-48D2-A3FD-B2AF13E757C3}"/>
              </a:ext>
            </a:extLst>
          </p:cNvPr>
          <p:cNvSpPr txBox="1"/>
          <p:nvPr/>
        </p:nvSpPr>
        <p:spPr>
          <a:xfrm>
            <a:off x="2327170" y="4769095"/>
            <a:ext cx="217872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800" dirty="0"/>
              <a:t>This example returns the number of unique job titles there are in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1B46-938E-4468-957C-66038D81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SUM( 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https://docs.microsoft.com/en-us/sql/t-sql/functions/sum-transact-sql?view=sql-server-ver15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42CE-F7BE-43E6-8ECF-2BEF027F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64" y="1883884"/>
            <a:ext cx="9820916" cy="218167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SUM()</a:t>
            </a:r>
            <a:r>
              <a:rPr lang="en-US" sz="2400" dirty="0"/>
              <a:t> is a Scalar Function </a:t>
            </a:r>
            <a:r>
              <a:rPr lang="en-US" sz="2400" dirty="0">
                <a:solidFill>
                  <a:schemeClr val="tx1"/>
                </a:solidFill>
              </a:rPr>
              <a:t>can be used with numeric columns only. Null values are ignored.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SUM( ) </a:t>
            </a:r>
            <a:r>
              <a:rPr lang="en-US" sz="2400" dirty="0">
                <a:solidFill>
                  <a:schemeClr val="tx1"/>
                </a:solidFill>
              </a:rPr>
              <a:t>has two possible arguments: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– Default. Applies the aggregate function to all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- Specifies that </a:t>
            </a:r>
            <a:r>
              <a:rPr lang="en-US" sz="2000" dirty="0">
                <a:solidFill>
                  <a:srgbClr val="FF0000"/>
                </a:solidFill>
              </a:rPr>
              <a:t>SUM </a:t>
            </a:r>
            <a:r>
              <a:rPr lang="en-US" sz="2000" dirty="0">
                <a:solidFill>
                  <a:schemeClr val="tx1"/>
                </a:solidFill>
              </a:rPr>
              <a:t>returns the sum of unique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F6679-1290-4472-99FA-685304461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52" y="4065563"/>
            <a:ext cx="5276651" cy="22061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51352-2F6B-4C26-840F-A78F5AFF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81" y="4627551"/>
            <a:ext cx="4602719" cy="12015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00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2437-C682-4BEC-8208-F660B644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Scalar Function (1/3)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https://docs.microsoft.com/en-us/sql/t-sql/statements/create-function-transact-sql?view=sql-server-ver15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https://docs.microsoft.com/en-us/sql/relational-databases/user-defined-functions/create-user-defined-functions-database-engine?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https://www.sqlservertutorial.net/sql-server-user-defined-functions/sql-server-scalar-functions/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2360-6E48-44CD-AF5C-8811813C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136"/>
            <a:ext cx="5435448" cy="4473527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Scalar Function </a:t>
            </a:r>
            <a:r>
              <a:rPr lang="en-US" sz="2000" dirty="0">
                <a:solidFill>
                  <a:schemeClr val="tx1"/>
                </a:solidFill>
              </a:rPr>
              <a:t>– A </a:t>
            </a:r>
            <a:r>
              <a:rPr lang="en-US" sz="2000" b="1" i="1" dirty="0">
                <a:solidFill>
                  <a:schemeClr val="tx1"/>
                </a:solidFill>
              </a:rPr>
              <a:t>SQL Scalar Function </a:t>
            </a:r>
            <a:r>
              <a:rPr lang="en-US" sz="2000" dirty="0">
                <a:solidFill>
                  <a:schemeClr val="tx1"/>
                </a:solidFill>
              </a:rPr>
              <a:t>takes one or more parameters and returns a single value.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Scalar function: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have parameters,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performs an action such as a complex calculation,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returns the result of that action as a </a:t>
            </a:r>
            <a:r>
              <a:rPr lang="en-US" sz="2000" b="1" i="1" dirty="0">
                <a:solidFill>
                  <a:schemeClr val="tx1"/>
                </a:solidFill>
              </a:rPr>
              <a:t>scalar </a:t>
            </a:r>
            <a:r>
              <a:rPr lang="en-US" sz="2000" dirty="0">
                <a:solidFill>
                  <a:schemeClr val="tx1"/>
                </a:solidFill>
              </a:rPr>
              <a:t>(single)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F96D-EF0F-42B3-836F-450A2FE103E8}"/>
              </a:ext>
            </a:extLst>
          </p:cNvPr>
          <p:cNvSpPr txBox="1"/>
          <p:nvPr/>
        </p:nvSpPr>
        <p:spPr>
          <a:xfrm>
            <a:off x="6708246" y="2012242"/>
            <a:ext cx="4352527" cy="4327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FUNCTION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 @quantity int,	</a:t>
            </a:r>
          </a:p>
          <a:p>
            <a:r>
              <a:rPr lang="en-US" dirty="0">
                <a:solidFill>
                  <a:schemeClr val="bg1"/>
                </a:solidFill>
              </a:rPr>
              <a:t>  @unitprice decimal(10,2),</a:t>
            </a:r>
          </a:p>
          <a:p>
            <a:r>
              <a:rPr lang="en-US" dirty="0">
                <a:solidFill>
                  <a:schemeClr val="bg1"/>
                </a:solidFill>
              </a:rPr>
              <a:t>  @discount decimal(10,2)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decimal(10,2)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  return </a:t>
            </a:r>
          </a:p>
          <a:p>
            <a:r>
              <a:rPr lang="en-US" dirty="0">
                <a:solidFill>
                  <a:schemeClr val="bg1"/>
                </a:solidFill>
              </a:rPr>
              <a:t>        @quantity*@unitprice*(1-@discount);</a:t>
            </a:r>
          </a:p>
          <a:p>
            <a:r>
              <a:rPr lang="en-US" dirty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-- call the function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r>
              <a:rPr lang="en-US" dirty="0">
                <a:solidFill>
                  <a:schemeClr val="bg1"/>
                </a:solidFill>
              </a:rPr>
              <a:t>(10,100.00,0.1) 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netSale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712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2437-C682-4BEC-8208-F660B644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Scalar Function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https://docs.microsoft.com/en-us/sql/t-sql/statements/create-function-transact-sql?view=sql-server-ver15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https://docs.microsoft.com/en-us/sql/relational-databases/user-defined-functions/create-user-defined-functions-database-engine?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https://www.sqlservertutorial.net/sql-server-user-defined-functions/sql-server-scalar-functions/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2360-6E48-44CD-AF5C-8811813C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138"/>
            <a:ext cx="5553730" cy="4473527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-apple-system"/>
              </a:rPr>
              <a:t>To create a User-defined Scalar Function: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CREATE FUNCTION </a:t>
            </a:r>
            <a:r>
              <a:rPr lang="en-US" sz="2000" dirty="0">
                <a:solidFill>
                  <a:schemeClr val="tx1"/>
                </a:solidFill>
              </a:rPr>
              <a:t>keywords to name the function. SQL Server may require </a:t>
            </a:r>
            <a:r>
              <a:rPr lang="en-US" sz="2000" dirty="0" err="1">
                <a:solidFill>
                  <a:srgbClr val="FF0000"/>
                </a:solidFill>
              </a:rPr>
              <a:t>dbo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the schema name.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parenthesis, specify a list of </a:t>
            </a:r>
            <a:r>
              <a:rPr lang="en-US" sz="2000" dirty="0">
                <a:solidFill>
                  <a:srgbClr val="FF0000"/>
                </a:solidFill>
              </a:rPr>
              <a:t>@&lt;parameterName&gt; &lt;</a:t>
            </a:r>
            <a:r>
              <a:rPr lang="en-US" sz="2000" dirty="0" err="1">
                <a:solidFill>
                  <a:srgbClr val="FF0000"/>
                </a:solidFill>
              </a:rPr>
              <a:t>dataType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RETURNS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keyword and give the data type of the return value.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keyword and </a:t>
            </a:r>
            <a:r>
              <a:rPr lang="en-US" sz="2000" dirty="0">
                <a:solidFill>
                  <a:srgbClr val="FF0000"/>
                </a:solidFill>
              </a:rPr>
              <a:t>BEGIN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function body.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calculation.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End the body of the function with </a:t>
            </a:r>
            <a:r>
              <a:rPr lang="en-US" sz="2000" dirty="0">
                <a:solidFill>
                  <a:srgbClr val="FF0000"/>
                </a:solidFill>
              </a:rPr>
              <a:t>END.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To call the function,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SELECT &lt;</a:t>
            </a:r>
            <a:r>
              <a:rPr lang="en-US" sz="1600" dirty="0" err="1">
                <a:solidFill>
                  <a:srgbClr val="FF0000"/>
                </a:solidFill>
              </a:rPr>
              <a:t>functionName</a:t>
            </a:r>
            <a:r>
              <a:rPr lang="en-US" sz="1600" dirty="0">
                <a:solidFill>
                  <a:srgbClr val="FF0000"/>
                </a:solidFill>
              </a:rPr>
              <a:t>(params)&gt; AS &lt;name&gt;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1CAC0-637F-E2A5-3888-AD2ECBFEFDDF}"/>
              </a:ext>
            </a:extLst>
          </p:cNvPr>
          <p:cNvSpPr txBox="1"/>
          <p:nvPr/>
        </p:nvSpPr>
        <p:spPr>
          <a:xfrm>
            <a:off x="6708246" y="2012242"/>
            <a:ext cx="4352527" cy="4327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FUNCTION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 @quantity int,	</a:t>
            </a:r>
          </a:p>
          <a:p>
            <a:r>
              <a:rPr lang="en-US" dirty="0">
                <a:solidFill>
                  <a:schemeClr val="bg1"/>
                </a:solidFill>
              </a:rPr>
              <a:t>  @unitprice decimal(10,2),</a:t>
            </a:r>
          </a:p>
          <a:p>
            <a:r>
              <a:rPr lang="en-US" dirty="0">
                <a:solidFill>
                  <a:schemeClr val="bg1"/>
                </a:solidFill>
              </a:rPr>
              <a:t>  @discount decimal(10,2)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decimal(10,2)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  return </a:t>
            </a:r>
          </a:p>
          <a:p>
            <a:r>
              <a:rPr lang="en-US" dirty="0">
                <a:solidFill>
                  <a:schemeClr val="bg1"/>
                </a:solidFill>
              </a:rPr>
              <a:t>        @quantity*@unitprice*(1-@discount);</a:t>
            </a:r>
          </a:p>
          <a:p>
            <a:r>
              <a:rPr lang="en-US" dirty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-- call the function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dbo.GetNetSale</a:t>
            </a:r>
            <a:r>
              <a:rPr lang="en-US" dirty="0">
                <a:solidFill>
                  <a:schemeClr val="bg1"/>
                </a:solidFill>
              </a:rPr>
              <a:t>(10,100.00,0.1) 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netSale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81453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612</TotalTime>
  <Words>966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SQL Functions</vt:lpstr>
      <vt:lpstr>SQL functions help simplify code by encapsulating complex calculations and reusing the same execution plan in each query.</vt:lpstr>
      <vt:lpstr>Function vs. Stored Procedure https://www.c-sharpcorner.com/UploadFile/996353/difference-between-stored-procedure-and-user-defined-function/</vt:lpstr>
      <vt:lpstr>AGGREGATE Functions https://learn.microsoft.com/en-us/sql/t-sql/functions/aggregate-functions-transact-sql?view=sql-server-ver16</vt:lpstr>
      <vt:lpstr>AVG( ) - Average https://docs.microsoft.com/en-us/sql/t-sql/functions/avg-transact-sql?view=sql-server-ver15</vt:lpstr>
      <vt:lpstr>COUNT( ) https://docs.microsoft.com/en-us/sql/t-sql/functions/count-transact-sql?view=sql-server-ver15</vt:lpstr>
      <vt:lpstr>SUM( ) https://docs.microsoft.com/en-us/sql/t-sql/functions/sum-transact-sql?view=sql-server-ver15</vt:lpstr>
      <vt:lpstr>SQL Scalar Function (1/3) https://docs.microsoft.com/en-us/sql/t-sql/statements/create-function-transact-sql?view=sql-server-ver15 https://docs.microsoft.com/en-us/sql/relational-databases/user-defined-functions/create-user-defined-functions-database-engine? https://www.sqlservertutorial.net/sql-server-user-defined-functions/sql-server-scalar-functions/</vt:lpstr>
      <vt:lpstr>SQL Scalar Function (2/3) https://docs.microsoft.com/en-us/sql/t-sql/statements/create-function-transact-sql?view=sql-server-ver15 https://docs.microsoft.com/en-us/sql/relational-databases/user-defined-functions/create-user-defined-functions-database-engine? https://www.sqlservertutorial.net/sql-server-user-defined-functions/sql-server-scalar-functions/</vt:lpstr>
      <vt:lpstr>SQL – Scalar Function (3/3)</vt:lpstr>
      <vt:lpstr>SQL – User-Defined Function</vt:lpstr>
      <vt:lpstr>Function access in SSMS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Functions</dc:title>
  <dc:creator>Mark Moore</dc:creator>
  <cp:lastModifiedBy>Mark Moore</cp:lastModifiedBy>
  <cp:revision>37</cp:revision>
  <dcterms:created xsi:type="dcterms:W3CDTF">2020-09-18T16:27:49Z</dcterms:created>
  <dcterms:modified xsi:type="dcterms:W3CDTF">2023-05-18T15:59:36Z</dcterms:modified>
</cp:coreProperties>
</file>