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96" r:id="rId4"/>
    <p:sldId id="317" r:id="rId5"/>
    <p:sldId id="297" r:id="rId6"/>
    <p:sldId id="318" r:id="rId7"/>
    <p:sldId id="31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50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create-view-transact-sql?view=sql-server-ver1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tables/specify-computed-columns-in-a-table?view=sql-server-ver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create-view-transact-sql?view=sql-server-ver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ql/sql-using-views.htm" TargetMode="External"/><Relationship Id="rId2" Type="http://schemas.openxmlformats.org/officeDocument/2006/relationships/hyperlink" Target="https://docs.microsoft.com/en-us/sql/t-sql/statements/create-view-transact-sql?view=sql-server-ver15#argumen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ervertutorial.net/sql-server-views/sql-server-create-view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queries/with-common-table-expression-transact-sql?view=sql-server-ver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SQL View and 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Common Table Expression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4848" y="39003"/>
            <a:ext cx="8146985" cy="4913996"/>
          </a:xfrm>
        </p:spPr>
        <p:txBody>
          <a:bodyPr anchor="ctr">
            <a:normAutofit/>
          </a:bodyPr>
          <a:lstStyle/>
          <a:p>
            <a:pPr lvl="0"/>
            <a:r>
              <a:rPr lang="en-US" sz="4400" i="1" dirty="0">
                <a:solidFill>
                  <a:srgbClr val="FFFFFF"/>
                </a:solidFill>
              </a:rPr>
              <a:t>A View is a way to create a SQL table virtually to only present data to a user. This safeguards the data from malicious intent.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88952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https://docs.microsoft.com/en-us/sql/t-sql/statements/create-view-transact-sql?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EF64-93A4-466B-9368-A921B646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SQL – Computed Columns</a:t>
            </a:r>
            <a:br>
              <a:rPr lang="en-US" sz="4000" dirty="0"/>
            </a:br>
            <a:r>
              <a:rPr lang="en-US" sz="1200" dirty="0">
                <a:hlinkClick r:id="rId2"/>
              </a:rPr>
              <a:t>https://docs.microsoft.com/en-us/sql/relational-databases/tables/specify-computed-columns-in-a-table?view=sql-server-ver15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ECED-7335-4BF0-A3E3-076D5A247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969" y="1919807"/>
            <a:ext cx="5029162" cy="444123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i="1" dirty="0">
                <a:solidFill>
                  <a:schemeClr val="tx1"/>
                </a:solidFill>
              </a:rPr>
              <a:t>Computed Column </a:t>
            </a:r>
            <a:r>
              <a:rPr lang="en-US" sz="2000" dirty="0">
                <a:solidFill>
                  <a:schemeClr val="tx1"/>
                </a:solidFill>
              </a:rPr>
              <a:t>is a virtual column whose value is based on some computation done on other columns within the table. It is not physically stored in the table </a:t>
            </a:r>
            <a:r>
              <a:rPr lang="en-US" sz="2000" u="sng" dirty="0">
                <a:solidFill>
                  <a:schemeClr val="tx1"/>
                </a:solidFill>
              </a:rPr>
              <a:t>unless</a:t>
            </a:r>
            <a:r>
              <a:rPr lang="en-US" sz="2000" dirty="0">
                <a:solidFill>
                  <a:schemeClr val="tx1"/>
                </a:solidFill>
              </a:rPr>
              <a:t> the column is marked </a:t>
            </a:r>
            <a:r>
              <a:rPr lang="en-US" sz="2000" dirty="0">
                <a:solidFill>
                  <a:srgbClr val="FF0000"/>
                </a:solidFill>
              </a:rPr>
              <a:t>PERSISTED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i="1" dirty="0">
                <a:solidFill>
                  <a:schemeClr val="tx1"/>
                </a:solidFill>
              </a:rPr>
              <a:t>Computed Column </a:t>
            </a:r>
            <a:r>
              <a:rPr lang="en-US" sz="2000" dirty="0">
                <a:solidFill>
                  <a:schemeClr val="tx1"/>
                </a:solidFill>
              </a:rPr>
              <a:t>expression can use data from other columns to calculate a value for the column to which it belongs.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When creating a table, use the keyword </a:t>
            </a:r>
            <a:r>
              <a:rPr lang="en-US" sz="2000" dirty="0">
                <a:solidFill>
                  <a:srgbClr val="FF0000"/>
                </a:solidFill>
              </a:rPr>
              <a:t>AS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to designate a column as a Computed Column.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07085-35D2-46F9-AFCD-31018CF3D259}"/>
              </a:ext>
            </a:extLst>
          </p:cNvPr>
          <p:cNvSpPr txBox="1"/>
          <p:nvPr/>
        </p:nvSpPr>
        <p:spPr>
          <a:xfrm>
            <a:off x="6474467" y="2160165"/>
            <a:ext cx="4858021" cy="4146099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</a:rPr>
              <a:t>CREATE TABLE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dbo.Products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ProductID</a:t>
            </a:r>
            <a:r>
              <a:rPr lang="en-US" sz="2400" dirty="0">
                <a:solidFill>
                  <a:schemeClr val="bg1"/>
                </a:solidFill>
              </a:rPr>
              <a:t> int </a:t>
            </a:r>
            <a:r>
              <a:rPr lang="en-US" sz="2400" dirty="0">
                <a:solidFill>
                  <a:srgbClr val="00B0F0"/>
                </a:solidFill>
              </a:rPr>
              <a:t>IDENTITY</a:t>
            </a:r>
            <a:r>
              <a:rPr lang="en-US" sz="2400" dirty="0">
                <a:solidFill>
                  <a:schemeClr val="bg1"/>
                </a:solidFill>
              </a:rPr>
              <a:t>(1,1) NOT NULL,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QtyAvailable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smallint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UnitPrice</a:t>
            </a:r>
            <a:r>
              <a:rPr lang="en-US" sz="2400" dirty="0">
                <a:solidFill>
                  <a:schemeClr val="bg1"/>
                </a:solidFill>
              </a:rPr>
              <a:t> money,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InventoryValue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</a:rPr>
              <a:t>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QtyAvailable</a:t>
            </a:r>
            <a:r>
              <a:rPr lang="en-US" sz="2400" dirty="0">
                <a:solidFill>
                  <a:schemeClr val="bg1"/>
                </a:solidFill>
              </a:rPr>
              <a:t> * </a:t>
            </a:r>
            <a:r>
              <a:rPr lang="en-US" sz="2400" dirty="0" err="1">
                <a:solidFill>
                  <a:schemeClr val="bg1"/>
                </a:solidFill>
              </a:rPr>
              <a:t>UnitPrice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435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EF64-93A4-466B-9368-A921B646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SQL – Computed Tables (Views)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https://docs.microsoft.com/en-us/sql/t-sql/statements/create-view-transact-sql?view=sql-server-ver15</a:t>
            </a:r>
            <a:endParaRPr lang="en-US" sz="4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990F34-7BB9-4B6E-9059-0CFF858E9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961" y="2983807"/>
            <a:ext cx="4103757" cy="3447329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a security mechanism by allowing users to access data through the </a:t>
            </a:r>
            <a:r>
              <a:rPr lang="en-US" sz="2000" b="1" i="1" dirty="0">
                <a:solidFill>
                  <a:schemeClr val="tx1"/>
                </a:solidFill>
              </a:rPr>
              <a:t>View</a:t>
            </a:r>
            <a:r>
              <a:rPr lang="en-US" sz="2000" dirty="0">
                <a:solidFill>
                  <a:schemeClr val="tx1"/>
                </a:solidFill>
              </a:rPr>
              <a:t> without granting the users permissions to directly access the underlying base tables.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 provide a backward compatible interface to emulate a table whose schema has changed.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AB20F-9ADB-4066-97FA-9233C2FA5699}"/>
              </a:ext>
            </a:extLst>
          </p:cNvPr>
          <p:cNvSpPr txBox="1"/>
          <p:nvPr/>
        </p:nvSpPr>
        <p:spPr>
          <a:xfrm>
            <a:off x="1214290" y="2009616"/>
            <a:ext cx="98105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i="1" dirty="0"/>
              <a:t>Computed Table (AKA, View) </a:t>
            </a:r>
            <a:r>
              <a:rPr lang="en-US" sz="2400" dirty="0"/>
              <a:t>is a virtual table whose contents are defined by a query. A </a:t>
            </a:r>
            <a:r>
              <a:rPr lang="en-US" sz="2400" b="1" i="1" dirty="0"/>
              <a:t>View </a:t>
            </a:r>
            <a:r>
              <a:rPr lang="en-US" sz="2400" dirty="0"/>
              <a:t>can be used: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9F1CC-9C03-4FFD-A9B0-8CB50C9BEA41}"/>
              </a:ext>
            </a:extLst>
          </p:cNvPr>
          <p:cNvSpPr txBox="1"/>
          <p:nvPr/>
        </p:nvSpPr>
        <p:spPr>
          <a:xfrm>
            <a:off x="815809" y="2983807"/>
            <a:ext cx="9849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To focus, simplify, and customize the perception each user has of the database.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D825F-905C-45CC-BF6B-153862D4D223}"/>
              </a:ext>
            </a:extLst>
          </p:cNvPr>
          <p:cNvSpPr txBox="1"/>
          <p:nvPr/>
        </p:nvSpPr>
        <p:spPr>
          <a:xfrm>
            <a:off x="5927796" y="3527111"/>
            <a:ext cx="4467993" cy="267765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GO</a:t>
            </a:r>
          </a:p>
          <a:p>
            <a:r>
              <a:rPr lang="en-US" sz="2800" dirty="0">
                <a:solidFill>
                  <a:srgbClr val="0070C0"/>
                </a:solidFill>
              </a:rPr>
              <a:t>CREATE VIEW </a:t>
            </a:r>
            <a:r>
              <a:rPr lang="en-US" sz="2800" dirty="0" err="1"/>
              <a:t>MyNewView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AS</a:t>
            </a:r>
          </a:p>
          <a:p>
            <a:r>
              <a:rPr lang="en-US" sz="2800" dirty="0">
                <a:solidFill>
                  <a:srgbClr val="0070C0"/>
                </a:solidFill>
              </a:rPr>
              <a:t>SELECT</a:t>
            </a:r>
            <a:r>
              <a:rPr lang="en-US" sz="2800" dirty="0"/>
              <a:t> * </a:t>
            </a:r>
            <a:r>
              <a:rPr lang="en-US" sz="2800" dirty="0">
                <a:solidFill>
                  <a:srgbClr val="0070C0"/>
                </a:solidFill>
              </a:rPr>
              <a:t>FROM</a:t>
            </a:r>
            <a:r>
              <a:rPr lang="en-US" sz="2800" dirty="0"/>
              <a:t> Customers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WHERE </a:t>
            </a:r>
            <a:r>
              <a:rPr lang="en-US" sz="2800" dirty="0"/>
              <a:t>City = ‘Crowley’;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93194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2986-EE9E-45FC-B3E4-3505A56E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View – WITH SCHEMABINDING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https://docs.microsoft.com/en-us/sql/t-sql/statements/create-view-transact-sql?view=sql-server-ver15#arguments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https://www.tutorialspoint.com/sql/sql-using-views.htm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8309-8FCA-4860-BDD5-F0F23C213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093" y="1916931"/>
            <a:ext cx="5181906" cy="44618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When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WITH SCHEMABINDING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is specified: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base table(s) cannot be modified in a way that would affect the </a:t>
            </a:r>
            <a:r>
              <a:rPr lang="en-US" sz="2000" b="1" i="1" dirty="0">
                <a:solidFill>
                  <a:schemeClr val="tx1"/>
                </a:solidFill>
              </a:rPr>
              <a:t>View </a:t>
            </a:r>
            <a:r>
              <a:rPr lang="en-US" sz="2000" dirty="0">
                <a:solidFill>
                  <a:schemeClr val="tx1"/>
                </a:solidFill>
              </a:rPr>
              <a:t>definition.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View </a:t>
            </a:r>
            <a:r>
              <a:rPr lang="en-US" sz="2000" dirty="0">
                <a:solidFill>
                  <a:schemeClr val="tx1"/>
                </a:solidFill>
              </a:rPr>
              <a:t>definition itself must first be modified or dropped to remove dependencies on the table that is to be modified.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statement must include the two-part names (</a:t>
            </a:r>
            <a:r>
              <a:rPr lang="en-US" sz="2000" dirty="0" err="1">
                <a:solidFill>
                  <a:schemeClr val="tx1"/>
                </a:solidFill>
              </a:rPr>
              <a:t>schema.object</a:t>
            </a:r>
            <a:r>
              <a:rPr lang="en-US" sz="2000" dirty="0">
                <a:solidFill>
                  <a:schemeClr val="tx1"/>
                </a:solidFill>
              </a:rPr>
              <a:t>) of tables, </a:t>
            </a:r>
            <a:r>
              <a:rPr lang="en-US" sz="2000" b="1" i="1" dirty="0">
                <a:solidFill>
                  <a:schemeClr val="tx1"/>
                </a:solidFill>
              </a:rPr>
              <a:t>Views</a:t>
            </a:r>
            <a:r>
              <a:rPr lang="en-US" sz="2000" dirty="0">
                <a:solidFill>
                  <a:schemeClr val="tx1"/>
                </a:solidFill>
              </a:rPr>
              <a:t>, or user-defined </a:t>
            </a:r>
            <a:r>
              <a:rPr lang="en-US" sz="2000" b="1" i="1" dirty="0">
                <a:solidFill>
                  <a:schemeClr val="tx1"/>
                </a:solidFill>
              </a:rPr>
              <a:t>Functions </a:t>
            </a:r>
            <a:r>
              <a:rPr lang="en-US" sz="2000" dirty="0">
                <a:solidFill>
                  <a:schemeClr val="tx1"/>
                </a:solidFill>
              </a:rPr>
              <a:t>that are referenced.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 referenced objects must be in the same database.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A4E77-A069-4230-83A7-95F51A727B60}"/>
              </a:ext>
            </a:extLst>
          </p:cNvPr>
          <p:cNvSpPr txBox="1"/>
          <p:nvPr/>
        </p:nvSpPr>
        <p:spPr>
          <a:xfrm>
            <a:off x="6850074" y="2153849"/>
            <a:ext cx="3979716" cy="398799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</a:rPr>
              <a:t>CREATE VIEW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view_name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</a:rPr>
              <a:t>WITH SCHEMABINDING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</a:rPr>
              <a:t>AS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</a:rPr>
              <a:t>SELECT</a:t>
            </a:r>
            <a:r>
              <a:rPr lang="en-US" sz="2400" dirty="0">
                <a:solidFill>
                  <a:schemeClr val="bg1"/>
                </a:solidFill>
              </a:rPr>
              <a:t> column1, column2…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</a:rPr>
              <a:t>FROM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</a:rPr>
              <a:t>WHERE</a:t>
            </a:r>
            <a:r>
              <a:rPr lang="en-US" sz="2400" dirty="0">
                <a:solidFill>
                  <a:schemeClr val="bg1"/>
                </a:solidFill>
              </a:rPr>
              <a:t> [condition];</a:t>
            </a:r>
          </a:p>
        </p:txBody>
      </p:sp>
    </p:spTree>
    <p:extLst>
      <p:ext uri="{BB962C8B-B14F-4D97-AF65-F5344CB8AC3E}">
        <p14:creationId xmlns:p14="http://schemas.microsoft.com/office/powerpoint/2010/main" val="100766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2986-EE9E-45FC-B3E4-3505A56E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View – WITH SCHEMABINDING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8309-8FCA-4860-BDD5-F0F23C213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099" y="1914123"/>
            <a:ext cx="3972971" cy="449080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tx1"/>
                </a:solidFill>
              </a:rPr>
              <a:t>WITH SCHEMABINDING </a:t>
            </a:r>
            <a:r>
              <a:rPr lang="en-US" sz="2800" dirty="0">
                <a:solidFill>
                  <a:schemeClr val="tx1"/>
                </a:solidFill>
              </a:rPr>
              <a:t>sets up a "hard" reference from the </a:t>
            </a:r>
            <a:r>
              <a:rPr lang="en-US" sz="2800" b="1" i="1" dirty="0">
                <a:solidFill>
                  <a:schemeClr val="tx1"/>
                </a:solidFill>
              </a:rPr>
              <a:t>View</a:t>
            </a:r>
            <a:r>
              <a:rPr lang="en-US" sz="2800" dirty="0">
                <a:solidFill>
                  <a:schemeClr val="tx1"/>
                </a:solidFill>
              </a:rPr>
              <a:t> to the table. The </a:t>
            </a:r>
            <a:r>
              <a:rPr lang="en-US" sz="2800" b="1" i="1" dirty="0">
                <a:solidFill>
                  <a:schemeClr val="tx1"/>
                </a:solidFill>
              </a:rPr>
              <a:t>View</a:t>
            </a:r>
            <a:r>
              <a:rPr lang="en-US" sz="2800" dirty="0">
                <a:solidFill>
                  <a:schemeClr val="tx1"/>
                </a:solidFill>
              </a:rPr>
              <a:t> prevents any changes to that table that would “break” the </a:t>
            </a:r>
            <a:r>
              <a:rPr lang="en-US" sz="2800" b="1" i="1" dirty="0">
                <a:solidFill>
                  <a:schemeClr val="tx1"/>
                </a:solidFill>
              </a:rPr>
              <a:t>View</a:t>
            </a:r>
            <a:r>
              <a:rPr lang="en-US" sz="2800" dirty="0">
                <a:solidFill>
                  <a:schemeClr val="tx1"/>
                </a:solidFill>
              </a:rPr>
              <a:t>'s 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8E9DA-6BFA-4686-BF9B-E71A8292EBDE}"/>
              </a:ext>
            </a:extLst>
          </p:cNvPr>
          <p:cNvSpPr txBox="1"/>
          <p:nvPr/>
        </p:nvSpPr>
        <p:spPr>
          <a:xfrm>
            <a:off x="5527227" y="2082034"/>
            <a:ext cx="5628453" cy="452431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CREATE VIEW </a:t>
            </a:r>
            <a:r>
              <a:rPr lang="en-US" sz="2400" dirty="0" err="1"/>
              <a:t>dbo.MyNewView</a:t>
            </a: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WITH SCHEMABINDING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* </a:t>
            </a: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 err="1"/>
              <a:t>dbo.Customers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 </a:t>
            </a:r>
            <a:r>
              <a:rPr lang="en-US" sz="2400" dirty="0"/>
              <a:t>City = ‘Crowley’;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* </a:t>
            </a:r>
            <a:r>
              <a:rPr lang="en-US" sz="2400" dirty="0">
                <a:solidFill>
                  <a:srgbClr val="0070C0"/>
                </a:solidFill>
              </a:rPr>
              <a:t>FROM </a:t>
            </a:r>
            <a:r>
              <a:rPr lang="en-US" sz="2400" dirty="0" err="1"/>
              <a:t>dbo.MyNewView</a:t>
            </a: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City = ‘Crowley’;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UPDATE</a:t>
            </a:r>
            <a:r>
              <a:rPr lang="en-US" sz="2400" dirty="0"/>
              <a:t> </a:t>
            </a:r>
            <a:r>
              <a:rPr lang="en-US" sz="2400" dirty="0" err="1"/>
              <a:t>dbo.MyNewView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SET</a:t>
            </a:r>
            <a:r>
              <a:rPr lang="en-US" sz="2400" dirty="0"/>
              <a:t> Address = ‘Addy’;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DROP VIEW </a:t>
            </a:r>
            <a:r>
              <a:rPr lang="en-US" sz="2400" dirty="0" err="1"/>
              <a:t>dbo.MyNewView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0594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6E25-BF4C-494F-A515-7516285B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OR ALTER 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https://www.sqlservertutorial.net/sql-server-views/sql-server-create-view/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812C-7CBA-4835-B215-EC48FBFC5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96231"/>
            <a:ext cx="10058400" cy="95133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If a view already exists, you need to alter it.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8ED4D7-C59F-4F0D-B3D5-0D8D1FCAB72A}"/>
              </a:ext>
            </a:extLst>
          </p:cNvPr>
          <p:cNvSpPr txBox="1">
            <a:spLocks/>
          </p:cNvSpPr>
          <p:nvPr/>
        </p:nvSpPr>
        <p:spPr>
          <a:xfrm>
            <a:off x="1714623" y="2946952"/>
            <a:ext cx="4046762" cy="343893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Create or Alter a View: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CREATE OR ALTER VIEW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CustomerView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2400" dirty="0">
                <a:solidFill>
                  <a:srgbClr val="0070C0"/>
                </a:solidFill>
              </a:rPr>
              <a:t>AS 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>
                <a:solidFill>
                  <a:schemeClr val="tx1"/>
                </a:solidFill>
              </a:rPr>
              <a:t> Name, Address, Age 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 Customers 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>
                <a:solidFill>
                  <a:schemeClr val="tx1"/>
                </a:solidFill>
              </a:rPr>
              <a:t> Age &gt; 40’;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F9E20F-1F50-4255-85E3-4099850E7220}"/>
              </a:ext>
            </a:extLst>
          </p:cNvPr>
          <p:cNvSpPr txBox="1">
            <a:spLocks/>
          </p:cNvSpPr>
          <p:nvPr/>
        </p:nvSpPr>
        <p:spPr>
          <a:xfrm>
            <a:off x="6873023" y="2946952"/>
            <a:ext cx="4084868" cy="3438939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Create or Alter a View: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ALTER VIEW </a:t>
            </a:r>
            <a:r>
              <a:rPr lang="en-US" sz="2400" dirty="0" err="1">
                <a:solidFill>
                  <a:schemeClr val="tx1"/>
                </a:solidFill>
              </a:rPr>
              <a:t>CustomerView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RENAME TO </a:t>
            </a:r>
            <a:r>
              <a:rPr lang="en-US" sz="2400" dirty="0" err="1">
                <a:solidFill>
                  <a:schemeClr val="tx1"/>
                </a:solidFill>
              </a:rPr>
              <a:t>C_View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3045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E13B-4B79-4CB6-968E-3107D61E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Common Table Expression (CTE)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https://docs.microsoft.com/en-us/sql/t-sql/queries/with-common-table-expression-transact-sql?view=sql-server-ver15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0F753-5D9D-4C0D-9033-7F6A7699B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4243"/>
            <a:ext cx="5744407" cy="1342017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i="1" dirty="0">
                <a:solidFill>
                  <a:schemeClr val="tx1"/>
                </a:solidFill>
              </a:rPr>
              <a:t>Common Table Expression </a:t>
            </a:r>
            <a:r>
              <a:rPr lang="en-US" sz="2000" dirty="0">
                <a:solidFill>
                  <a:schemeClr val="tx1"/>
                </a:solidFill>
              </a:rPr>
              <a:t>is an expression that first creates a temporary table that is then queried by the following query. A </a:t>
            </a:r>
            <a:r>
              <a:rPr lang="en-US" sz="2000" b="1" i="1" dirty="0">
                <a:solidFill>
                  <a:schemeClr val="tx1"/>
                </a:solidFill>
              </a:rPr>
              <a:t>Recursive Common Table Expression </a:t>
            </a:r>
            <a:r>
              <a:rPr lang="en-US" sz="2000" dirty="0">
                <a:solidFill>
                  <a:schemeClr val="tx1"/>
                </a:solidFill>
              </a:rPr>
              <a:t>is a CTE which references itself.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4CFAD-FB7D-4FA5-A16D-C3CB86D02605}"/>
              </a:ext>
            </a:extLst>
          </p:cNvPr>
          <p:cNvSpPr txBox="1"/>
          <p:nvPr/>
        </p:nvSpPr>
        <p:spPr>
          <a:xfrm>
            <a:off x="6841687" y="2002974"/>
            <a:ext cx="4253033" cy="4303351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WITH </a:t>
            </a:r>
            <a:r>
              <a:rPr lang="en-US" sz="1600" b="1" dirty="0" err="1">
                <a:solidFill>
                  <a:srgbClr val="00B050"/>
                </a:solidFill>
              </a:rPr>
              <a:t>Sales_CTE</a:t>
            </a:r>
            <a:r>
              <a:rPr lang="en-US" sz="1600" b="1" dirty="0">
                <a:solidFill>
                  <a:srgbClr val="00B050"/>
                </a:solidFill>
              </a:rPr>
              <a:t> (</a:t>
            </a:r>
            <a:r>
              <a:rPr lang="en-US" sz="1600" b="1" dirty="0" err="1">
                <a:solidFill>
                  <a:srgbClr val="00B050"/>
                </a:solidFill>
              </a:rPr>
              <a:t>SalesPersonID</a:t>
            </a:r>
            <a:r>
              <a:rPr lang="en-US" sz="1600" b="1" dirty="0">
                <a:solidFill>
                  <a:srgbClr val="00B050"/>
                </a:solidFill>
              </a:rPr>
              <a:t>, </a:t>
            </a:r>
            <a:r>
              <a:rPr lang="en-US" sz="1600" b="1" dirty="0" err="1">
                <a:solidFill>
                  <a:srgbClr val="00B050"/>
                </a:solidFill>
              </a:rPr>
              <a:t>SalesOrderID</a:t>
            </a:r>
            <a:r>
              <a:rPr lang="en-US" sz="1600" b="1" dirty="0">
                <a:solidFill>
                  <a:srgbClr val="00B050"/>
                </a:solidFill>
              </a:rPr>
              <a:t>, </a:t>
            </a:r>
            <a:r>
              <a:rPr lang="en-US" sz="1600" b="1" dirty="0" err="1">
                <a:solidFill>
                  <a:srgbClr val="00B050"/>
                </a:solidFill>
              </a:rPr>
              <a:t>SalesYear</a:t>
            </a:r>
            <a:r>
              <a:rPr lang="en-US" sz="1600" b="1" dirty="0">
                <a:solidFill>
                  <a:srgbClr val="00B050"/>
                </a:solidFill>
              </a:rPr>
              <a:t>)  </a:t>
            </a:r>
          </a:p>
          <a:p>
            <a:r>
              <a:rPr lang="en-US" sz="1600" b="1" dirty="0">
                <a:solidFill>
                  <a:srgbClr val="00B0F0"/>
                </a:solidFill>
              </a:rPr>
              <a:t>AS  </a:t>
            </a:r>
          </a:p>
          <a:p>
            <a:r>
              <a:rPr lang="en-US" sz="1600" b="1" dirty="0">
                <a:solidFill>
                  <a:srgbClr val="00B0F0"/>
                </a:solidFill>
              </a:rPr>
              <a:t>(  </a:t>
            </a:r>
          </a:p>
          <a:p>
            <a:r>
              <a:rPr lang="en-US" sz="1600" b="1" dirty="0">
                <a:solidFill>
                  <a:srgbClr val="00B0F0"/>
                </a:solidFill>
              </a:rPr>
              <a:t>    SELECT </a:t>
            </a:r>
            <a:r>
              <a:rPr lang="en-US" sz="1600" b="1" dirty="0" err="1">
                <a:solidFill>
                  <a:srgbClr val="00B0F0"/>
                </a:solidFill>
              </a:rPr>
              <a:t>SalesPersonID</a:t>
            </a:r>
            <a:r>
              <a:rPr lang="en-US" sz="1600" b="1" dirty="0">
                <a:solidFill>
                  <a:srgbClr val="00B0F0"/>
                </a:solidFill>
              </a:rPr>
              <a:t>, </a:t>
            </a:r>
            <a:r>
              <a:rPr lang="en-US" sz="1600" b="1" dirty="0" err="1">
                <a:solidFill>
                  <a:srgbClr val="00B0F0"/>
                </a:solidFill>
              </a:rPr>
              <a:t>SalesOrderID</a:t>
            </a:r>
            <a:r>
              <a:rPr lang="en-US" sz="1600" b="1" dirty="0">
                <a:solidFill>
                  <a:srgbClr val="00B0F0"/>
                </a:solidFill>
              </a:rPr>
              <a:t>,        </a:t>
            </a:r>
          </a:p>
          <a:p>
            <a:r>
              <a:rPr lang="en-US" sz="1600" b="1" dirty="0">
                <a:solidFill>
                  <a:srgbClr val="00B0F0"/>
                </a:solidFill>
              </a:rPr>
              <a:t>    YEAR(</a:t>
            </a:r>
            <a:r>
              <a:rPr lang="en-US" sz="1600" b="1" dirty="0" err="1">
                <a:solidFill>
                  <a:srgbClr val="00B0F0"/>
                </a:solidFill>
              </a:rPr>
              <a:t>OrderDate</a:t>
            </a:r>
            <a:r>
              <a:rPr lang="en-US" sz="1600" b="1" dirty="0">
                <a:solidFill>
                  <a:srgbClr val="00B0F0"/>
                </a:solidFill>
              </a:rPr>
              <a:t>) AS </a:t>
            </a:r>
            <a:r>
              <a:rPr lang="en-US" sz="1600" b="1" dirty="0" err="1">
                <a:solidFill>
                  <a:srgbClr val="00B0F0"/>
                </a:solidFill>
              </a:rPr>
              <a:t>SalesYear</a:t>
            </a:r>
            <a:r>
              <a:rPr lang="en-US" sz="1600" b="1" dirty="0">
                <a:solidFill>
                  <a:srgbClr val="00B0F0"/>
                </a:solidFill>
              </a:rPr>
              <a:t>  </a:t>
            </a:r>
          </a:p>
          <a:p>
            <a:r>
              <a:rPr lang="en-US" sz="1600" b="1" dirty="0">
                <a:solidFill>
                  <a:srgbClr val="00B0F0"/>
                </a:solidFill>
              </a:rPr>
              <a:t>    FROM </a:t>
            </a:r>
            <a:r>
              <a:rPr lang="en-US" sz="1600" b="1" dirty="0" err="1">
                <a:solidFill>
                  <a:srgbClr val="00B0F0"/>
                </a:solidFill>
              </a:rPr>
              <a:t>Sales.SalesOrderHeader</a:t>
            </a:r>
            <a:r>
              <a:rPr lang="en-US" sz="1600" b="1" dirty="0">
                <a:solidFill>
                  <a:srgbClr val="00B0F0"/>
                </a:solidFill>
              </a:rPr>
              <a:t>  </a:t>
            </a:r>
          </a:p>
          <a:p>
            <a:r>
              <a:rPr lang="en-US" sz="1600" b="1" dirty="0">
                <a:solidFill>
                  <a:srgbClr val="00B0F0"/>
                </a:solidFill>
              </a:rPr>
              <a:t>    WHERE </a:t>
            </a:r>
            <a:r>
              <a:rPr lang="en-US" sz="1600" b="1" dirty="0" err="1">
                <a:solidFill>
                  <a:srgbClr val="00B0F0"/>
                </a:solidFill>
              </a:rPr>
              <a:t>SalesPersonID</a:t>
            </a:r>
            <a:r>
              <a:rPr lang="en-US" sz="1600" b="1" dirty="0">
                <a:solidFill>
                  <a:srgbClr val="00B0F0"/>
                </a:solidFill>
              </a:rPr>
              <a:t> IS NOT NULL  </a:t>
            </a:r>
          </a:p>
          <a:p>
            <a:r>
              <a:rPr lang="en-US" sz="1600" b="1" dirty="0">
                <a:solidFill>
                  <a:srgbClr val="00B0F0"/>
                </a:solidFill>
              </a:rPr>
              <a:t>) </a:t>
            </a:r>
          </a:p>
          <a:p>
            <a:endParaRPr lang="en-US" sz="1600" b="1" dirty="0">
              <a:solidFill>
                <a:srgbClr val="00B0F0"/>
              </a:solidFill>
            </a:endParaRPr>
          </a:p>
          <a:p>
            <a:r>
              <a:rPr lang="en-US" sz="1600" b="1" dirty="0">
                <a:solidFill>
                  <a:srgbClr val="FFC000"/>
                </a:solidFill>
              </a:rPr>
              <a:t>SELECT </a:t>
            </a:r>
            <a:r>
              <a:rPr lang="en-US" sz="1600" b="1" dirty="0" err="1">
                <a:solidFill>
                  <a:srgbClr val="FFC000"/>
                </a:solidFill>
              </a:rPr>
              <a:t>SalesPersonID</a:t>
            </a:r>
            <a:r>
              <a:rPr lang="en-US" sz="1600" b="1" dirty="0">
                <a:solidFill>
                  <a:srgbClr val="FFC000"/>
                </a:solidFill>
              </a:rPr>
              <a:t>, </a:t>
            </a:r>
          </a:p>
          <a:p>
            <a:r>
              <a:rPr lang="en-US" sz="1600" b="1" dirty="0">
                <a:solidFill>
                  <a:srgbClr val="FFC000"/>
                </a:solidFill>
              </a:rPr>
              <a:t>	COUNT(</a:t>
            </a:r>
            <a:r>
              <a:rPr lang="en-US" sz="1600" b="1" dirty="0" err="1">
                <a:solidFill>
                  <a:srgbClr val="FFC000"/>
                </a:solidFill>
              </a:rPr>
              <a:t>SalesOrderID</a:t>
            </a:r>
            <a:r>
              <a:rPr lang="en-US" sz="1600" b="1" dirty="0">
                <a:solidFill>
                  <a:srgbClr val="FFC000"/>
                </a:solidFill>
              </a:rPr>
              <a:t>) AS </a:t>
            </a:r>
            <a:r>
              <a:rPr lang="en-US" sz="1600" b="1" dirty="0" err="1">
                <a:solidFill>
                  <a:srgbClr val="FFC000"/>
                </a:solidFill>
              </a:rPr>
              <a:t>TotalSales</a:t>
            </a:r>
            <a:r>
              <a:rPr lang="en-US" sz="1600" b="1" dirty="0">
                <a:solidFill>
                  <a:srgbClr val="FFC000"/>
                </a:solidFill>
              </a:rPr>
              <a:t>, </a:t>
            </a:r>
          </a:p>
          <a:p>
            <a:r>
              <a:rPr lang="en-US" sz="1600" b="1" dirty="0">
                <a:solidFill>
                  <a:srgbClr val="FFC000"/>
                </a:solidFill>
              </a:rPr>
              <a:t>	</a:t>
            </a:r>
            <a:r>
              <a:rPr lang="en-US" sz="1600" b="1" dirty="0" err="1">
                <a:solidFill>
                  <a:srgbClr val="FFC000"/>
                </a:solidFill>
              </a:rPr>
              <a:t>SalesYear</a:t>
            </a:r>
            <a:r>
              <a:rPr lang="en-US" sz="1600" b="1" dirty="0">
                <a:solidFill>
                  <a:srgbClr val="FFC000"/>
                </a:solidFill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FROM </a:t>
            </a:r>
            <a:r>
              <a:rPr lang="en-US" sz="1600" b="1" dirty="0" err="1">
                <a:solidFill>
                  <a:srgbClr val="00B050"/>
                </a:solidFill>
              </a:rPr>
              <a:t>Sales_CTE</a:t>
            </a:r>
            <a:r>
              <a:rPr lang="en-US" sz="1600" b="1" dirty="0">
                <a:solidFill>
                  <a:srgbClr val="00B050"/>
                </a:solidFill>
              </a:rPr>
              <a:t> 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GROUP BY </a:t>
            </a:r>
            <a:r>
              <a:rPr lang="en-US" sz="1600" b="1" dirty="0" err="1">
                <a:solidFill>
                  <a:srgbClr val="FF0000"/>
                </a:solidFill>
              </a:rPr>
              <a:t>SalesYear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err="1">
                <a:solidFill>
                  <a:srgbClr val="FF0000"/>
                </a:solidFill>
              </a:rPr>
              <a:t>SalesPersonID</a:t>
            </a:r>
            <a:r>
              <a:rPr lang="en-US" sz="1600" b="1" dirty="0">
                <a:solidFill>
                  <a:srgbClr val="FF0000"/>
                </a:solidFill>
              </a:rPr>
              <a:t> 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ORDER BY </a:t>
            </a:r>
            <a:r>
              <a:rPr lang="en-US" sz="1600" b="1" dirty="0" err="1">
                <a:solidFill>
                  <a:srgbClr val="FF0000"/>
                </a:solidFill>
              </a:rPr>
              <a:t>SalesPersonID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err="1">
                <a:solidFill>
                  <a:srgbClr val="FF0000"/>
                </a:solidFill>
              </a:rPr>
              <a:t>SalesYear</a:t>
            </a:r>
            <a:r>
              <a:rPr lang="en-US" sz="1600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3E385-5298-4B87-B758-94C4B76BC046}"/>
              </a:ext>
            </a:extLst>
          </p:cNvPr>
          <p:cNvSpPr txBox="1"/>
          <p:nvPr/>
        </p:nvSpPr>
        <p:spPr>
          <a:xfrm>
            <a:off x="1097280" y="3154438"/>
            <a:ext cx="5332626" cy="3285067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B050"/>
                </a:solidFill>
              </a:rPr>
              <a:t>Define the CTE expression name and column list.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rgbClr val="00B050"/>
                </a:solidFill>
              </a:rPr>
              <a:t>Use the WITH keyword followed by the CTE name and a list of comma-separated columns.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B0F0"/>
                </a:solidFill>
              </a:rPr>
              <a:t>Define the CTE query.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rgbClr val="00B0F0"/>
                </a:solidFill>
              </a:rPr>
              <a:t>Use the AS keyword and write a query (in parenthesis) to query an existing 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Define the outer query referencing the CTE name.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Create a regular query with one exception.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After </a:t>
            </a:r>
            <a:r>
              <a:rPr lang="en-US" sz="1600" dirty="0">
                <a:solidFill>
                  <a:srgbClr val="FFC000"/>
                </a:solidFill>
              </a:rPr>
              <a:t>SELECT and the column list,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rgbClr val="00B050"/>
                </a:solidFill>
              </a:rPr>
              <a:t>use the FROM keyword and state the name of the desired CTE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Complete the query as normal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Now your outer query will use the CTE as its source.</a:t>
            </a:r>
          </a:p>
        </p:txBody>
      </p:sp>
    </p:spTree>
    <p:extLst>
      <p:ext uri="{BB962C8B-B14F-4D97-AF65-F5344CB8AC3E}">
        <p14:creationId xmlns:p14="http://schemas.microsoft.com/office/powerpoint/2010/main" val="36778127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843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SQL View and  Common Table Expression</vt:lpstr>
      <vt:lpstr>A View is a way to create a SQL table virtually to only present data to a user. This safeguards the data from malicious intent.</vt:lpstr>
      <vt:lpstr>SQL – Computed Columns https://docs.microsoft.com/en-us/sql/relational-databases/tables/specify-computed-columns-in-a-table?view=sql-server-ver15</vt:lpstr>
      <vt:lpstr>SQL – Computed Tables (Views) https://docs.microsoft.com/en-us/sql/t-sql/statements/create-view-transact-sql?view=sql-server-ver15</vt:lpstr>
      <vt:lpstr>View – WITH SCHEMABINDING https://docs.microsoft.com/en-us/sql/t-sql/statements/create-view-transact-sql?view=sql-server-ver15#arguments https://www.tutorialspoint.com/sql/sql-using-views.htm</vt:lpstr>
      <vt:lpstr>View – WITH SCHEMABINDING</vt:lpstr>
      <vt:lpstr>CREATE OR ALTER VIEW https://www.sqlservertutorial.net/sql-server-views/sql-server-create-view/</vt:lpstr>
      <vt:lpstr>Common Table Expression (CTE) https://docs.microsoft.com/en-us/sql/t-sql/queries/with-common-table-expression-transact-sql?view=sql-server-ver15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2020-03-15T00:11:51Z</dcterms:created>
  <dcterms:modified xsi:type="dcterms:W3CDTF">2022-11-23T23:57:51Z</dcterms:modified>
</cp:coreProperties>
</file>