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4" r:id="rId4"/>
    <p:sldId id="26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64" r:id="rId15"/>
    <p:sldId id="271" r:id="rId16"/>
    <p:sldId id="266" r:id="rId17"/>
    <p:sldId id="267" r:id="rId18"/>
    <p:sldId id="268" r:id="rId19"/>
    <p:sldId id="269" r:id="rId20"/>
    <p:sldId id="272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6B107-3A62-4AC7-B60C-201F04996FA2}" v="5" dt="2020-09-06T21:27:09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net/docs/capturing-outpu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net/docs/configuration-fi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net/docs/getting-test-results-in-azure-devo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net/docs/getting-started/netcore/cmdlin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esting/unit-testing-with-dotnet-test#create-a-te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esting/unit-testing-with-dotnet-te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formedprogrammer.net/using-in-memory-databases-for-unit-testing-ef-core-applications/" TargetMode="External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net/docs/getting-started/netfx/visual-studio#write-first-tes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net/docs/comparis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#documentation" TargetMode="External"/><Relationship Id="rId2" Type="http://schemas.openxmlformats.org/officeDocument/2006/relationships/hyperlink" Target="https://docs.microsoft.com/en-us/visualstudio/test/unit-test-basics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getting-started/netfx/visual-studio#write-first-tests" TargetMode="External"/><Relationship Id="rId2" Type="http://schemas.openxmlformats.org/officeDocument/2006/relationships/hyperlink" Target="https://xunit.net/docs/getting-started/netcore/cmdline#:~:text=te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unit.net/docs/getting-started/netcore/cmdli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tx1"/>
                </a:solidFill>
              </a:rPr>
              <a:t>xUnit</a:t>
            </a:r>
            <a:r>
              <a:rPr lang="en-US" sz="8800" dirty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5D4-97CA-8B10-AA0F-2251F1EB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Capturing output</a:t>
            </a:r>
            <a:br>
              <a:rPr lang="en-US" dirty="0"/>
            </a:br>
            <a:r>
              <a:rPr lang="en-US" sz="1400" dirty="0">
                <a:hlinkClick r:id="rId2"/>
              </a:rPr>
              <a:t>https://xunit.net/docs/capturing-output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FBC0-C8EF-8571-D7AE-E6C7C8BD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8481-36F6-7E14-0E37-5645C2EC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Config files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https://xunit.net/docs/configuration-file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1878-D0D9-6C8A-5EAD-101F94E1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6A2D-517A-1E87-93AB-703C70A4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Getting Test Results in Azure DevOps</a:t>
            </a:r>
            <a:br>
              <a:rPr lang="en-US" dirty="0"/>
            </a:br>
            <a:r>
              <a:rPr lang="en-US" sz="1600" dirty="0">
                <a:hlinkClick r:id="rId2"/>
              </a:rPr>
              <a:t>https://xunit.net/docs/getting-test-results-in-azure-devops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81F7-1F08-C171-3A76-E33CD362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7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D005-7FF2-2628-2813-9A1EDFB2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Command line</a:t>
            </a:r>
            <a:br>
              <a:rPr lang="en-US" dirty="0"/>
            </a:br>
            <a:r>
              <a:rPr lang="en-US" sz="1400" dirty="0">
                <a:hlinkClick r:id="rId2"/>
              </a:rPr>
              <a:t>https://xunit.net/docs/getting-started/netcore/cmdline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A726-DA4B-9B0A-7D8F-660A5495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1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067-88C6-42DF-B504-FDB47DBE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0952"/>
            <a:ext cx="10058400" cy="17271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Testing in Visual Studio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https://docs.microsoft.com/en-us/dotnet/core/testing/unit-testing-with-dotnet-test#create-a-test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8076-B858-436D-A81A-3AF2BB56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56" y="1906209"/>
            <a:ext cx="9327848" cy="4512347"/>
          </a:xfrm>
        </p:spPr>
        <p:txBody>
          <a:bodyPr anchor="ctr">
            <a:normAutofit fontScale="92500" lnSpcReduction="10000"/>
          </a:bodyPr>
          <a:lstStyle/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Open a Solution in Visual Studio.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Right-Click the Solution. </a:t>
            </a:r>
          </a:p>
          <a:p>
            <a:pPr marL="525780" lvl="3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Add &gt;&gt; new project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Search “</a:t>
            </a:r>
            <a:r>
              <a:rPr lang="en-US" sz="2000" dirty="0" err="1">
                <a:solidFill>
                  <a:schemeClr val="tx1"/>
                </a:solidFill>
              </a:rPr>
              <a:t>xunit</a:t>
            </a:r>
            <a:r>
              <a:rPr lang="en-US" sz="2000" dirty="0">
                <a:solidFill>
                  <a:schemeClr val="tx1"/>
                </a:solidFill>
              </a:rPr>
              <a:t>” in the search box and select “</a:t>
            </a:r>
            <a:r>
              <a:rPr lang="en-US" sz="2000" dirty="0" err="1">
                <a:solidFill>
                  <a:schemeClr val="tx1"/>
                </a:solidFill>
              </a:rPr>
              <a:t>xUnit</a:t>
            </a:r>
            <a:r>
              <a:rPr lang="en-US" sz="2000" dirty="0">
                <a:solidFill>
                  <a:schemeClr val="tx1"/>
                </a:solidFill>
              </a:rPr>
              <a:t> Test Project(.NET Core)”.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By convention, the name the test app should be the same name as the application under test, but with “-test” appended.</a:t>
            </a:r>
          </a:p>
          <a:p>
            <a:pPr marL="525780" lvl="3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Ex. “</a:t>
            </a:r>
            <a:r>
              <a:rPr lang="en-US" sz="2000" dirty="0" err="1">
                <a:solidFill>
                  <a:schemeClr val="tx1"/>
                </a:solidFill>
              </a:rPr>
              <a:t>Rock_paper_scissors</a:t>
            </a:r>
            <a:r>
              <a:rPr lang="en-US" sz="2000" dirty="0">
                <a:solidFill>
                  <a:schemeClr val="tx1"/>
                </a:solidFill>
              </a:rPr>
              <a:t>-test”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Right-Click ‘Dependencies’ in the test project.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Click ‘Add Reference’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the left pane of the Add References window, click ‘Projects’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the center pane, select the project(s) containing methods you want to test.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Click ‘OK’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Add your tests to the Test project.</a:t>
            </a:r>
          </a:p>
        </p:txBody>
      </p:sp>
    </p:spTree>
    <p:extLst>
      <p:ext uri="{BB962C8B-B14F-4D97-AF65-F5344CB8AC3E}">
        <p14:creationId xmlns:p14="http://schemas.microsoft.com/office/powerpoint/2010/main" val="314472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751-65E7-4DF7-95B2-3C45F2D0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60237" cy="145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Testing using .NET CLI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https://docs.microsoft.com/en-us/dotnet/core/testing/unit-testing-with-dotnet-test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A8C5-677C-4427-A6DD-D9027072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27" y="1911048"/>
            <a:ext cx="5121509" cy="4494589"/>
          </a:xfrm>
        </p:spPr>
        <p:txBody>
          <a:bodyPr anchor="ctr">
            <a:noAutofit/>
          </a:bodyPr>
          <a:lstStyle/>
          <a:p>
            <a:pPr marL="429768" lvl="1" indent="-228600" fontAlgn="base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Create a 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sz="1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sln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 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and a directory of the same name holding that .</a:t>
            </a:r>
            <a:r>
              <a:rPr lang="en-US" sz="1800" dirty="0" err="1">
                <a:solidFill>
                  <a:srgbClr val="1D1C1D"/>
                </a:solidFill>
                <a:ea typeface="ＭＳ Ｐゴシック" panose="020B0600070205080204" pitchFamily="34" charset="-128"/>
              </a:rPr>
              <a:t>sln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to which you will add the various projects with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new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-o [.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name] - </a:t>
            </a:r>
          </a:p>
          <a:p>
            <a:pPr marL="201168" lvl="1" indent="0" fontAlgn="base">
              <a:spcAft>
                <a:spcPts val="0"/>
              </a:spcAft>
              <a:buNone/>
            </a:pPr>
            <a:r>
              <a:rPr lang="en-US" sz="22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2. Enter t</a:t>
            </a:r>
            <a:r>
              <a:rPr lang="en-US" sz="2200" b="0" i="0" dirty="0">
                <a:solidFill>
                  <a:srgbClr val="1D1C1D"/>
                </a:solidFill>
                <a:effectLst/>
                <a:ea typeface="ＭＳ Ｐゴシック" panose="020B0600070205080204" pitchFamily="34" charset="-128"/>
              </a:rPr>
              <a:t>he new directory with: 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 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newDirectoryName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</a:t>
            </a:r>
            <a:endParaRPr lang="en-US" sz="14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Create the App project </a:t>
            </a:r>
            <a:r>
              <a:rPr lang="en-US" sz="1800" u="sng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to be tested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. Skip this step if you already have an app project created.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new console -o 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projectName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</a:t>
            </a:r>
            <a:endParaRPr lang="en-US" sz="14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5"/>
            </a:pP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Add the App project to the .</a:t>
            </a:r>
            <a:r>
              <a:rPr lang="en-US" sz="1800" dirty="0" err="1">
                <a:solidFill>
                  <a:srgbClr val="1D1C1D"/>
                </a:solidFill>
                <a:ea typeface="ＭＳ Ｐゴシック" panose="020B0600070205080204" pitchFamily="34" charset="-128"/>
              </a:rPr>
              <a:t>sln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 with: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add </a:t>
            </a:r>
            <a:r>
              <a:rPr lang="en-US" sz="1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relativePathToProject</a:t>
            </a:r>
            <a:r>
              <a:rPr lang="en-US" sz="1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&gt;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endParaRPr lang="en-US" sz="1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5"/>
            </a:pPr>
            <a:r>
              <a:rPr lang="en-US" sz="1800" b="0" i="0" dirty="0">
                <a:solidFill>
                  <a:srgbClr val="1D1C1D"/>
                </a:solidFill>
                <a:effectLst/>
                <a:ea typeface="ＭＳ Ｐゴシック" panose="020B0600070205080204" pitchFamily="34" charset="-128"/>
              </a:rPr>
              <a:t> Add code to the project (i.e. methods to test). </a:t>
            </a:r>
            <a:endParaRPr lang="en-US" sz="18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7"/>
            </a:pP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b="0" i="0" dirty="0">
                <a:solidFill>
                  <a:srgbClr val="1D1C1D"/>
                </a:solidFill>
                <a:effectLst/>
                <a:ea typeface="ＭＳ Ｐゴシック" panose="020B0600070205080204" pitchFamily="34" charset="-128"/>
              </a:rPr>
              <a:t>reate the testing project with: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new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xunit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-o 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testingProjectName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].Tests</a:t>
            </a:r>
            <a:endParaRPr lang="en-US" sz="14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AF978-E5DB-40FC-9014-86828CE82554}"/>
              </a:ext>
            </a:extLst>
          </p:cNvPr>
          <p:cNvSpPr txBox="1"/>
          <p:nvPr/>
        </p:nvSpPr>
        <p:spPr>
          <a:xfrm>
            <a:off x="5750753" y="1896533"/>
            <a:ext cx="5865514" cy="454040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lvl="1" fontAlgn="base">
              <a:spcAft>
                <a:spcPts val="0"/>
              </a:spcAft>
              <a:buFont typeface="+mj-lt"/>
              <a:buAutoNum type="arabicPeriod" startAt="8"/>
            </a:pPr>
            <a:r>
              <a:rPr lang="en-US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Add the testing project to the solution with</a:t>
            </a:r>
          </a:p>
          <a:p>
            <a:pPr marL="1200150" lvl="2" indent="-28575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add ./[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directoryOfTestingProject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]/[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NameOfTestingProject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endParaRPr lang="en-US" sz="1400" b="0" i="0" dirty="0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9"/>
            </a:pPr>
            <a:r>
              <a:rPr lang="en-US" b="0" i="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A</a:t>
            </a:r>
            <a:r>
              <a:rPr lang="en-US" b="0" i="0" dirty="0">
                <a:effectLst/>
                <a:ea typeface="ＭＳ Ｐゴシック" panose="020B0600070205080204" pitchFamily="34" charset="-128"/>
              </a:rPr>
              <a:t>dd the project as a dependency to the testing project with</a:t>
            </a:r>
          </a:p>
          <a:p>
            <a:pPr marL="1200150" lvl="2" indent="-28575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 add &lt;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relativePathToXunitProj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&gt;.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reference &lt;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relativePathToAppProj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&gt;.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endParaRPr lang="en-US" sz="1400" b="0" i="0" dirty="0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10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Make sure your project classes are public. </a:t>
            </a:r>
          </a:p>
          <a:p>
            <a:pPr lvl="1" fontAlgn="base">
              <a:spcAft>
                <a:spcPts val="0"/>
              </a:spcAft>
              <a:buFont typeface="+mj-lt"/>
              <a:buAutoNum type="arabicPeriod" startAt="11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Reference </a:t>
            </a: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the App project inside the </a:t>
            </a:r>
            <a:r>
              <a:rPr lang="en-US" b="0" i="0" dirty="0" err="1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Xunit</a:t>
            </a: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project with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using [App project namespace];</a:t>
            </a:r>
          </a:p>
          <a:p>
            <a:pPr lvl="1" fontAlgn="base">
              <a:spcAft>
                <a:spcPts val="0"/>
              </a:spcAft>
              <a:buFont typeface="+mj-lt"/>
              <a:buAutoNum type="arabicPeriod" startAt="12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Create tests in the testing project</a:t>
            </a:r>
          </a:p>
          <a:p>
            <a:pPr lvl="1" fontAlgn="base">
              <a:spcAft>
                <a:spcPts val="0"/>
              </a:spcAft>
              <a:buFont typeface="+mj-lt"/>
              <a:buAutoNum type="arabicPeriod" startAt="12"/>
            </a:pP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Enter the testing project folder with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cd 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TestingProjectFolderName</a:t>
            </a:r>
            <a:endParaRPr lang="en-US" sz="1400" b="0" i="0" dirty="0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13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From the testing project directory, run </a:t>
            </a:r>
            <a:r>
              <a:rPr lang="en-US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test</a:t>
            </a: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 to run the tests.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E85CAD-8639-4B6C-84F3-3149826CE802}"/>
              </a:ext>
            </a:extLst>
          </p:cNvPr>
          <p:cNvCxnSpPr/>
          <p:nvPr/>
        </p:nvCxnSpPr>
        <p:spPr>
          <a:xfrm>
            <a:off x="6096000" y="2090057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5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C2B4-B309-4557-819D-A4D805E4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https://www.thereformedprogrammer.net/using-in-memory-databases-for-unit-testing-ef-core-applications/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6EA9-9339-44E3-89D3-DE48ECAC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4050"/>
            <a:ext cx="10058400" cy="2526607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EF Core </a:t>
            </a:r>
            <a:r>
              <a:rPr lang="en-US" sz="2000" dirty="0">
                <a:solidFill>
                  <a:schemeClr val="tx1"/>
                </a:solidFill>
              </a:rPr>
              <a:t>database providers do not have to be relational databases. </a:t>
            </a:r>
            <a:r>
              <a:rPr lang="en-US" sz="2000" b="1" i="1" dirty="0" err="1">
                <a:solidFill>
                  <a:schemeClr val="tx1"/>
                </a:solidFill>
              </a:rPr>
              <a:t>InMemory</a:t>
            </a:r>
            <a:r>
              <a:rPr lang="en-US" sz="2000" dirty="0">
                <a:solidFill>
                  <a:schemeClr val="tx1"/>
                </a:solidFill>
              </a:rPr>
              <a:t> is designed to be a general-purpose database for testing. It is not designed to mimic a relational database.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 are a few steps to setting up a </a:t>
            </a:r>
            <a:r>
              <a:rPr lang="en-US" sz="2000" b="1" i="1" dirty="0" err="1">
                <a:solidFill>
                  <a:schemeClr val="tx1"/>
                </a:solidFill>
              </a:rPr>
              <a:t>InMemory</a:t>
            </a:r>
            <a:r>
              <a:rPr lang="en-US" sz="2000" dirty="0">
                <a:solidFill>
                  <a:schemeClr val="tx1"/>
                </a:solidFill>
              </a:rPr>
              <a:t> DB.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1. Set up the constructor in your DB Context class to accept a DB configuration parameter called  </a:t>
            </a:r>
            <a:r>
              <a:rPr lang="en-US" sz="2000" b="1" i="1" dirty="0" err="1">
                <a:solidFill>
                  <a:schemeClr val="tx1"/>
                </a:solidFill>
              </a:rPr>
              <a:t>DbContextOptions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F87CE-C9FE-42A0-8ADA-73760979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843" y="4409545"/>
            <a:ext cx="7364314" cy="21618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9866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17E5-828A-4C46-8C88-FAC866A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803"/>
            <a:ext cx="10058400" cy="131481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2. Alter your </a:t>
            </a:r>
            <a:r>
              <a:rPr lang="en-US" sz="2400" dirty="0" err="1">
                <a:solidFill>
                  <a:srgbClr val="FF0000"/>
                </a:solidFill>
              </a:rPr>
              <a:t>DbContext.OnConfiguring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to check for an already configured DB and to not use your production DB if there’s already a DB configured.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289409-7E80-429F-96B0-73356FBF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AA13-72C7-483F-A51C-1D5D1D65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09" y="3439345"/>
            <a:ext cx="8425414" cy="195103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8287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17E5-828A-4C46-8C88-FAC866A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408" y="1900811"/>
            <a:ext cx="10197290" cy="1817588"/>
          </a:xfrm>
        </p:spPr>
        <p:txBody>
          <a:bodyPr>
            <a:normAutofit fontScale="92500" lnSpcReduction="20000"/>
          </a:bodyPr>
          <a:lstStyle/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Right-click your test project to download the NuGet Package </a:t>
            </a:r>
            <a:r>
              <a:rPr lang="en-US" b="1" i="1" dirty="0" err="1">
                <a:solidFill>
                  <a:schemeClr val="tx1"/>
                </a:solidFill>
              </a:rPr>
              <a:t>Microsoft.EntityFrameworkCore.InMemory</a:t>
            </a:r>
            <a:r>
              <a:rPr lang="en-US" b="1" i="1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In the test project, configure a new, clean context for every test. </a:t>
            </a:r>
          </a:p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Instead of creating a new Database for each test you can create the </a:t>
            </a:r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above all tests, then, in each test, call:</a:t>
            </a:r>
          </a:p>
          <a:p>
            <a:pPr marL="726948" lvl="2" indent="-342900">
              <a:buFont typeface="+mj-lt"/>
              <a:buAutoNum type="arabicPeriod" startAt="3"/>
            </a:pPr>
            <a:r>
              <a:rPr lang="en-US" dirty="0" err="1">
                <a:solidFill>
                  <a:srgbClr val="FF0000"/>
                </a:solidFill>
              </a:rPr>
              <a:t>context.Database.EnsureDeleted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delete any Db from a previous test</a:t>
            </a:r>
          </a:p>
          <a:p>
            <a:pPr marL="726948" lvl="2" indent="-342900">
              <a:buFont typeface="+mj-lt"/>
              <a:buAutoNum type="arabicPeriod" startAt="3"/>
            </a:pPr>
            <a:r>
              <a:rPr lang="en-US" dirty="0" err="1">
                <a:solidFill>
                  <a:srgbClr val="FF0000"/>
                </a:solidFill>
              </a:rPr>
              <a:t>context.Database.EnsureCreated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create anew the Db. You will need to seed the Db again.</a:t>
            </a:r>
          </a:p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The configurations for this </a:t>
            </a:r>
            <a:r>
              <a:rPr lang="en-US" b="1" i="1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must be sent to the Database context constructor on instantiation.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289409-7E80-429F-96B0-73356FBF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6EB05-2C66-4373-9415-8E62024B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92" y="3718400"/>
            <a:ext cx="5065216" cy="25721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6CB875D-F237-4EB9-A6CE-264086DE901B}"/>
              </a:ext>
            </a:extLst>
          </p:cNvPr>
          <p:cNvSpPr/>
          <p:nvPr/>
        </p:nvSpPr>
        <p:spPr>
          <a:xfrm>
            <a:off x="4100080" y="4206410"/>
            <a:ext cx="772998" cy="32993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A363E8-F58B-4133-AEEF-EFC8B47FAC28}"/>
              </a:ext>
            </a:extLst>
          </p:cNvPr>
          <p:cNvSpPr/>
          <p:nvPr/>
        </p:nvSpPr>
        <p:spPr>
          <a:xfrm>
            <a:off x="6813345" y="5109515"/>
            <a:ext cx="772998" cy="32993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C6A5AFA-0E7A-4BE0-9047-ED386778CFDF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0800000" flipH="1" flipV="1">
            <a:off x="1243757" y="3490086"/>
            <a:ext cx="3242821" cy="716324"/>
          </a:xfrm>
          <a:prstGeom prst="bentConnector4">
            <a:avLst>
              <a:gd name="adj1" fmla="val -7049"/>
              <a:gd name="adj2" fmla="val 8752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FF243FF-F1DD-4720-82A3-F1196952F286}"/>
              </a:ext>
            </a:extLst>
          </p:cNvPr>
          <p:cNvSpPr/>
          <p:nvPr/>
        </p:nvSpPr>
        <p:spPr>
          <a:xfrm>
            <a:off x="1243758" y="3325117"/>
            <a:ext cx="292716" cy="32993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7A1312-EB2F-4324-879B-DA1D3CB3ED6D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4759875" y="4488030"/>
            <a:ext cx="2166673" cy="669803"/>
          </a:xfrm>
          <a:prstGeom prst="straightConnector1">
            <a:avLst/>
          </a:prstGeom>
          <a:ln w="2540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8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17E5-828A-4C46-8C88-FAC866A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92" y="1902147"/>
            <a:ext cx="3193899" cy="438737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Here is a sample test for comparison.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289409-7E80-429F-96B0-73356FBF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DFD6B1-420E-4F9A-8C0A-83AE62F3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76" y="2025103"/>
            <a:ext cx="6237715" cy="472996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7200F-17FF-4D27-B4D9-2B247EE59C10}"/>
              </a:ext>
            </a:extLst>
          </p:cNvPr>
          <p:cNvSpPr txBox="1"/>
          <p:nvPr/>
        </p:nvSpPr>
        <p:spPr>
          <a:xfrm>
            <a:off x="3990593" y="2807236"/>
            <a:ext cx="899916" cy="33855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Arrange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A3D9-F372-4006-98FC-F6A788F5EF51}"/>
              </a:ext>
            </a:extLst>
          </p:cNvPr>
          <p:cNvSpPr txBox="1"/>
          <p:nvPr/>
        </p:nvSpPr>
        <p:spPr>
          <a:xfrm>
            <a:off x="4367322" y="4155798"/>
            <a:ext cx="523187" cy="33855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0784F-E33F-4C08-8624-8FC522D03E63}"/>
              </a:ext>
            </a:extLst>
          </p:cNvPr>
          <p:cNvSpPr txBox="1"/>
          <p:nvPr/>
        </p:nvSpPr>
        <p:spPr>
          <a:xfrm>
            <a:off x="4135899" y="5784971"/>
            <a:ext cx="754610" cy="33855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63E37CA-4999-43FE-AA00-E92ED2E69C55}"/>
              </a:ext>
            </a:extLst>
          </p:cNvPr>
          <p:cNvSpPr/>
          <p:nvPr/>
        </p:nvSpPr>
        <p:spPr>
          <a:xfrm>
            <a:off x="4900818" y="2634792"/>
            <a:ext cx="1036948" cy="683443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7A1F23E-07D6-4774-A1F4-03161283FC96}"/>
              </a:ext>
            </a:extLst>
          </p:cNvPr>
          <p:cNvSpPr/>
          <p:nvPr/>
        </p:nvSpPr>
        <p:spPr>
          <a:xfrm>
            <a:off x="4900818" y="3625663"/>
            <a:ext cx="1036948" cy="1398824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997497-74D7-4049-AD74-B1B7CF59F992}"/>
              </a:ext>
            </a:extLst>
          </p:cNvPr>
          <p:cNvSpPr/>
          <p:nvPr/>
        </p:nvSpPr>
        <p:spPr>
          <a:xfrm>
            <a:off x="4900818" y="5337835"/>
            <a:ext cx="1036948" cy="1232827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131" y="0"/>
            <a:ext cx="8313167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5400" i="1" dirty="0">
                <a:solidFill>
                  <a:schemeClr val="bg1"/>
                </a:solidFill>
              </a:rPr>
              <a:t>xUnit.net is a free, open-source, community-focused unit testing tool for .NET.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48305"/>
            <a:ext cx="1219504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https://xunit.net/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4A13-73A1-4B44-B53B-2FF07FF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2C4-1C2A-4215-960E-F0389F4E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14" y="1911139"/>
            <a:ext cx="10058400" cy="448099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Assert.Equal</a:t>
            </a:r>
            <a:r>
              <a:rPr lang="en-US" dirty="0">
                <a:solidFill>
                  <a:srgbClr val="FF0000"/>
                </a:solidFill>
              </a:rPr>
              <a:t>(&lt;expected&gt;,&lt;result&gt;)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Assert.Equal</a:t>
            </a:r>
            <a:r>
              <a:rPr lang="en-US" dirty="0">
                <a:solidFill>
                  <a:srgbClr val="FF0000"/>
                </a:solidFill>
              </a:rPr>
              <a:t>(&lt;expected&gt;,&lt;result&gt;, &lt;</a:t>
            </a:r>
            <a:r>
              <a:rPr lang="en-US" dirty="0" err="1">
                <a:solidFill>
                  <a:srgbClr val="FF0000"/>
                </a:solidFill>
              </a:rPr>
              <a:t>roundedToHowManyDecimals</a:t>
            </a:r>
            <a:r>
              <a:rPr lang="en-US" dirty="0">
                <a:solidFill>
                  <a:srgbClr val="FF0000"/>
                </a:solidFill>
              </a:rPr>
              <a:t>&gt;)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Assert.Equal</a:t>
            </a:r>
            <a:r>
              <a:rPr lang="en-US" dirty="0">
                <a:solidFill>
                  <a:srgbClr val="FF0000"/>
                </a:solidFill>
              </a:rPr>
              <a:t>(&lt;expected&gt;,&lt;result&gt;, true)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=&gt; Set the </a:t>
            </a:r>
            <a:r>
              <a:rPr lang="en-US" dirty="0" err="1">
                <a:solidFill>
                  <a:schemeClr val="tx1"/>
                </a:solidFill>
              </a:rPr>
              <a:t>ignoreCase</a:t>
            </a:r>
            <a:r>
              <a:rPr lang="en-US" dirty="0">
                <a:solidFill>
                  <a:schemeClr val="tx1"/>
                </a:solidFill>
              </a:rPr>
              <a:t> property to true to be case insensitive.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Assert.Contains</a:t>
            </a:r>
            <a:r>
              <a:rPr lang="en-US" dirty="0">
                <a:solidFill>
                  <a:srgbClr val="FF0000"/>
                </a:solidFill>
              </a:rPr>
              <a:t>(&lt;substring&gt;, &lt;result&gt;);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=&gt; check is some </a:t>
            </a:r>
            <a:r>
              <a:rPr lang="en-US" dirty="0" err="1">
                <a:solidFill>
                  <a:schemeClr val="tx1"/>
                </a:solidFill>
              </a:rPr>
              <a:t>some</a:t>
            </a:r>
            <a:r>
              <a:rPr lang="en-US" dirty="0">
                <a:solidFill>
                  <a:schemeClr val="tx1"/>
                </a:solidFill>
              </a:rPr>
              <a:t> string is present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Assert.Contains</a:t>
            </a:r>
            <a:r>
              <a:rPr lang="en-US" dirty="0">
                <a:solidFill>
                  <a:srgbClr val="FF0000"/>
                </a:solidFill>
              </a:rPr>
              <a:t>(&lt;substring&gt;, &lt;result&gt;, </a:t>
            </a:r>
            <a:r>
              <a:rPr lang="en-US" dirty="0" err="1">
                <a:solidFill>
                  <a:srgbClr val="FF0000"/>
                </a:solidFill>
              </a:rPr>
              <a:t>StringComparison.InvariantCultureIgnoreCase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=&gt; to be case insensitive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Assert.StartsWith</a:t>
            </a:r>
            <a:r>
              <a:rPr lang="en-US" dirty="0">
                <a:solidFill>
                  <a:srgbClr val="FF0000"/>
                </a:solidFill>
              </a:rPr>
              <a:t>(&lt;substring&gt;,&lt;result&gt;); </a:t>
            </a:r>
            <a:r>
              <a:rPr lang="en-US" dirty="0">
                <a:solidFill>
                  <a:schemeClr val="tx1"/>
                </a:solidFill>
              </a:rPr>
              <a:t>=&gt; check if the result begins with some substring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Assert.EndsWith</a:t>
            </a:r>
            <a:r>
              <a:rPr lang="en-US" dirty="0">
                <a:solidFill>
                  <a:srgbClr val="FF0000"/>
                </a:solidFill>
              </a:rPr>
              <a:t>(&lt;substring&gt;,&lt;result&gt;); </a:t>
            </a:r>
            <a:r>
              <a:rPr lang="en-US" dirty="0">
                <a:solidFill>
                  <a:schemeClr val="tx1"/>
                </a:solidFill>
              </a:rPr>
              <a:t>=&gt; check if the result ends with some substring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Assert.Matches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regEx</a:t>
            </a:r>
            <a:r>
              <a:rPr lang="en-US" dirty="0">
                <a:solidFill>
                  <a:srgbClr val="FF0000"/>
                </a:solidFill>
              </a:rPr>
              <a:t>&gt;, &lt;result&gt;); </a:t>
            </a:r>
            <a:r>
              <a:rPr lang="en-US" dirty="0">
                <a:solidFill>
                  <a:schemeClr val="tx1"/>
                </a:solidFill>
              </a:rPr>
              <a:t>=&gt; check is the result matches a regular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7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83DE-4279-4DA8-9266-EA1B1D06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7AA-0B24-452F-B416-60F79CE2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139"/>
            <a:ext cx="10058400" cy="4480994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Assert.Null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nullResult</a:t>
            </a:r>
            <a:r>
              <a:rPr lang="en-US" dirty="0">
                <a:solidFill>
                  <a:srgbClr val="FF0000"/>
                </a:solidFill>
              </a:rPr>
              <a:t>&gt;); </a:t>
            </a:r>
            <a:r>
              <a:rPr lang="en-US" dirty="0">
                <a:solidFill>
                  <a:schemeClr val="tx1"/>
                </a:solidFill>
              </a:rPr>
              <a:t>Passes if the value is true</a:t>
            </a:r>
          </a:p>
          <a:p>
            <a:r>
              <a:rPr lang="en-US" dirty="0" err="1">
                <a:solidFill>
                  <a:srgbClr val="FF0000"/>
                </a:solidFill>
              </a:rPr>
              <a:t>Assert.NotNull</a:t>
            </a:r>
            <a:r>
              <a:rPr lang="en-US" dirty="0">
                <a:solidFill>
                  <a:srgbClr val="FF0000"/>
                </a:solidFill>
              </a:rPr>
              <a:t>(&lt;result&gt;); </a:t>
            </a:r>
            <a:r>
              <a:rPr lang="en-US" dirty="0">
                <a:solidFill>
                  <a:schemeClr val="tx1"/>
                </a:solidFill>
              </a:rPr>
              <a:t>Passes if the value is not null</a:t>
            </a:r>
          </a:p>
          <a:p>
            <a:r>
              <a:rPr lang="en-US" dirty="0" err="1">
                <a:solidFill>
                  <a:srgbClr val="FF0000"/>
                </a:solidFill>
              </a:rPr>
              <a:t>Assert.True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trueResult</a:t>
            </a:r>
            <a:r>
              <a:rPr lang="en-US" dirty="0">
                <a:solidFill>
                  <a:srgbClr val="FF0000"/>
                </a:solidFill>
              </a:rPr>
              <a:t>&gt;);</a:t>
            </a:r>
          </a:p>
          <a:p>
            <a:r>
              <a:rPr lang="en-US" dirty="0" err="1">
                <a:solidFill>
                  <a:srgbClr val="FF0000"/>
                </a:solidFill>
              </a:rPr>
              <a:t>Assert.False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falseResult</a:t>
            </a:r>
            <a:r>
              <a:rPr lang="en-US" dirty="0">
                <a:solidFill>
                  <a:srgbClr val="FF0000"/>
                </a:solidFill>
              </a:rPr>
              <a:t>&gt;);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78E7-2329-8493-BBE7-FBB0D852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 of tests.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https://xunit.net/docs/getting-started/netfx/visual-studio#write-first-tests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47E8-5CDA-3EB5-7558-230B644C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[Fact], [Theory], [</a:t>
            </a:r>
            <a:r>
              <a:rPr lang="en-US" dirty="0" err="1">
                <a:solidFill>
                  <a:schemeClr val="tx1"/>
                </a:solidFill>
              </a:rPr>
              <a:t>InlineDate</a:t>
            </a:r>
            <a:r>
              <a:rPr lang="en-US" dirty="0">
                <a:solidFill>
                  <a:schemeClr val="tx1"/>
                </a:solidFill>
              </a:rPr>
              <a:t>()], </a:t>
            </a:r>
          </a:p>
        </p:txBody>
      </p:sp>
    </p:spTree>
    <p:extLst>
      <p:ext uri="{BB962C8B-B14F-4D97-AF65-F5344CB8AC3E}">
        <p14:creationId xmlns:p14="http://schemas.microsoft.com/office/powerpoint/2010/main" val="414577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BBE0-F1FC-BCBF-8B80-1F9FF6F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Compare Xunit with other frameworks</a:t>
            </a:r>
            <a:br>
              <a:rPr lang="en-US" dirty="0"/>
            </a:br>
            <a:r>
              <a:rPr lang="en-US" sz="1600" dirty="0">
                <a:hlinkClick r:id="rId2"/>
              </a:rPr>
              <a:t>https://xunit.net/docs/comparisons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FAA1-6D89-EA6F-C0F8-261CA7BB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9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35F7-C48D-4554-B94F-AF5E8AC5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Arrange, Act, Assert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https://docs.microsoft.com/en-us/visualstudio/test/unit-test-basics?view=vs-2019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https://xunit.net/#documentation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2C26-94B1-44A6-AE63-7F4F0A0B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96797"/>
            <a:ext cx="4838985" cy="44964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Arrange-Act-Assert</a:t>
            </a:r>
            <a:r>
              <a:rPr lang="en-US" sz="2400" dirty="0">
                <a:solidFill>
                  <a:schemeClr val="tx1"/>
                </a:solidFill>
              </a:rPr>
              <a:t> pattern is a common way of writing unit tests.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Arrange</a:t>
            </a:r>
            <a:r>
              <a:rPr lang="en-US" sz="2000" dirty="0">
                <a:solidFill>
                  <a:schemeClr val="tx1"/>
                </a:solidFill>
              </a:rPr>
              <a:t> section of a unit test method initializes objects and sets the value of the data that is passed to the method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Act</a:t>
            </a:r>
            <a:r>
              <a:rPr lang="en-US" sz="2000" dirty="0">
                <a:solidFill>
                  <a:schemeClr val="tx1"/>
                </a:solidFill>
              </a:rPr>
              <a:t> section invokes the method under test with the arranged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Assert</a:t>
            </a:r>
            <a:r>
              <a:rPr lang="en-US" sz="2000" dirty="0">
                <a:solidFill>
                  <a:schemeClr val="tx1"/>
                </a:solidFill>
              </a:rPr>
              <a:t> section verifies that the action of the method under test behaves as expected.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6F25E-8F48-426C-9623-36359479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93" y="2614978"/>
            <a:ext cx="5025628" cy="306012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90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9EDC-F766-BC54-3F22-DAD8733C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[Fact]</a:t>
            </a:r>
            <a:br>
              <a:rPr lang="en-US" dirty="0"/>
            </a:br>
            <a:r>
              <a:rPr lang="en-US" sz="1400" dirty="0">
                <a:hlinkClick r:id="rId2"/>
              </a:rPr>
              <a:t>https://xunit.net/docs/getting-started/netcore/cmdline#:~:text=tests</a:t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  <a:hlinkClick r:id="rId3"/>
              </a:rPr>
              <a:t>https://xunit.net/docs/getting-started/netfx/visual-studio#write-first-tests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29B-4D66-5F64-2D43-D5CEEA47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07037"/>
            <a:ext cx="4643392" cy="447909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Facts are tests which are always true. They test invariant conditions.</a:t>
            </a:r>
          </a:p>
          <a:p>
            <a:r>
              <a:rPr lang="en-US" dirty="0">
                <a:solidFill>
                  <a:schemeClr val="tx1"/>
                </a:solidFill>
              </a:rPr>
              <a:t>A good example of a Fact-type test is when testing numeric algorithms. </a:t>
            </a:r>
          </a:p>
          <a:p>
            <a:r>
              <a:rPr lang="en-US" dirty="0">
                <a:solidFill>
                  <a:schemeClr val="tx1"/>
                </a:solidFill>
              </a:rPr>
              <a:t>EX. You want to test an algorithm which determines whether a number is odd or even. If you're writing the positive-side tests (odd numbers), then feeding even numbers into the test would cause it fail, and not because the test or algorithm is wrong.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24892-CB10-1E37-908A-94122697B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115" y="369086"/>
            <a:ext cx="3742683" cy="633414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3062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9EDC-F766-BC54-3F22-DAD8733C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[Theory]</a:t>
            </a:r>
            <a:br>
              <a:rPr lang="en-US" dirty="0"/>
            </a:br>
            <a:r>
              <a:rPr lang="en-US" sz="1400" dirty="0">
                <a:hlinkClick r:id="rId2"/>
              </a:rPr>
              <a:t>https://xunit.net/docs/getting-started/netcore/cmdline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29B-4D66-5F64-2D43-D5CEEA47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Theories are tests which are only true for a particular set of data.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B7038-EB42-BBFF-45D3-06E16D55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78" y="2938023"/>
            <a:ext cx="2724386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69AA-FAAD-96BD-7AA8-C9C5FB34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9BB9C-8527-34C1-C33C-C239A23006CA}"/>
              </a:ext>
            </a:extLst>
          </p:cNvPr>
          <p:cNvSpPr txBox="1">
            <a:spLocks/>
          </p:cNvSpPr>
          <p:nvPr/>
        </p:nvSpPr>
        <p:spPr>
          <a:xfrm>
            <a:off x="1097280" y="1911139"/>
            <a:ext cx="10062733" cy="448099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Assert.Equal</a:t>
            </a:r>
            <a:r>
              <a:rPr lang="en-US" sz="1600" dirty="0">
                <a:solidFill>
                  <a:srgbClr val="FF0000"/>
                </a:solidFill>
              </a:rPr>
              <a:t>(&lt;expected&gt;,&lt;result&gt;)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Assert.Equal</a:t>
            </a:r>
            <a:r>
              <a:rPr lang="en-US" sz="1600" dirty="0">
                <a:solidFill>
                  <a:srgbClr val="FF0000"/>
                </a:solidFill>
              </a:rPr>
              <a:t>(&lt;expected&gt;,&lt;result&gt;, &lt;</a:t>
            </a:r>
            <a:r>
              <a:rPr lang="en-US" sz="1600" dirty="0" err="1">
                <a:solidFill>
                  <a:srgbClr val="FF0000"/>
                </a:solidFill>
              </a:rPr>
              <a:t>roundedToHowManyDecimals</a:t>
            </a:r>
            <a:r>
              <a:rPr lang="en-US" sz="1600" dirty="0">
                <a:solidFill>
                  <a:srgbClr val="FF0000"/>
                </a:solidFill>
              </a:rPr>
              <a:t>&gt;)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Assert.Equal</a:t>
            </a:r>
            <a:r>
              <a:rPr lang="en-US" sz="1600" dirty="0">
                <a:solidFill>
                  <a:srgbClr val="FF0000"/>
                </a:solidFill>
              </a:rPr>
              <a:t>(&lt;expected&gt;,&lt;result&gt;, true)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=&gt; Set the </a:t>
            </a:r>
            <a:r>
              <a:rPr lang="en-US" sz="1600" dirty="0" err="1">
                <a:solidFill>
                  <a:schemeClr val="tx1"/>
                </a:solidFill>
              </a:rPr>
              <a:t>ignoreCase</a:t>
            </a:r>
            <a:r>
              <a:rPr lang="en-US" sz="1600" dirty="0">
                <a:solidFill>
                  <a:schemeClr val="tx1"/>
                </a:solidFill>
              </a:rPr>
              <a:t> property to true to be case insensitive.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Assert.Contains</a:t>
            </a:r>
            <a:r>
              <a:rPr lang="en-US" sz="1600" dirty="0">
                <a:solidFill>
                  <a:srgbClr val="FF0000"/>
                </a:solidFill>
              </a:rPr>
              <a:t>(&lt;substring&gt;, &lt;result&gt;);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=&gt; check is some </a:t>
            </a:r>
            <a:r>
              <a:rPr lang="en-US" sz="1600" dirty="0" err="1">
                <a:solidFill>
                  <a:schemeClr val="tx1"/>
                </a:solidFill>
              </a:rPr>
              <a:t>some</a:t>
            </a:r>
            <a:r>
              <a:rPr lang="en-US" sz="1600" dirty="0">
                <a:solidFill>
                  <a:schemeClr val="tx1"/>
                </a:solidFill>
              </a:rPr>
              <a:t> string is present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Assert.Contains</a:t>
            </a:r>
            <a:r>
              <a:rPr lang="en-US" sz="1600" dirty="0">
                <a:solidFill>
                  <a:srgbClr val="FF0000"/>
                </a:solidFill>
              </a:rPr>
              <a:t>(&lt;substring&gt;, &lt;result&gt;, </a:t>
            </a:r>
            <a:r>
              <a:rPr lang="en-US" sz="1600" dirty="0" err="1">
                <a:solidFill>
                  <a:srgbClr val="FF0000"/>
                </a:solidFill>
              </a:rPr>
              <a:t>StringComparison.InvariantCultureIgnoreCase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=&gt; to be case insensitive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Assert.StartsWith</a:t>
            </a:r>
            <a:r>
              <a:rPr lang="en-US" sz="1600" dirty="0">
                <a:solidFill>
                  <a:srgbClr val="FF0000"/>
                </a:solidFill>
              </a:rPr>
              <a:t>(&lt;substring&gt;,&lt;result&gt;); </a:t>
            </a:r>
            <a:r>
              <a:rPr lang="en-US" sz="1600" dirty="0">
                <a:solidFill>
                  <a:schemeClr val="tx1"/>
                </a:solidFill>
              </a:rPr>
              <a:t>=&gt; check if the result begins with some substring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Assert.EndsWith</a:t>
            </a:r>
            <a:r>
              <a:rPr lang="en-US" sz="1600" dirty="0">
                <a:solidFill>
                  <a:srgbClr val="FF0000"/>
                </a:solidFill>
              </a:rPr>
              <a:t>(&lt;substring&gt;,&lt;result&gt;); </a:t>
            </a:r>
            <a:r>
              <a:rPr lang="en-US" sz="1600" dirty="0">
                <a:solidFill>
                  <a:schemeClr val="tx1"/>
                </a:solidFill>
              </a:rPr>
              <a:t>=&gt; check if the result ends with some substring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Assert.Matches</a:t>
            </a:r>
            <a:r>
              <a:rPr lang="en-US" sz="1600" dirty="0">
                <a:solidFill>
                  <a:srgbClr val="FF0000"/>
                </a:solidFill>
              </a:rPr>
              <a:t>(&lt;</a:t>
            </a:r>
            <a:r>
              <a:rPr lang="en-US" sz="1600" dirty="0" err="1">
                <a:solidFill>
                  <a:srgbClr val="FF0000"/>
                </a:solidFill>
              </a:rPr>
              <a:t>regEx</a:t>
            </a:r>
            <a:r>
              <a:rPr lang="en-US" sz="1600" dirty="0">
                <a:solidFill>
                  <a:srgbClr val="FF0000"/>
                </a:solidFill>
              </a:rPr>
              <a:t>&gt;, &lt;result&gt;); </a:t>
            </a:r>
            <a:r>
              <a:rPr lang="en-US" sz="1600" dirty="0">
                <a:solidFill>
                  <a:schemeClr val="tx1"/>
                </a:solidFill>
              </a:rPr>
              <a:t>=&gt; check is the result matches a regular expression.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Assert.Null</a:t>
            </a:r>
            <a:r>
              <a:rPr lang="en-US" sz="1600" dirty="0">
                <a:solidFill>
                  <a:srgbClr val="FF0000"/>
                </a:solidFill>
              </a:rPr>
              <a:t>(&lt;</a:t>
            </a:r>
            <a:r>
              <a:rPr lang="en-US" sz="1600" dirty="0" err="1">
                <a:solidFill>
                  <a:srgbClr val="FF0000"/>
                </a:solidFill>
              </a:rPr>
              <a:t>nullResult</a:t>
            </a:r>
            <a:r>
              <a:rPr lang="en-US" sz="1600" dirty="0">
                <a:solidFill>
                  <a:srgbClr val="FF0000"/>
                </a:solidFill>
              </a:rPr>
              <a:t>&gt;); </a:t>
            </a:r>
            <a:r>
              <a:rPr lang="en-US" sz="1600" dirty="0">
                <a:solidFill>
                  <a:schemeClr val="tx1"/>
                </a:solidFill>
              </a:rPr>
              <a:t>Passes if the value is true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Assert.NotNull</a:t>
            </a:r>
            <a:r>
              <a:rPr lang="en-US" sz="1600" dirty="0">
                <a:solidFill>
                  <a:srgbClr val="FF0000"/>
                </a:solidFill>
              </a:rPr>
              <a:t>(&lt;result&gt;); </a:t>
            </a:r>
            <a:r>
              <a:rPr lang="en-US" sz="1600" dirty="0">
                <a:solidFill>
                  <a:schemeClr val="tx1"/>
                </a:solidFill>
              </a:rPr>
              <a:t>Passes if the value is not null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Assert.True</a:t>
            </a:r>
            <a:r>
              <a:rPr lang="en-US" sz="1600" dirty="0">
                <a:solidFill>
                  <a:srgbClr val="FF0000"/>
                </a:solidFill>
              </a:rPr>
              <a:t>(&lt;</a:t>
            </a:r>
            <a:r>
              <a:rPr lang="en-US" sz="1600" dirty="0" err="1">
                <a:solidFill>
                  <a:srgbClr val="FF0000"/>
                </a:solidFill>
              </a:rPr>
              <a:t>trueResult</a:t>
            </a:r>
            <a:r>
              <a:rPr lang="en-US" sz="1600" dirty="0">
                <a:solidFill>
                  <a:srgbClr val="FF0000"/>
                </a:solidFill>
              </a:rPr>
              <a:t>&gt;);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FF0000"/>
                </a:solidFill>
              </a:rPr>
              <a:t>Assert.False</a:t>
            </a:r>
            <a:r>
              <a:rPr lang="en-US" sz="1600" dirty="0">
                <a:solidFill>
                  <a:srgbClr val="FF0000"/>
                </a:solidFill>
              </a:rPr>
              <a:t>(&lt;</a:t>
            </a:r>
            <a:r>
              <a:rPr lang="en-US" sz="1600" dirty="0" err="1">
                <a:solidFill>
                  <a:srgbClr val="FF0000"/>
                </a:solidFill>
              </a:rPr>
              <a:t>falseResult</a:t>
            </a:r>
            <a:r>
              <a:rPr lang="en-US" sz="1600" dirty="0">
                <a:solidFill>
                  <a:srgbClr val="FF0000"/>
                </a:solidFill>
              </a:rPr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129349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A227-8732-0CEE-5891-7787B8E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InlineData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F8F7-E4E6-A6A7-D790-B43F0B6C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E1BE-C7B4-5D53-614C-4179F5C1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Manually mocking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456C-A7E3-4562-EDC1-5144653E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0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1431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1_RetrospectVTI</vt:lpstr>
      <vt:lpstr>xUnit Testing</vt:lpstr>
      <vt:lpstr>xUnit.net is a free, open-source, community-focused unit testing tool for .NET.</vt:lpstr>
      <vt:lpstr>Compare Xunit with other frameworks https://xunit.net/docs/comparisons</vt:lpstr>
      <vt:lpstr>Arrange, Act, Assert https://docs.microsoft.com/en-us/visualstudio/test/unit-test-basics?view=vs-2019 https://xunit.net/#documentation</vt:lpstr>
      <vt:lpstr>xUnit [Fact] https://xunit.net/docs/getting-started/netcore/cmdline#:~:text=tests https://xunit.net/docs/getting-started/netfx/visual-studio#write-first-tests</vt:lpstr>
      <vt:lpstr>xUnit [Theory] https://xunit.net/docs/getting-started/netcore/cmdline</vt:lpstr>
      <vt:lpstr>Assert</vt:lpstr>
      <vt:lpstr>InlineData</vt:lpstr>
      <vt:lpstr>Manually mocking Dependencies</vt:lpstr>
      <vt:lpstr>Capturing output https://xunit.net/docs/capturing-output</vt:lpstr>
      <vt:lpstr>Config files https://xunit.net/docs/configuration-file</vt:lpstr>
      <vt:lpstr>Getting Test Results in Azure DevOps https://xunit.net/docs/getting-test-results-in-azure-devops</vt:lpstr>
      <vt:lpstr>Command line https://xunit.net/docs/getting-started/netcore/cmdline</vt:lpstr>
      <vt:lpstr>xUnit Testing in Visual Studio https://docs.microsoft.com/en-us/dotnet/core/testing/unit-testing-with-dotnet-test#create-a-test</vt:lpstr>
      <vt:lpstr>xUnit Testing using .NET CLI https://docs.microsoft.com/en-us/dotnet/core/testing/unit-testing-with-dotnet-test</vt:lpstr>
      <vt:lpstr>InMemory DB - Step-by-Step https://docs.microsoft.com/en-us/ef/core/miscellaneous/testing/in-memory https://www.thereformedprogrammer.net/using-in-memory-databases-for-unit-testing-ef-core-applications/</vt:lpstr>
      <vt:lpstr>InMemory DB - Step-by-Step https://docs.microsoft.com/en-us/ef/core/miscellaneous/testing/in-memory</vt:lpstr>
      <vt:lpstr>InMemory DB - Step-by-Step https://docs.microsoft.com/en-us/ef/core/miscellaneous/testing/in-memory</vt:lpstr>
      <vt:lpstr>InMemory DB - Step-by-Step https://docs.microsoft.com/en-us/ef/core/miscellaneous/testing/in-memory</vt:lpstr>
      <vt:lpstr>Assert()</vt:lpstr>
      <vt:lpstr>Assert()</vt:lpstr>
      <vt:lpstr>Types of tests. https://xunit.net/docs/getting-started/netfx/visual-studio#write-first-tests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2020-03-15T18:37:37Z</dcterms:created>
  <dcterms:modified xsi:type="dcterms:W3CDTF">2023-08-07T22:18:39Z</dcterms:modified>
</cp:coreProperties>
</file>