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66" r:id="rId4"/>
    <p:sldId id="263" r:id="rId5"/>
    <p:sldId id="264" r:id="rId6"/>
    <p:sldId id="265" r:id="rId7"/>
    <p:sldId id="259" r:id="rId8"/>
    <p:sldId id="267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A14B6A-0221-4B82-AC78-D7F9B5178078}" v="23" dt="2020-09-06T20:04:56.1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9" d="100"/>
          <a:sy n="69" d="100"/>
        </p:scale>
        <p:origin x="139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5/12/2023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5/12/2023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5/12/2023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5/12/2023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5/12/2023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5/12/2023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est-driven_development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visualstudio/cross-platform/tools-for-cordova/debug-test/test-driven-development?view=toolsforcordova-2017#test-driven-development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tutorialspoint.com/software_testing_dictionary/code_driven_testing.ht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visualstudio/cross-platform/tools-for-cordova/debug-test/test-driven-development?view=toolsforcordova-2017#test-driven-developmen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ademy.com/articles/tdd-red-green-refactor" TargetMode="External"/><Relationship Id="rId2" Type="http://schemas.openxmlformats.org/officeDocument/2006/relationships/hyperlink" Target="https://www.whizlabs.com/blog/what-is-tdd-and-its-phases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visualstudio/test/unit-test-basics?view=vs-2019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ore/testing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visualstudio/test/unit-test-basics?view=vs-2019" TargetMode="External"/><Relationship Id="rId4" Type="http://schemas.openxmlformats.org/officeDocument/2006/relationships/hyperlink" Target="https://docs.microsoft.com/en-us/dotnet/core/testing/#what-are-unit-tests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tx1"/>
                </a:solidFill>
              </a:rPr>
              <a:t>Test Driven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+mj-lt"/>
              </a:rPr>
              <a:t>.net</a:t>
            </a:r>
            <a:endParaRPr lang="en-US" sz="3200" dirty="0">
              <a:latin typeface="+mj-lt"/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9164" y="42862"/>
            <a:ext cx="8142116" cy="4910138"/>
          </a:xfrm>
        </p:spPr>
        <p:txBody>
          <a:bodyPr anchor="ctr">
            <a:noAutofit/>
          </a:bodyPr>
          <a:lstStyle/>
          <a:p>
            <a:r>
              <a:rPr lang="en-US" sz="3200" b="1" i="1" dirty="0">
                <a:solidFill>
                  <a:schemeClr val="bg1"/>
                </a:solidFill>
              </a:rPr>
              <a:t>Test-driven development (TDD) </a:t>
            </a:r>
            <a:r>
              <a:rPr lang="en-US" sz="3200" i="1" dirty="0">
                <a:solidFill>
                  <a:schemeClr val="bg1"/>
                </a:solidFill>
              </a:rPr>
              <a:t>is a software development process that relies on the repetition of a very short development cycle.</a:t>
            </a:r>
            <a:br>
              <a:rPr lang="en-US" sz="3200" i="1" dirty="0">
                <a:solidFill>
                  <a:schemeClr val="bg1"/>
                </a:solidFill>
              </a:rPr>
            </a:br>
            <a:r>
              <a:rPr lang="en-US" sz="3200" i="1" dirty="0">
                <a:solidFill>
                  <a:schemeClr val="bg1"/>
                </a:solidFill>
              </a:rPr>
              <a:t>Requirements are turned into very specific test cases. Then the code is improved so that the tests pass. The cycle repeats.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953000"/>
            <a:ext cx="12188952" cy="1905000"/>
          </a:xfrm>
        </p:spPr>
        <p:txBody>
          <a:bodyPr anchor="ctr">
            <a:normAutofit/>
          </a:bodyPr>
          <a:lstStyle/>
          <a:p>
            <a:pPr algn="ctr"/>
            <a:r>
              <a:rPr lang="en-US" sz="1400" dirty="0">
                <a:hlinkClick r:id="rId2"/>
              </a:rPr>
              <a:t>https://en.wikipedia.org/wiki/Test-driven_development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result for why we fight">
            <a:extLst>
              <a:ext uri="{FF2B5EF4-FFF2-40B4-BE49-F238E27FC236}">
                <a16:creationId xmlns:a16="http://schemas.microsoft.com/office/drawing/2014/main" id="{B434507A-97B0-41BF-8B13-0C7219193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657" y="109989"/>
            <a:ext cx="8824686" cy="6618516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512032-590C-4C71-BA6B-8C520DC9A000}"/>
              </a:ext>
            </a:extLst>
          </p:cNvPr>
          <p:cNvSpPr txBox="1"/>
          <p:nvPr/>
        </p:nvSpPr>
        <p:spPr>
          <a:xfrm rot="20108767">
            <a:off x="7047110" y="1618189"/>
            <a:ext cx="1912705" cy="1107996"/>
          </a:xfrm>
          <a:prstGeom prst="rect">
            <a:avLst/>
          </a:prstGeom>
          <a:solidFill>
            <a:schemeClr val="accent1">
              <a:alpha val="8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672121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de Driven Testing">
            <a:extLst>
              <a:ext uri="{FF2B5EF4-FFF2-40B4-BE49-F238E27FC236}">
                <a16:creationId xmlns:a16="http://schemas.microsoft.com/office/drawing/2014/main" id="{EBF2E0EF-0239-4A73-B125-441DBF30C3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0" r="6636" b="1849"/>
          <a:stretch/>
        </p:blipFill>
        <p:spPr bwMode="auto">
          <a:xfrm>
            <a:off x="7818221" y="2153203"/>
            <a:ext cx="3095044" cy="4516619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F04FD1-7289-4E77-91C3-C0EC9E138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080" y="295271"/>
            <a:ext cx="9989060" cy="1450757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Testing – Traditional Model</a:t>
            </a:r>
            <a:br>
              <a:rPr lang="en-US" sz="1900" dirty="0"/>
            </a:br>
            <a:r>
              <a:rPr lang="en-US" sz="1400" dirty="0">
                <a:hlinkClick r:id="rId3"/>
              </a:rPr>
              <a:t>https://docs.microsoft.com/en-us/visualstudio/cross-platform/tools-for-cordova/debug-test/test-driven-development?view=toolsforcordova-2017#test-driven-development</a:t>
            </a:r>
            <a:br>
              <a:rPr lang="en-US" sz="1400" dirty="0"/>
            </a:br>
            <a:r>
              <a:rPr lang="en-US" sz="1400" dirty="0">
                <a:hlinkClick r:id="rId4"/>
              </a:rPr>
              <a:t>https://www.tutorialspoint.com/software_testing_dictionary/code_driven_testing.htm</a:t>
            </a:r>
            <a:endParaRPr lang="en-US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3CF3D-1E04-4776-AE9E-92FA53EC04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78735" y="1901671"/>
            <a:ext cx="6261816" cy="4516618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</a:rPr>
              <a:t>Developers who define their role as “writing code” usually jump right into writing methods that handle different kinds of data that might get thrown at them. Then they write tests.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</a:rPr>
              <a:t>After writing a few tests, they’ll see that some of those tests fail because their methods can’t handle certain code cases. They improve those methods to handle those cases, and write a few more tests, which then reveal </a:t>
            </a:r>
            <a:r>
              <a:rPr lang="en-US" sz="1800" u="sng" dirty="0">
                <a:solidFill>
                  <a:schemeClr val="tx1"/>
                </a:solidFill>
              </a:rPr>
              <a:t>additional</a:t>
            </a:r>
            <a:r>
              <a:rPr lang="en-US" sz="1800" dirty="0">
                <a:solidFill>
                  <a:schemeClr val="tx1"/>
                </a:solidFill>
              </a:rPr>
              <a:t> issues in the unit code.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</a:rPr>
              <a:t>This puts them into a pattern of bouncing back and forth between thinking about coding and thinking about data for test cases.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</a:rPr>
              <a:t>This results in missed test cases and faulty code.</a:t>
            </a:r>
          </a:p>
        </p:txBody>
      </p:sp>
    </p:spTree>
    <p:extLst>
      <p:ext uri="{BB962C8B-B14F-4D97-AF65-F5344CB8AC3E}">
        <p14:creationId xmlns:p14="http://schemas.microsoft.com/office/powerpoint/2010/main" val="3574784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DD">
            <a:extLst>
              <a:ext uri="{FF2B5EF4-FFF2-40B4-BE49-F238E27FC236}">
                <a16:creationId xmlns:a16="http://schemas.microsoft.com/office/drawing/2014/main" id="{CB142BDB-3339-42E1-9A25-572D9633AB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5" t="6764" r="15264" b="3463"/>
          <a:stretch/>
        </p:blipFill>
        <p:spPr bwMode="auto">
          <a:xfrm>
            <a:off x="6812038" y="2042490"/>
            <a:ext cx="4401730" cy="4202299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262AA-9825-4CE5-A227-CE1DCD3B59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74093" y="1877266"/>
            <a:ext cx="5420149" cy="450028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Testing is just as important as coding.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Thinking through variations of good and bad data is a different mental process than thinking about how to handle those variations in code.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TDD asks, “How do I challenge the unit-under-test to fail?”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“Coding” asks “How do I write this method to work properly?”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DFEAB7A-CFC6-456E-A5B0-CB8DA28DB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TDD – Test Driven Development</a:t>
            </a:r>
            <a:br>
              <a:rPr lang="en-US" sz="1900" dirty="0"/>
            </a:br>
            <a:r>
              <a:rPr lang="en-US" sz="1400" dirty="0">
                <a:hlinkClick r:id="rId3"/>
              </a:rPr>
              <a:t>https://docs.microsoft.com/en-us/visualstudio/cross-platform/tools-for-cordova/debug-test/test-driven-development?view=toolsforcordova-2017#test-driven-development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842381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262AA-9825-4CE5-A227-CE1DCD3B59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6963" y="1891554"/>
            <a:ext cx="5631019" cy="4500282"/>
          </a:xfrm>
        </p:spPr>
        <p:txBody>
          <a:bodyPr anchor="ctr">
            <a:normAutofit lnSpcReduction="10000"/>
          </a:bodyPr>
          <a:lstStyle/>
          <a:p>
            <a:pPr marL="749808" lvl="1" indent="-457200">
              <a:buFont typeface="+mj-lt"/>
              <a:buAutoNum type="arabicPeriod"/>
            </a:pPr>
            <a:r>
              <a:rPr lang="en-US" sz="2000" u="sng" dirty="0">
                <a:solidFill>
                  <a:schemeClr val="tx1"/>
                </a:solidFill>
              </a:rPr>
              <a:t>Create a test case</a:t>
            </a:r>
            <a:r>
              <a:rPr lang="en-US" sz="2000" dirty="0">
                <a:solidFill>
                  <a:schemeClr val="tx1"/>
                </a:solidFill>
              </a:rPr>
              <a:t> - </a:t>
            </a:r>
            <a:r>
              <a:rPr lang="en-US" sz="1800" dirty="0">
                <a:solidFill>
                  <a:schemeClr val="tx1"/>
                </a:solidFill>
              </a:rPr>
              <a:t>Write a test case before writing  any code. This ensures you write the test to a methods’ expected functionality and the test case is not biased to show code merely works.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000" u="sng" dirty="0">
                <a:solidFill>
                  <a:schemeClr val="tx1"/>
                </a:solidFill>
              </a:rPr>
              <a:t>Red</a:t>
            </a:r>
            <a:r>
              <a:rPr lang="en-US" sz="2000" dirty="0">
                <a:solidFill>
                  <a:schemeClr val="tx1"/>
                </a:solidFill>
              </a:rPr>
              <a:t> - </a:t>
            </a:r>
            <a:r>
              <a:rPr lang="en-US" sz="1800" dirty="0">
                <a:solidFill>
                  <a:schemeClr val="tx1"/>
                </a:solidFill>
              </a:rPr>
              <a:t>Failure of test case. There’s no code. You get a compile error.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000" u="sng" dirty="0">
                <a:solidFill>
                  <a:schemeClr val="tx1"/>
                </a:solidFill>
              </a:rPr>
              <a:t>Green</a:t>
            </a:r>
            <a:r>
              <a:rPr lang="en-US" sz="2000" dirty="0">
                <a:solidFill>
                  <a:schemeClr val="tx1"/>
                </a:solidFill>
              </a:rPr>
              <a:t> – Write c</a:t>
            </a:r>
            <a:r>
              <a:rPr lang="en-US" sz="1800" dirty="0">
                <a:solidFill>
                  <a:schemeClr val="tx1"/>
                </a:solidFill>
              </a:rPr>
              <a:t>ode so the new test case passes. Write only the minimum required to pass the test case. The “just enough” concept helps ensure that no extra code goes in.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000" u="sng" dirty="0">
                <a:solidFill>
                  <a:schemeClr val="tx1"/>
                </a:solidFill>
              </a:rPr>
              <a:t>Green</a:t>
            </a:r>
            <a:r>
              <a:rPr lang="en-US" sz="2000" dirty="0">
                <a:solidFill>
                  <a:schemeClr val="tx1"/>
                </a:solidFill>
              </a:rPr>
              <a:t> - </a:t>
            </a:r>
            <a:r>
              <a:rPr lang="en-US" sz="1800" dirty="0">
                <a:solidFill>
                  <a:schemeClr val="tx1"/>
                </a:solidFill>
              </a:rPr>
              <a:t>Ensure all old test cases still pass.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000" u="sng" dirty="0">
                <a:solidFill>
                  <a:schemeClr val="tx1"/>
                </a:solidFill>
              </a:rPr>
              <a:t>Refactor the code to clean it</a:t>
            </a:r>
            <a:r>
              <a:rPr lang="en-US" sz="2000" dirty="0">
                <a:solidFill>
                  <a:schemeClr val="tx1"/>
                </a:solidFill>
              </a:rPr>
              <a:t> - </a:t>
            </a:r>
            <a:r>
              <a:rPr lang="en-US" sz="1800" dirty="0">
                <a:solidFill>
                  <a:schemeClr val="tx1"/>
                </a:solidFill>
              </a:rPr>
              <a:t>Ensure that all functionality is intact, and the code is refined.</a:t>
            </a:r>
          </a:p>
          <a:p>
            <a:r>
              <a:rPr lang="en-US" sz="1800" dirty="0">
                <a:solidFill>
                  <a:schemeClr val="tx1"/>
                </a:solidFill>
              </a:rPr>
              <a:t>Repeat the cycle.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DFEAB7A-CFC6-456E-A5B0-CB8DA28DB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TDD – “Red, Green, Refactor”</a:t>
            </a:r>
            <a:br>
              <a:rPr lang="en-US" sz="1900" dirty="0"/>
            </a:br>
            <a:r>
              <a:rPr lang="en-US" sz="1400" dirty="0">
                <a:hlinkClick r:id="rId2"/>
              </a:rPr>
              <a:t>https://www.whizlabs.com/blog/what-is-tdd-and-its-phases/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https://www.codecademy.com/articles/tdd-red-green-refactor</a:t>
            </a:r>
            <a:endParaRPr lang="en-US" sz="1900" dirty="0"/>
          </a:p>
        </p:txBody>
      </p:sp>
      <p:pic>
        <p:nvPicPr>
          <p:cNvPr id="2" name="Picture 2" descr="TDD">
            <a:extLst>
              <a:ext uri="{FF2B5EF4-FFF2-40B4-BE49-F238E27FC236}">
                <a16:creationId xmlns:a16="http://schemas.microsoft.com/office/drawing/2014/main" id="{BDF0B59F-524C-4DEE-BF7F-8D0331B952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5" t="6764" r="15264" b="3463"/>
          <a:stretch/>
        </p:blipFill>
        <p:spPr bwMode="auto">
          <a:xfrm>
            <a:off x="6812038" y="2042490"/>
            <a:ext cx="4446783" cy="4245311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835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unit testing">
            <a:extLst>
              <a:ext uri="{FF2B5EF4-FFF2-40B4-BE49-F238E27FC236}">
                <a16:creationId xmlns:a16="http://schemas.microsoft.com/office/drawing/2014/main" id="{8529E07B-BF49-4A33-8610-3BFB751A82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95"/>
          <a:stretch/>
        </p:blipFill>
        <p:spPr bwMode="auto">
          <a:xfrm>
            <a:off x="5575784" y="3250154"/>
            <a:ext cx="5158102" cy="307049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687414-A4F6-427B-BD3F-1482C5D7A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Unit Testing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https://docs.microsoft.com/en-us/visualstudio/test/unit-test-basics?view=vs-2019</a:t>
            </a:r>
            <a:endParaRPr lang="en-US" sz="1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AEC849-1310-44F7-B1A6-CA86D71F3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090" y="1925084"/>
            <a:ext cx="9920590" cy="1624176"/>
          </a:xfrm>
        </p:spPr>
        <p:txBody>
          <a:bodyPr anchor="t">
            <a:normAutofit/>
          </a:bodyPr>
          <a:lstStyle/>
          <a:p>
            <a:r>
              <a:rPr lang="en-US" sz="2000" b="1" i="1" dirty="0">
                <a:solidFill>
                  <a:schemeClr val="tx1"/>
                </a:solidFill>
              </a:rPr>
              <a:t>Unit</a:t>
            </a:r>
            <a:r>
              <a:rPr lang="en-US" sz="2000" dirty="0">
                <a:solidFill>
                  <a:schemeClr val="tx1"/>
                </a:solidFill>
              </a:rPr>
              <a:t> testing is when you break down the functionality of your program into discrete, testable behaviors that you can test as individual </a:t>
            </a:r>
            <a:r>
              <a:rPr lang="en-US" sz="2000" b="1" i="1" dirty="0">
                <a:solidFill>
                  <a:schemeClr val="tx1"/>
                </a:solidFill>
              </a:rPr>
              <a:t>units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</a:p>
          <a:p>
            <a:r>
              <a:rPr lang="en-US" sz="2000" dirty="0">
                <a:solidFill>
                  <a:schemeClr val="tx1"/>
                </a:solidFill>
              </a:rPr>
              <a:t>Use a </a:t>
            </a:r>
            <a:r>
              <a:rPr lang="en-US" sz="2000" b="1" i="1" dirty="0">
                <a:solidFill>
                  <a:schemeClr val="tx1"/>
                </a:solidFill>
              </a:rPr>
              <a:t>unit</a:t>
            </a:r>
            <a:r>
              <a:rPr lang="en-US" sz="2000" dirty="0">
                <a:solidFill>
                  <a:schemeClr val="tx1"/>
                </a:solidFill>
              </a:rPr>
              <a:t> testing framework to create </a:t>
            </a:r>
            <a:r>
              <a:rPr lang="en-US" sz="2000" b="1" i="1" dirty="0">
                <a:solidFill>
                  <a:schemeClr val="tx1"/>
                </a:solidFill>
              </a:rPr>
              <a:t>unit</a:t>
            </a:r>
            <a:r>
              <a:rPr lang="en-US" sz="2000" dirty="0">
                <a:solidFill>
                  <a:schemeClr val="tx1"/>
                </a:solidFill>
              </a:rPr>
              <a:t> tests, run them, and report the results of these tests.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FA4AC4-3198-48BB-95F9-300DD1CAB562}"/>
              </a:ext>
            </a:extLst>
          </p:cNvPr>
          <p:cNvSpPr txBox="1"/>
          <p:nvPr/>
        </p:nvSpPr>
        <p:spPr>
          <a:xfrm>
            <a:off x="1235090" y="3643313"/>
            <a:ext cx="4112633" cy="2677335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lang="en-US" sz="2000" dirty="0"/>
              <a:t>Rerun </a:t>
            </a:r>
            <a:r>
              <a:rPr lang="en-US" sz="2000" b="1" i="1" dirty="0"/>
              <a:t>unit</a:t>
            </a:r>
            <a:r>
              <a:rPr lang="en-US" sz="2000" dirty="0"/>
              <a:t> tests when you make changes to test that your code is still working correctly. </a:t>
            </a:r>
          </a:p>
          <a:p>
            <a:endParaRPr lang="en-US" sz="2000" b="1" i="1" dirty="0"/>
          </a:p>
          <a:p>
            <a:r>
              <a:rPr lang="en-US" sz="2000" b="1" i="1" dirty="0"/>
              <a:t>Unit</a:t>
            </a:r>
            <a:r>
              <a:rPr lang="en-US" sz="2000" dirty="0"/>
              <a:t> testing has the greatest effect on the quality of your code when it's an integral part of your software development workflow.</a:t>
            </a:r>
          </a:p>
        </p:txBody>
      </p:sp>
    </p:spTree>
    <p:extLst>
      <p:ext uri="{BB962C8B-B14F-4D97-AF65-F5344CB8AC3E}">
        <p14:creationId xmlns:p14="http://schemas.microsoft.com/office/powerpoint/2010/main" val="2577915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unit testing">
            <a:extLst>
              <a:ext uri="{FF2B5EF4-FFF2-40B4-BE49-F238E27FC236}">
                <a16:creationId xmlns:a16="http://schemas.microsoft.com/office/drawing/2014/main" id="{8529E07B-BF49-4A33-8610-3BFB751A82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95"/>
          <a:stretch/>
        </p:blipFill>
        <p:spPr bwMode="auto">
          <a:xfrm>
            <a:off x="5898778" y="2108202"/>
            <a:ext cx="6329082" cy="429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687414-A4F6-427B-BD3F-1482C5D7A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Unit Testing</a:t>
            </a:r>
            <a:br>
              <a:rPr lang="en-US" sz="4800" dirty="0"/>
            </a:br>
            <a:r>
              <a:rPr lang="en-US" sz="1400" dirty="0">
                <a:hlinkClick r:id="rId3"/>
              </a:rPr>
              <a:t>https://docs.microsoft.com/en-us/dotnet/core/testing/</a:t>
            </a:r>
            <a:br>
              <a:rPr lang="en-US" sz="1400" dirty="0"/>
            </a:br>
            <a:r>
              <a:rPr lang="en-US" sz="1400" dirty="0">
                <a:hlinkClick r:id="rId4"/>
              </a:rPr>
              <a:t>https://docs.microsoft.com/en-us/dotnet/core/testing/#what-are-unit-tests</a:t>
            </a:r>
            <a:br>
              <a:rPr lang="en-US" sz="1400" dirty="0"/>
            </a:br>
            <a:r>
              <a:rPr lang="en-US" sz="1400" dirty="0">
                <a:hlinkClick r:id="rId5"/>
              </a:rPr>
              <a:t>https://docs.microsoft.com/en-us/visualstudio/test/unit-test-basics?view=vs-2019</a:t>
            </a:r>
            <a:endParaRPr lang="en-US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66743-34B9-4CDB-9BFE-03105CC14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410" y="2108202"/>
            <a:ext cx="6876355" cy="14507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Automated tests are a great way to ensure an application does what’s intended. There are multiple types of tests (</a:t>
            </a:r>
            <a:r>
              <a:rPr lang="en-US" sz="2000" b="1" i="1" dirty="0">
                <a:solidFill>
                  <a:schemeClr val="tx1"/>
                </a:solidFill>
              </a:rPr>
              <a:t>integration</a:t>
            </a:r>
            <a:r>
              <a:rPr lang="en-US" sz="2000" dirty="0">
                <a:solidFill>
                  <a:schemeClr val="tx1"/>
                </a:solidFill>
              </a:rPr>
              <a:t> tests, </a:t>
            </a:r>
            <a:r>
              <a:rPr lang="en-US" sz="2000" b="1" i="1" dirty="0">
                <a:solidFill>
                  <a:schemeClr val="tx1"/>
                </a:solidFill>
              </a:rPr>
              <a:t>web</a:t>
            </a:r>
            <a:r>
              <a:rPr lang="en-US" sz="2000" dirty="0">
                <a:solidFill>
                  <a:schemeClr val="tx1"/>
                </a:solidFill>
              </a:rPr>
              <a:t> tests, </a:t>
            </a:r>
            <a:r>
              <a:rPr lang="en-US" sz="2000" b="1" i="1" dirty="0">
                <a:solidFill>
                  <a:schemeClr val="tx1"/>
                </a:solidFill>
              </a:rPr>
              <a:t>load</a:t>
            </a:r>
            <a:r>
              <a:rPr lang="en-US" sz="2000" dirty="0">
                <a:solidFill>
                  <a:schemeClr val="tx1"/>
                </a:solidFill>
              </a:rPr>
              <a:t> tests). 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C72132-4338-4228-8632-5527DAD145C5}"/>
              </a:ext>
            </a:extLst>
          </p:cNvPr>
          <p:cNvSpPr/>
          <p:nvPr/>
        </p:nvSpPr>
        <p:spPr>
          <a:xfrm>
            <a:off x="1404101" y="3329604"/>
            <a:ext cx="5399813" cy="230832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400" b="1" i="1" dirty="0"/>
              <a:t>Unit</a:t>
            </a:r>
            <a:r>
              <a:rPr lang="en-US" sz="2400" dirty="0"/>
              <a:t> tests: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primarily test methods.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should </a:t>
            </a:r>
            <a:r>
              <a:rPr lang="en-US" sz="2000" u="sng" dirty="0"/>
              <a:t>only</a:t>
            </a:r>
            <a:r>
              <a:rPr lang="en-US" sz="2000" dirty="0"/>
              <a:t> test code within the developer’s control.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should not test infrastructure concerns (databases, file systems, network resources).</a:t>
            </a:r>
          </a:p>
        </p:txBody>
      </p:sp>
    </p:spTree>
    <p:extLst>
      <p:ext uri="{BB962C8B-B14F-4D97-AF65-F5344CB8AC3E}">
        <p14:creationId xmlns:p14="http://schemas.microsoft.com/office/powerpoint/2010/main" val="451978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unit testing">
            <a:extLst>
              <a:ext uri="{FF2B5EF4-FFF2-40B4-BE49-F238E27FC236}">
                <a16:creationId xmlns:a16="http://schemas.microsoft.com/office/drawing/2014/main" id="{02562EA9-5018-4727-A19A-6F3D2749C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657" y="161514"/>
            <a:ext cx="7300686" cy="6534971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292890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711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Aharoni</vt:lpstr>
      <vt:lpstr>Arial</vt:lpstr>
      <vt:lpstr>Bookman Old Style</vt:lpstr>
      <vt:lpstr>Calibri</vt:lpstr>
      <vt:lpstr>Franklin Gothic Book</vt:lpstr>
      <vt:lpstr>1_RetrospectVTI</vt:lpstr>
      <vt:lpstr>Test Driven Development</vt:lpstr>
      <vt:lpstr>Test-driven development (TDD) is a software development process that relies on the repetition of a very short development cycle. Requirements are turned into very specific test cases. Then the code is improved so that the tests pass. The cycle repeats.</vt:lpstr>
      <vt:lpstr>PowerPoint Presentation</vt:lpstr>
      <vt:lpstr>Testing – Traditional Model https://docs.microsoft.com/en-us/visualstudio/cross-platform/tools-for-cordova/debug-test/test-driven-development?view=toolsforcordova-2017#test-driven-development https://www.tutorialspoint.com/software_testing_dictionary/code_driven_testing.htm</vt:lpstr>
      <vt:lpstr>TDD – Test Driven Development https://docs.microsoft.com/en-us/visualstudio/cross-platform/tools-for-cordova/debug-test/test-driven-development?view=toolsforcordova-2017#test-driven-development</vt:lpstr>
      <vt:lpstr>TDD – “Red, Green, Refactor” https://www.whizlabs.com/blog/what-is-tdd-and-its-phases/ https://www.codecademy.com/articles/tdd-red-green-refactor</vt:lpstr>
      <vt:lpstr>Unit Testing https://docs.microsoft.com/en-us/visualstudio/test/unit-test-basics?view=vs-2019</vt:lpstr>
      <vt:lpstr>Unit Testing https://docs.microsoft.com/en-us/dotnet/core/testing/ https://docs.microsoft.com/en-us/dotnet/core/testing/#what-are-unit-tests https://docs.microsoft.com/en-us/visualstudio/test/unit-test-basics?view=vs-2019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2020-03-15T17:28:51Z</dcterms:created>
  <dcterms:modified xsi:type="dcterms:W3CDTF">2023-05-12T14:52:46Z</dcterms:modified>
</cp:coreProperties>
</file>