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9" r:id="rId4"/>
    <p:sldId id="317" r:id="rId5"/>
    <p:sldId id="316" r:id="rId6"/>
    <p:sldId id="306" r:id="rId7"/>
    <p:sldId id="305" r:id="rId8"/>
    <p:sldId id="304" r:id="rId9"/>
    <p:sldId id="319" r:id="rId10"/>
    <p:sldId id="318" r:id="rId11"/>
    <p:sldId id="275" r:id="rId12"/>
    <p:sldId id="315" r:id="rId13"/>
    <p:sldId id="312" r:id="rId14"/>
    <p:sldId id="277" r:id="rId15"/>
    <p:sldId id="3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2DA3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7" autoAdjust="0"/>
    <p:restoredTop sz="94660"/>
  </p:normalViewPr>
  <p:slideViewPr>
    <p:cSldViewPr snapToGrid="0">
      <p:cViewPr>
        <p:scale>
          <a:sx n="100" d="100"/>
          <a:sy n="100" d="100"/>
        </p:scale>
        <p:origin x="29" y="-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omponent-overview" TargetMode="External"/><Relationship Id="rId2" Type="http://schemas.openxmlformats.org/officeDocument/2006/relationships/hyperlink" Target="https://angular.io/guide/built-in-directiv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guide/structural-directives" TargetMode="External"/><Relationship Id="rId4" Type="http://schemas.openxmlformats.org/officeDocument/2006/relationships/hyperlink" Target="https://angular.io/guide/attribute-directiv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ForOf" TargetMode="External"/><Relationship Id="rId2" Type="http://schemas.openxmlformats.org/officeDocument/2006/relationships/hyperlink" Target="https://angular.io/api/common/N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angular.io/guide/structural-directives" TargetMode="External"/><Relationship Id="rId4" Type="http://schemas.openxmlformats.org/officeDocument/2006/relationships/hyperlink" Target="https://angular.io/guide/template-syntax#ngSwitch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attribute-directives#attribute-directiv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router" TargetMode="External"/><Relationship Id="rId2" Type="http://schemas.openxmlformats.org/officeDocument/2006/relationships/hyperlink" Target="https://angular.io/start/start-rou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router" TargetMode="External"/><Relationship Id="rId2" Type="http://schemas.openxmlformats.org/officeDocument/2006/relationships/hyperlink" Target="https://angular.io/start/start-ro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angular.io/start/start-data#servic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ngular.io/tutorial/toh-pt5#add-the-approutingmodu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binding-syntax#binding-syntax-an-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tutorial/toh-pt3#update-the-heroescomponent-template" TargetMode="External"/><Relationship Id="rId2" Type="http://schemas.openxmlformats.org/officeDocument/2006/relationships/hyperlink" Target="https://angular.io/guide/template-syntax#property-bin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tutorial/toh-pt3#update-the-heroescomponent-template" TargetMode="External"/><Relationship Id="rId2" Type="http://schemas.openxmlformats.org/officeDocument/2006/relationships/hyperlink" Target="https://angular.io/guide/template-syntax#property-bin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binding-syntax#binding-types-and-targe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ngular.io/guide/template-syntax#class-bind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template-syntax#event-binding" TargetMode="External"/><Relationship Id="rId2" Type="http://schemas.openxmlformats.org/officeDocument/2006/relationships/hyperlink" Target="https://angular.io/tutorial/toh-pt2#add-a-click-event-bin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ngular.io/tutorial/toh-pt1#two-way-bin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lifecycle-hooks#onin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Angular</a:t>
            </a:r>
            <a:br>
              <a:rPr lang="en-US" sz="8000" dirty="0"/>
            </a:br>
            <a:r>
              <a:rPr lang="en-US" sz="3500" dirty="0"/>
              <a:t>Binding, Routing, Directives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.net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4028-CA87-49AE-8138-160D1AA5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Angular Directives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https://angular.io/guide/built-in-directives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AADA-0033-4A9B-8BA5-04B29B4F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8139"/>
            <a:ext cx="9862519" cy="4507685"/>
          </a:xfrm>
        </p:spPr>
        <p:txBody>
          <a:bodyPr anchor="ctr"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Directives</a:t>
            </a:r>
            <a:r>
              <a:rPr lang="en-US" sz="2800" dirty="0">
                <a:solidFill>
                  <a:schemeClr val="tx1"/>
                </a:solidFill>
              </a:rPr>
              <a:t> - classes that add additional behavior to elements in your Angular applications.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Angular has three types of Directives: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hlinkClick r:id="rId3"/>
              </a:rPr>
              <a:t>Component Directive</a:t>
            </a:r>
            <a:r>
              <a:rPr lang="en-US" sz="2200" dirty="0">
                <a:solidFill>
                  <a:schemeClr val="tx1"/>
                </a:solidFill>
              </a:rPr>
              <a:t> – </a:t>
            </a:r>
            <a:r>
              <a:rPr lang="en-US" sz="2200" dirty="0">
                <a:solidFill>
                  <a:srgbClr val="FF0000"/>
                </a:solidFill>
              </a:rPr>
              <a:t>@Component </a:t>
            </a:r>
            <a:r>
              <a:rPr lang="en-US" sz="2200" dirty="0">
                <a:solidFill>
                  <a:schemeClr val="tx1"/>
                </a:solidFill>
              </a:rPr>
              <a:t>has a template..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hlinkClick r:id="rId4"/>
              </a:rPr>
              <a:t>Attribute Directive </a:t>
            </a:r>
            <a:r>
              <a:rPr lang="en-US" sz="2200" dirty="0">
                <a:solidFill>
                  <a:schemeClr val="tx1"/>
                </a:solidFill>
              </a:rPr>
              <a:t>– Another way to change the appearance or behavior of DOM elements and Angular components when certain classes are present.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hlinkClick r:id="rId5"/>
              </a:rPr>
              <a:t>Structural Directive </a:t>
            </a:r>
            <a:r>
              <a:rPr lang="en-US" sz="2200" dirty="0">
                <a:solidFill>
                  <a:schemeClr val="tx1"/>
                </a:solidFill>
              </a:rPr>
              <a:t>– Change the structure of your </a:t>
            </a:r>
            <a:r>
              <a:rPr lang="en-US" sz="2200" dirty="0">
                <a:solidFill>
                  <a:srgbClr val="FF0000"/>
                </a:solidFill>
              </a:rPr>
              <a:t>.html</a:t>
            </a:r>
            <a:r>
              <a:rPr lang="en-US" sz="2200" dirty="0">
                <a:solidFill>
                  <a:schemeClr val="tx1"/>
                </a:solidFill>
              </a:rPr>
              <a:t> templates.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 err="1">
                <a:solidFill>
                  <a:srgbClr val="FF0000"/>
                </a:solidFill>
              </a:rPr>
              <a:t>NgIf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 err="1">
                <a:solidFill>
                  <a:srgbClr val="FF0000"/>
                </a:solidFill>
              </a:rPr>
              <a:t>NgForOf</a:t>
            </a:r>
            <a:r>
              <a:rPr lang="en-US" sz="2200" dirty="0">
                <a:solidFill>
                  <a:schemeClr val="tx1"/>
                </a:solidFill>
              </a:rPr>
              <a:t>, and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 err="1">
                <a:solidFill>
                  <a:srgbClr val="FF0000"/>
                </a:solidFill>
              </a:rPr>
              <a:t>NgSwitch</a:t>
            </a:r>
            <a:r>
              <a:rPr lang="en-US" sz="2200" dirty="0">
                <a:solidFill>
                  <a:schemeClr val="tx1"/>
                </a:solidFill>
              </a:rPr>
              <a:t> are examples of </a:t>
            </a:r>
            <a:r>
              <a:rPr lang="en-US" sz="2200" b="1" i="1" dirty="0">
                <a:solidFill>
                  <a:schemeClr val="tx1"/>
                </a:solidFill>
              </a:rPr>
              <a:t>Structural Directives</a:t>
            </a:r>
            <a:r>
              <a:rPr lang="en-US" sz="2200" dirty="0">
                <a:solidFill>
                  <a:schemeClr val="tx1"/>
                </a:solidFill>
              </a:rPr>
              <a:t>. They are called </a:t>
            </a:r>
            <a:r>
              <a:rPr lang="en-US" sz="2200" b="1" i="1" dirty="0">
                <a:solidFill>
                  <a:schemeClr val="tx1"/>
                </a:solidFill>
              </a:rPr>
              <a:t>Decorators</a:t>
            </a:r>
            <a:r>
              <a:rPr lang="en-US" sz="2200" dirty="0">
                <a:solidFill>
                  <a:schemeClr val="tx1"/>
                </a:solidFill>
              </a:rPr>
              <a:t>. You can also create custom Structural Directives.</a:t>
            </a:r>
          </a:p>
        </p:txBody>
      </p:sp>
    </p:spTree>
    <p:extLst>
      <p:ext uri="{BB962C8B-B14F-4D97-AF65-F5344CB8AC3E}">
        <p14:creationId xmlns:p14="http://schemas.microsoft.com/office/powerpoint/2010/main" val="68432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686-783B-4C03-9B26-31DC1D65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Structural Directives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https://angular.io/api/common/NgIf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https://angular.io/api/common/NgForOf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https://angular.io/guide/template-syntax#ngSwitch</a:t>
            </a:r>
            <a:br>
              <a:rPr lang="en-US" sz="1400" dirty="0"/>
            </a:br>
            <a:r>
              <a:rPr lang="en-US" sz="1400" dirty="0">
                <a:hlinkClick r:id="rId5"/>
              </a:rPr>
              <a:t>https://angular.io/guide/structural-directives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34DC-B8EF-4D19-86BE-F2FB6FF6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31144"/>
            <a:ext cx="10058401" cy="530701"/>
          </a:xfrm>
        </p:spPr>
        <p:txBody>
          <a:bodyPr anchor="ctr">
            <a:norm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Structural directives </a:t>
            </a:r>
            <a:r>
              <a:rPr lang="en-US" sz="2400" dirty="0">
                <a:solidFill>
                  <a:schemeClr val="tx1"/>
                </a:solidFill>
              </a:rPr>
              <a:t>shape or reshape the DOM's structure by adding,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80241-15C3-45AA-BDD1-ACD272887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3431" y="2481943"/>
            <a:ext cx="8143208" cy="379642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796BE1-6D60-E473-4217-240CAA005AA2}"/>
              </a:ext>
            </a:extLst>
          </p:cNvPr>
          <p:cNvSpPr txBox="1"/>
          <p:nvPr/>
        </p:nvSpPr>
        <p:spPr>
          <a:xfrm>
            <a:off x="1097279" y="2306099"/>
            <a:ext cx="2007662" cy="379642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removing, and manipulating the elements to which they are attached. Directives with an asterisk, 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tx1"/>
                </a:solidFill>
              </a:rPr>
              <a:t>, are </a:t>
            </a:r>
            <a:r>
              <a:rPr lang="en-US" sz="2400" b="1" i="1" dirty="0">
                <a:solidFill>
                  <a:schemeClr val="tx1"/>
                </a:solidFill>
              </a:rPr>
              <a:t>structural directives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56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ECFF-1E29-4989-91F4-DAFA6346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Attribute Directives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https://angular.io/guide/attribute-directives#attribute-directives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85C1-FB93-426A-BB88-6C40221AF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756201"/>
            <a:ext cx="4853386" cy="3621032"/>
          </a:xfrm>
        </p:spPr>
        <p:txBody>
          <a:bodyPr anchor="ctr"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 a directive with: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ng generate directive highlight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Import the Directive and </a:t>
            </a:r>
            <a:r>
              <a:rPr lang="en-US" dirty="0" err="1">
                <a:solidFill>
                  <a:schemeClr val="tx1"/>
                </a:solidFill>
              </a:rPr>
              <a:t>ElementRef</a:t>
            </a:r>
            <a:r>
              <a:rPr lang="en-US" dirty="0">
                <a:solidFill>
                  <a:schemeClr val="tx1"/>
                </a:solidFill>
              </a:rPr>
              <a:t> modules into the new custom Directive Class with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import { Directive, </a:t>
            </a:r>
            <a:r>
              <a:rPr lang="en-US" dirty="0" err="1">
                <a:solidFill>
                  <a:srgbClr val="FF0000"/>
                </a:solidFill>
              </a:rPr>
              <a:t>ElementRef</a:t>
            </a:r>
            <a:r>
              <a:rPr lang="en-US" dirty="0">
                <a:solidFill>
                  <a:srgbClr val="FF0000"/>
                </a:solidFill>
              </a:rPr>
              <a:t> } from '@angular/core’;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Call for Injection of the target element in the constructor.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 logic to modify the element inside the constructor.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 the Directive name to the target element: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&lt;p </a:t>
            </a:r>
            <a:r>
              <a:rPr lang="en-US" dirty="0" err="1">
                <a:solidFill>
                  <a:srgbClr val="FF0000"/>
                </a:solidFill>
              </a:rPr>
              <a:t>appHighlight</a:t>
            </a:r>
            <a:r>
              <a:rPr lang="en-US" dirty="0">
                <a:solidFill>
                  <a:srgbClr val="FF0000"/>
                </a:solidFill>
              </a:rPr>
              <a:t>&gt;Highlight me!&lt;/p&gt;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Angular Engine handles any other connections.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338B6-72F6-49B0-AE48-77645FC215F9}"/>
              </a:ext>
            </a:extLst>
          </p:cNvPr>
          <p:cNvSpPr txBox="1"/>
          <p:nvPr/>
        </p:nvSpPr>
        <p:spPr>
          <a:xfrm>
            <a:off x="5875972" y="3219225"/>
            <a:ext cx="5365514" cy="286232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{ Directive, </a:t>
            </a:r>
            <a:r>
              <a:rPr lang="en-US" dirty="0" err="1">
                <a:solidFill>
                  <a:schemeClr val="accent2"/>
                </a:solidFill>
              </a:rPr>
              <a:t>ElementRef</a:t>
            </a:r>
            <a:r>
              <a:rPr lang="en-US" dirty="0">
                <a:solidFill>
                  <a:schemeClr val="accent2"/>
                </a:solidFill>
              </a:rPr>
              <a:t> }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'@angular/core'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D2DA3"/>
                </a:solidFill>
              </a:rPr>
              <a:t>@Directive</a:t>
            </a:r>
            <a:r>
              <a:rPr lang="en-US" dirty="0">
                <a:solidFill>
                  <a:schemeClr val="accent2"/>
                </a:solidFill>
              </a:rPr>
              <a:t>({</a:t>
            </a:r>
          </a:p>
          <a:p>
            <a:r>
              <a:rPr lang="en-US" dirty="0">
                <a:solidFill>
                  <a:schemeClr val="bg1"/>
                </a:solidFill>
              </a:rPr>
              <a:t>  selector: </a:t>
            </a:r>
            <a:r>
              <a:rPr lang="en-US" dirty="0">
                <a:solidFill>
                  <a:srgbClr val="00B050"/>
                </a:solidFill>
              </a:rPr>
              <a:t>'[</a:t>
            </a:r>
            <a:r>
              <a:rPr lang="en-US" dirty="0" err="1">
                <a:solidFill>
                  <a:srgbClr val="00B050"/>
                </a:solidFill>
              </a:rPr>
              <a:t>appHighlight</a:t>
            </a:r>
            <a:r>
              <a:rPr lang="en-US" dirty="0">
                <a:solidFill>
                  <a:srgbClr val="00B050"/>
                </a:solidFill>
              </a:rPr>
              <a:t>]'</a:t>
            </a:r>
          </a:p>
          <a:p>
            <a:r>
              <a:rPr lang="en-US" dirty="0">
                <a:solidFill>
                  <a:schemeClr val="accent2"/>
                </a:solidFill>
              </a:rPr>
              <a:t>})</a:t>
            </a:r>
          </a:p>
          <a:p>
            <a:r>
              <a:rPr lang="en-US" dirty="0">
                <a:solidFill>
                  <a:srgbClr val="00B0F0"/>
                </a:solidFill>
              </a:rPr>
              <a:t>export class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HighlightDirective</a:t>
            </a:r>
            <a:r>
              <a:rPr lang="en-US" dirty="0">
                <a:solidFill>
                  <a:schemeClr val="accent2"/>
                </a:solidFill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rgbClr val="00B0F0"/>
                </a:solidFill>
              </a:rPr>
              <a:t>constructor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el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 err="1">
                <a:solidFill>
                  <a:schemeClr val="accent2"/>
                </a:solidFill>
              </a:rPr>
              <a:t>ElementRef</a:t>
            </a:r>
            <a:r>
              <a:rPr lang="en-US" dirty="0">
                <a:solidFill>
                  <a:schemeClr val="accent2"/>
                </a:solidFill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 err="1">
                <a:solidFill>
                  <a:schemeClr val="bg1"/>
                </a:solidFill>
              </a:rPr>
              <a:t>el.nativeElement.style.backgroundColor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rgbClr val="00B050"/>
                </a:solidFill>
              </a:rPr>
              <a:t>'yellow'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accent2"/>
                </a:solidFill>
              </a:rPr>
              <a:t>}</a:t>
            </a:r>
          </a:p>
          <a:p>
            <a:r>
              <a:rPr lang="en-US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504BB-3176-43AE-9E8F-9B7C1B02911A}"/>
              </a:ext>
            </a:extLst>
          </p:cNvPr>
          <p:cNvSpPr txBox="1"/>
          <p:nvPr/>
        </p:nvSpPr>
        <p:spPr>
          <a:xfrm>
            <a:off x="1148417" y="1878836"/>
            <a:ext cx="10093069" cy="877365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r>
              <a:rPr lang="en-US" sz="2400" dirty="0"/>
              <a:t>To add changes* to CSS or HTML syntax within a component other than the component where the change will actually happen: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7ED94-309E-4E5D-9D4E-58F74A0BF2C4}"/>
              </a:ext>
            </a:extLst>
          </p:cNvPr>
          <p:cNvSpPr txBox="1"/>
          <p:nvPr/>
        </p:nvSpPr>
        <p:spPr>
          <a:xfrm>
            <a:off x="6084898" y="6418997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ighlight>
                  <a:srgbClr val="FFFF00"/>
                </a:highlight>
              </a:rPr>
              <a:t>* You can apply Attribute directives to Events also.</a:t>
            </a:r>
          </a:p>
        </p:txBody>
      </p:sp>
    </p:spTree>
    <p:extLst>
      <p:ext uri="{BB962C8B-B14F-4D97-AF65-F5344CB8AC3E}">
        <p14:creationId xmlns:p14="http://schemas.microsoft.com/office/powerpoint/2010/main" val="65454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BF72-8C3D-464F-9742-D875AFA0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Angular Routing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https://angular.io/start/start-routing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https://angular.io/guide/router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7161-E96A-4FDA-9CA2-258D26D11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89" y="1890793"/>
            <a:ext cx="9587582" cy="2505361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Routes</a:t>
            </a:r>
            <a:r>
              <a:rPr lang="en-US" sz="2400" dirty="0">
                <a:solidFill>
                  <a:schemeClr val="tx1"/>
                </a:solidFill>
              </a:rPr>
              <a:t> tell the </a:t>
            </a:r>
            <a:r>
              <a:rPr lang="en-US" sz="2400" b="1" i="1" dirty="0">
                <a:solidFill>
                  <a:schemeClr val="tx1"/>
                </a:solidFill>
              </a:rPr>
              <a:t>Router</a:t>
            </a:r>
            <a:r>
              <a:rPr lang="en-US" sz="2400" dirty="0">
                <a:solidFill>
                  <a:schemeClr val="tx1"/>
                </a:solidFill>
              </a:rPr>
              <a:t> which view to display when a user clicks a link.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typical Angular </a:t>
            </a:r>
            <a:r>
              <a:rPr lang="en-US" sz="2400" b="1" i="1" dirty="0">
                <a:solidFill>
                  <a:schemeClr val="tx1"/>
                </a:solidFill>
              </a:rPr>
              <a:t>Route</a:t>
            </a:r>
            <a:r>
              <a:rPr lang="en-US" sz="2400" dirty="0">
                <a:solidFill>
                  <a:schemeClr val="tx1"/>
                </a:solidFill>
              </a:rPr>
              <a:t> has two properties: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path</a:t>
            </a:r>
            <a:r>
              <a:rPr lang="en-US" sz="2000" dirty="0">
                <a:solidFill>
                  <a:schemeClr val="tx1"/>
                </a:solidFill>
              </a:rPr>
              <a:t>: a string that matches the URL in the browser address bar.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component</a:t>
            </a:r>
            <a:r>
              <a:rPr lang="en-US" sz="2000" dirty="0">
                <a:solidFill>
                  <a:schemeClr val="tx1"/>
                </a:solidFill>
              </a:rPr>
              <a:t>: the component that the router should create when navigating to this route.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@NgModule</a:t>
            </a:r>
            <a:r>
              <a:rPr lang="en-US" sz="2400" dirty="0">
                <a:solidFill>
                  <a:schemeClr val="tx1"/>
                </a:solidFill>
              </a:rPr>
              <a:t> metadata initializes the router and starts it listening for browser location changes.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A94D2-B156-4A44-8622-37969961CFA8}"/>
              </a:ext>
            </a:extLst>
          </p:cNvPr>
          <p:cNvSpPr/>
          <p:nvPr/>
        </p:nvSpPr>
        <p:spPr>
          <a:xfrm>
            <a:off x="1332689" y="5311771"/>
            <a:ext cx="9822991" cy="11079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200" dirty="0"/>
              <a:t>The </a:t>
            </a:r>
            <a:r>
              <a:rPr lang="en-US" sz="2200" dirty="0" err="1">
                <a:solidFill>
                  <a:srgbClr val="FF0000"/>
                </a:solidFill>
              </a:rPr>
              <a:t>forRoot</a:t>
            </a:r>
            <a:r>
              <a:rPr lang="en-US" sz="2200" dirty="0">
                <a:solidFill>
                  <a:srgbClr val="FF0000"/>
                </a:solidFill>
              </a:rPr>
              <a:t>() </a:t>
            </a:r>
            <a:r>
              <a:rPr lang="en-US" sz="2200" dirty="0"/>
              <a:t>method on the </a:t>
            </a:r>
            <a:r>
              <a:rPr lang="en-US" sz="2200" b="1" i="1" dirty="0" err="1"/>
              <a:t>RouterModule</a:t>
            </a:r>
            <a:r>
              <a:rPr lang="en-US" sz="2200" dirty="0"/>
              <a:t> object (globally available) supplies the service providers and directives needed for routing and performs the initial navigation based on the current browser URL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4D117-6A82-49C2-9B7A-79024D1C0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216" y="4049547"/>
            <a:ext cx="4997568" cy="1276508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2918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BF72-8C3D-464F-9742-D875AFA0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Angular Routing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https://angular.io/start/start-routing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https://angular.io/guide/router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https://angular.io/start/start-data#services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5617C-2158-42CE-B29A-48B10AC9F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584" y="3642527"/>
            <a:ext cx="6113230" cy="136974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6A529-9C90-497B-96ED-392CDFC0A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585" y="5330688"/>
            <a:ext cx="6113229" cy="820978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CDB609-6116-4EFC-01FB-06560BAD536B}"/>
              </a:ext>
            </a:extLst>
          </p:cNvPr>
          <p:cNvSpPr txBox="1"/>
          <p:nvPr/>
        </p:nvSpPr>
        <p:spPr>
          <a:xfrm>
            <a:off x="1097280" y="1952278"/>
            <a:ext cx="10156130" cy="143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200"/>
              </a:spcAft>
              <a:buNone/>
            </a:pPr>
            <a:r>
              <a:rPr lang="en-US" sz="2100" b="1" i="1" dirty="0"/>
              <a:t>R</a:t>
            </a:r>
            <a:r>
              <a:rPr lang="en-US" sz="2100" b="1" i="1" dirty="0">
                <a:solidFill>
                  <a:schemeClr val="tx1"/>
                </a:solidFill>
              </a:rPr>
              <a:t>oute</a:t>
            </a:r>
            <a:r>
              <a:rPr lang="en-US" sz="2100" dirty="0">
                <a:solidFill>
                  <a:schemeClr val="tx1"/>
                </a:solidFill>
              </a:rPr>
              <a:t> - </a:t>
            </a:r>
            <a:r>
              <a:rPr lang="en-US" sz="2100" dirty="0"/>
              <a:t>A</a:t>
            </a:r>
            <a:r>
              <a:rPr lang="en-US" sz="2100" dirty="0">
                <a:solidFill>
                  <a:schemeClr val="tx1"/>
                </a:solidFill>
              </a:rPr>
              <a:t>ssociates a URL path(s) with a </a:t>
            </a:r>
            <a:r>
              <a:rPr lang="en-US" sz="2100" b="1" i="1" dirty="0">
                <a:solidFill>
                  <a:schemeClr val="tx1"/>
                </a:solidFill>
              </a:rPr>
              <a:t>component </a:t>
            </a:r>
            <a:r>
              <a:rPr lang="en-US" sz="2100" dirty="0">
                <a:solidFill>
                  <a:schemeClr val="tx1"/>
                </a:solidFill>
              </a:rPr>
              <a:t>that serves as the base of that page. 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en-US" sz="2100" dirty="0">
                <a:solidFill>
                  <a:schemeClr val="tx1"/>
                </a:solidFill>
              </a:rPr>
              <a:t>Register a new </a:t>
            </a:r>
            <a:r>
              <a:rPr lang="en-US" sz="2100" b="1" i="1" dirty="0">
                <a:solidFill>
                  <a:schemeClr val="tx1"/>
                </a:solidFill>
              </a:rPr>
              <a:t>route </a:t>
            </a:r>
            <a:r>
              <a:rPr lang="en-US" sz="2100" dirty="0">
                <a:solidFill>
                  <a:schemeClr val="tx1"/>
                </a:solidFill>
              </a:rPr>
              <a:t>in </a:t>
            </a:r>
            <a:r>
              <a:rPr lang="en-US" sz="2100" dirty="0" err="1">
                <a:solidFill>
                  <a:srgbClr val="FF0000"/>
                </a:solidFill>
              </a:rPr>
              <a:t>app.module.ts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or in an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app-</a:t>
            </a:r>
            <a:r>
              <a:rPr lang="en-US" sz="2100" dirty="0" err="1">
                <a:solidFill>
                  <a:srgbClr val="FF0000"/>
                </a:solidFill>
              </a:rPr>
              <a:t>routing.module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/>
                </a:solidFill>
              </a:rPr>
              <a:t>file using a </a:t>
            </a:r>
            <a:r>
              <a:rPr lang="en-US" sz="2100" dirty="0">
                <a:solidFill>
                  <a:srgbClr val="FF0000"/>
                </a:solidFill>
              </a:rPr>
              <a:t>Routes </a:t>
            </a:r>
            <a:r>
              <a:rPr lang="en-US" sz="2100" dirty="0">
                <a:solidFill>
                  <a:schemeClr val="tx1"/>
                </a:solidFill>
              </a:rPr>
              <a:t>type array.</a:t>
            </a:r>
          </a:p>
          <a:p>
            <a:pPr>
              <a:spcAft>
                <a:spcPts val="200"/>
              </a:spcAft>
            </a:pPr>
            <a:r>
              <a:rPr lang="en-US" sz="2100" b="1" i="1" dirty="0">
                <a:solidFill>
                  <a:schemeClr val="tx1"/>
                </a:solidFill>
              </a:rPr>
              <a:t>Route Guard </a:t>
            </a:r>
            <a:r>
              <a:rPr lang="en-US" sz="2100" dirty="0">
                <a:solidFill>
                  <a:schemeClr val="tx1"/>
                </a:solidFill>
              </a:rPr>
              <a:t>– the default, catch-all, route for random </a:t>
            </a:r>
            <a:r>
              <a:rPr lang="en-US" sz="2100" dirty="0" err="1">
                <a:solidFill>
                  <a:schemeClr val="tx1"/>
                </a:solidFill>
              </a:rPr>
              <a:t>urls</a:t>
            </a:r>
            <a:r>
              <a:rPr lang="en-US" sz="2100" dirty="0">
                <a:solidFill>
                  <a:schemeClr val="tx1"/>
                </a:solidFill>
              </a:rPr>
              <a:t> that don’t match other routes.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1C729-01A2-5A78-9D4A-ABB1C4229910}"/>
              </a:ext>
            </a:extLst>
          </p:cNvPr>
          <p:cNvSpPr txBox="1"/>
          <p:nvPr/>
        </p:nvSpPr>
        <p:spPr>
          <a:xfrm>
            <a:off x="1097280" y="3335351"/>
            <a:ext cx="3519938" cy="3060426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chemeClr val="tx1"/>
                </a:solidFill>
              </a:rPr>
              <a:t>The </a:t>
            </a:r>
            <a:r>
              <a:rPr lang="en-US" sz="2100" dirty="0" err="1">
                <a:solidFill>
                  <a:srgbClr val="FF0000"/>
                </a:solidFill>
              </a:rPr>
              <a:t>routerLink</a:t>
            </a:r>
            <a:r>
              <a:rPr lang="en-US" sz="2100" dirty="0">
                <a:solidFill>
                  <a:schemeClr val="tx1"/>
                </a:solidFill>
              </a:rPr>
              <a:t> directive in the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.html </a:t>
            </a:r>
            <a:r>
              <a:rPr lang="en-US" sz="2100" dirty="0">
                <a:solidFill>
                  <a:schemeClr val="tx1"/>
                </a:solidFill>
              </a:rPr>
              <a:t>template gives the </a:t>
            </a:r>
            <a:r>
              <a:rPr lang="en-US" sz="2100" b="1" i="1" dirty="0">
                <a:solidFill>
                  <a:schemeClr val="tx1"/>
                </a:solidFill>
              </a:rPr>
              <a:t>router</a:t>
            </a:r>
            <a:r>
              <a:rPr lang="en-US" sz="2100" dirty="0">
                <a:solidFill>
                  <a:schemeClr val="tx1"/>
                </a:solidFill>
              </a:rPr>
              <a:t> control over the html element.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solidFill>
                  <a:schemeClr val="tx1"/>
                </a:solidFill>
              </a:rPr>
              <a:t>Insert </a:t>
            </a:r>
            <a:r>
              <a:rPr lang="en-US" sz="2100" dirty="0" err="1">
                <a:solidFill>
                  <a:srgbClr val="FF0000"/>
                </a:solidFill>
              </a:rPr>
              <a:t>routerLink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into an element when you want to redirect to a registered URL within the same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4209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51B7-2A44-4490-97CA-ACE24E22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Routing Step-by-step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https://angular.io/tutorial/toh-pt5#add-the-approutingmodule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7CD8-9465-41B3-85F8-7BD38132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30" y="1897056"/>
            <a:ext cx="6224556" cy="4515174"/>
          </a:xfrm>
        </p:spPr>
        <p:txBody>
          <a:bodyPr anchor="ctr">
            <a:normAutofit fontScale="92500"/>
          </a:bodyPr>
          <a:lstStyle/>
          <a:p>
            <a:pPr marL="749808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Add a new module called </a:t>
            </a:r>
            <a:r>
              <a:rPr lang="en-US" sz="1600" dirty="0">
                <a:solidFill>
                  <a:srgbClr val="FF0000"/>
                </a:solidFill>
              </a:rPr>
              <a:t>app-routing</a:t>
            </a:r>
            <a:r>
              <a:rPr lang="en-US" sz="1600" dirty="0">
                <a:solidFill>
                  <a:schemeClr val="tx1"/>
                </a:solidFill>
              </a:rPr>
              <a:t> with </a:t>
            </a:r>
          </a:p>
          <a:p>
            <a:pPr marL="932688" lvl="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ng generate module app-routing --flat --module=app</a:t>
            </a:r>
          </a:p>
          <a:p>
            <a:pPr marL="749808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Import </a:t>
            </a:r>
            <a:r>
              <a:rPr lang="en-US" sz="1600" b="1" i="1" dirty="0" err="1">
                <a:solidFill>
                  <a:schemeClr val="tx1"/>
                </a:solidFill>
              </a:rPr>
              <a:t>RouterModule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i="1" dirty="0">
                <a:solidFill>
                  <a:schemeClr val="tx1"/>
                </a:solidFill>
              </a:rPr>
              <a:t>Routes</a:t>
            </a:r>
            <a:r>
              <a:rPr lang="en-US" sz="1600" dirty="0">
                <a:solidFill>
                  <a:schemeClr val="tx1"/>
                </a:solidFill>
              </a:rPr>
              <a:t> into </a:t>
            </a:r>
            <a:r>
              <a:rPr lang="en-US" sz="1600" dirty="0">
                <a:solidFill>
                  <a:srgbClr val="FF0000"/>
                </a:solidFill>
              </a:rPr>
              <a:t>app-</a:t>
            </a:r>
            <a:r>
              <a:rPr lang="en-US" sz="1600" dirty="0" err="1">
                <a:solidFill>
                  <a:srgbClr val="FF0000"/>
                </a:solidFill>
              </a:rPr>
              <a:t>routing.module</a:t>
            </a:r>
            <a:r>
              <a:rPr lang="en-US" sz="1600" dirty="0">
                <a:solidFill>
                  <a:schemeClr val="tx1"/>
                </a:solidFill>
              </a:rPr>
              <a:t> with: </a:t>
            </a:r>
          </a:p>
          <a:p>
            <a:pPr marL="932688" lvl="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import { </a:t>
            </a:r>
            <a:r>
              <a:rPr lang="en-US" sz="1400" dirty="0" err="1">
                <a:solidFill>
                  <a:srgbClr val="FF0000"/>
                </a:solidFill>
              </a:rPr>
              <a:t>RouterModule</a:t>
            </a:r>
            <a:r>
              <a:rPr lang="en-US" sz="1400" dirty="0">
                <a:solidFill>
                  <a:srgbClr val="FF0000"/>
                </a:solidFill>
              </a:rPr>
              <a:t>, Routes } from '@angular/router’;</a:t>
            </a:r>
          </a:p>
          <a:p>
            <a:pPr marL="932688" lvl="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When creating routes, import whichever </a:t>
            </a:r>
            <a:r>
              <a:rPr lang="en-US" sz="1400" b="1" i="1" dirty="0">
                <a:solidFill>
                  <a:schemeClr val="tx1"/>
                </a:solidFill>
              </a:rPr>
              <a:t>component</a:t>
            </a:r>
            <a:r>
              <a:rPr lang="en-US" sz="1400" dirty="0">
                <a:solidFill>
                  <a:schemeClr val="tx1"/>
                </a:solidFill>
              </a:rPr>
              <a:t> is the target of the routing from its relative location into </a:t>
            </a:r>
            <a:r>
              <a:rPr lang="en-US" sz="1400" dirty="0">
                <a:solidFill>
                  <a:srgbClr val="FF0000"/>
                </a:solidFill>
              </a:rPr>
              <a:t>app-</a:t>
            </a:r>
            <a:r>
              <a:rPr lang="en-US" sz="1400" dirty="0" err="1">
                <a:solidFill>
                  <a:srgbClr val="FF0000"/>
                </a:solidFill>
              </a:rPr>
              <a:t>routing.module.ts</a:t>
            </a:r>
            <a:endParaRPr lang="en-US" sz="1400" dirty="0">
              <a:solidFill>
                <a:srgbClr val="FF0000"/>
              </a:solidFill>
            </a:endParaRPr>
          </a:p>
          <a:p>
            <a:pPr marL="749808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Delete the </a:t>
            </a:r>
            <a:r>
              <a:rPr lang="en-US" sz="1600" b="1" i="1" dirty="0" err="1">
                <a:solidFill>
                  <a:schemeClr val="tx1"/>
                </a:solidFill>
              </a:rPr>
              <a:t>CommonModule</a:t>
            </a:r>
            <a:r>
              <a:rPr lang="en-US" sz="1600" b="1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reference and the </a:t>
            </a:r>
            <a:r>
              <a:rPr lang="en-US" sz="1600" dirty="0">
                <a:solidFill>
                  <a:srgbClr val="FF0000"/>
                </a:solidFill>
              </a:rPr>
              <a:t>declarations </a:t>
            </a:r>
            <a:r>
              <a:rPr lang="en-US" sz="1600" dirty="0">
                <a:solidFill>
                  <a:schemeClr val="tx1"/>
                </a:solidFill>
              </a:rPr>
              <a:t>array.</a:t>
            </a:r>
          </a:p>
          <a:p>
            <a:pPr marL="749808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dirty="0">
                <a:solidFill>
                  <a:srgbClr val="FF0000"/>
                </a:solidFill>
              </a:rPr>
              <a:t>app-</a:t>
            </a:r>
            <a:r>
              <a:rPr lang="en-US" sz="1600" dirty="0" err="1">
                <a:solidFill>
                  <a:srgbClr val="FF0000"/>
                </a:solidFill>
              </a:rPr>
              <a:t>routing.module.ts</a:t>
            </a:r>
            <a:r>
              <a:rPr lang="en-US" sz="1600" dirty="0">
                <a:solidFill>
                  <a:schemeClr val="tx1"/>
                </a:solidFill>
              </a:rPr>
              <a:t>, configure routes with </a:t>
            </a:r>
          </a:p>
          <a:p>
            <a:pPr marL="932688" lvl="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const routes: Routes = [ { </a:t>
            </a:r>
            <a:r>
              <a:rPr lang="en-US" sz="1400" dirty="0" err="1">
                <a:solidFill>
                  <a:srgbClr val="FF0000"/>
                </a:solidFill>
              </a:rPr>
              <a:t>path:’link</a:t>
            </a:r>
            <a:r>
              <a:rPr lang="en-US" sz="1400" dirty="0">
                <a:solidFill>
                  <a:srgbClr val="FF0000"/>
                </a:solidFill>
              </a:rPr>
              <a:t>’, component: </a:t>
            </a:r>
            <a:r>
              <a:rPr lang="en-US" sz="1400" dirty="0" err="1">
                <a:solidFill>
                  <a:srgbClr val="FF0000"/>
                </a:solidFill>
              </a:rPr>
              <a:t>AssociatedComponent</a:t>
            </a:r>
            <a:r>
              <a:rPr lang="en-US" sz="1400" dirty="0">
                <a:solidFill>
                  <a:srgbClr val="FF0000"/>
                </a:solidFill>
              </a:rPr>
              <a:t> } ];</a:t>
            </a:r>
            <a:r>
              <a:rPr lang="en-US" sz="1400" dirty="0"/>
              <a:t> </a:t>
            </a:r>
            <a:endParaRPr lang="en-US" sz="1400" b="1" i="1" dirty="0">
              <a:solidFill>
                <a:schemeClr val="tx1"/>
              </a:solidFill>
            </a:endParaRPr>
          </a:p>
          <a:p>
            <a:pPr marL="749808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Under </a:t>
            </a:r>
            <a:r>
              <a:rPr lang="en-US" sz="1600" dirty="0">
                <a:solidFill>
                  <a:srgbClr val="FF0000"/>
                </a:solidFill>
              </a:rPr>
              <a:t>@NgModule({})</a:t>
            </a:r>
            <a:r>
              <a:rPr lang="en-US" sz="1600" dirty="0">
                <a:solidFill>
                  <a:schemeClr val="tx1"/>
                </a:solidFill>
              </a:rPr>
              <a:t>, add </a:t>
            </a:r>
            <a:r>
              <a:rPr lang="en-US" sz="1600" dirty="0">
                <a:solidFill>
                  <a:srgbClr val="FF0000"/>
                </a:solidFill>
              </a:rPr>
              <a:t>imports: [ </a:t>
            </a:r>
            <a:r>
              <a:rPr lang="en-US" sz="1600" dirty="0" err="1">
                <a:solidFill>
                  <a:srgbClr val="FF0000"/>
                </a:solidFill>
              </a:rPr>
              <a:t>RouterModule.forRoot</a:t>
            </a:r>
            <a:r>
              <a:rPr lang="en-US" sz="1600" dirty="0">
                <a:solidFill>
                  <a:srgbClr val="FF0000"/>
                </a:solidFill>
              </a:rPr>
              <a:t>(routes) ],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749808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Under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@NgModule({})</a:t>
            </a:r>
            <a:r>
              <a:rPr lang="en-US" sz="1600" dirty="0">
                <a:solidFill>
                  <a:schemeClr val="tx1"/>
                </a:solidFill>
              </a:rPr>
              <a:t>, add </a:t>
            </a:r>
            <a:r>
              <a:rPr lang="en-US" sz="1600" dirty="0">
                <a:solidFill>
                  <a:srgbClr val="FF0000"/>
                </a:solidFill>
              </a:rPr>
              <a:t>exports: [ </a:t>
            </a:r>
            <a:r>
              <a:rPr lang="en-US" sz="1600" dirty="0" err="1">
                <a:solidFill>
                  <a:srgbClr val="FF0000"/>
                </a:solidFill>
              </a:rPr>
              <a:t>RouterModule</a:t>
            </a:r>
            <a:r>
              <a:rPr lang="en-US" sz="1600" dirty="0">
                <a:solidFill>
                  <a:srgbClr val="FF0000"/>
                </a:solidFill>
              </a:rPr>
              <a:t> ]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749808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dirty="0">
                <a:solidFill>
                  <a:srgbClr val="FF0000"/>
                </a:solidFill>
              </a:rPr>
              <a:t>app.component.html</a:t>
            </a:r>
            <a:r>
              <a:rPr lang="en-US" sz="1600" dirty="0">
                <a:solidFill>
                  <a:schemeClr val="tx1"/>
                </a:solidFill>
              </a:rPr>
              <a:t>, add:</a:t>
            </a:r>
          </a:p>
          <a:p>
            <a:pPr marL="932688" lvl="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FF0000"/>
                </a:solidFill>
                <a:effectLst/>
              </a:rPr>
              <a:t>&lt;router-outlet&gt;&lt;/router-outlet&gt;</a:t>
            </a:r>
            <a:endParaRPr lang="en-US" sz="1400" dirty="0">
              <a:solidFill>
                <a:srgbClr val="FF0000"/>
              </a:solidFill>
            </a:endParaRPr>
          </a:p>
          <a:p>
            <a:pPr marL="749808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Add 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&lt;a </a:t>
            </a:r>
            <a:r>
              <a:rPr lang="en-US" sz="1600" dirty="0" err="1">
                <a:solidFill>
                  <a:srgbClr val="FF0000"/>
                </a:solidFill>
              </a:rPr>
              <a:t>routerLink</a:t>
            </a:r>
            <a:r>
              <a:rPr lang="en-US" sz="1600" dirty="0">
                <a:solidFill>
                  <a:srgbClr val="FF0000"/>
                </a:solidFill>
              </a:rPr>
              <a:t>="/[link]"&gt;</a:t>
            </a:r>
            <a:r>
              <a:rPr lang="en-US" sz="1600" dirty="0" err="1">
                <a:solidFill>
                  <a:srgbClr val="FF0000"/>
                </a:solidFill>
              </a:rPr>
              <a:t>NameOfLink</a:t>
            </a:r>
            <a:r>
              <a:rPr lang="en-US" sz="1600" dirty="0">
                <a:solidFill>
                  <a:srgbClr val="FF0000"/>
                </a:solidFill>
              </a:rPr>
              <a:t>&lt;/a&gt; </a:t>
            </a:r>
            <a:r>
              <a:rPr lang="en-US" sz="1600" dirty="0">
                <a:solidFill>
                  <a:schemeClr val="tx1"/>
                </a:solidFill>
              </a:rPr>
              <a:t>to whatever component you want to add a link to.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B087A-D08A-4167-AED7-5763C3EBF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09"/>
          <a:stretch/>
        </p:blipFill>
        <p:spPr>
          <a:xfrm>
            <a:off x="7000518" y="2537460"/>
            <a:ext cx="4379029" cy="3406140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A688DB-9C95-4AB9-B129-A095F4D17B41}"/>
              </a:ext>
            </a:extLst>
          </p:cNvPr>
          <p:cNvSpPr/>
          <p:nvPr/>
        </p:nvSpPr>
        <p:spPr>
          <a:xfrm>
            <a:off x="7475561" y="3754119"/>
            <a:ext cx="3848265" cy="186671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27D63-B9E4-446C-9910-982CBE5C8591}"/>
              </a:ext>
            </a:extLst>
          </p:cNvPr>
          <p:cNvSpPr txBox="1"/>
          <p:nvPr/>
        </p:nvSpPr>
        <p:spPr>
          <a:xfrm>
            <a:off x="9900328" y="2060429"/>
            <a:ext cx="1479219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Route Guard!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027A539-F753-4847-A538-1C707EB298FD}"/>
              </a:ext>
            </a:extLst>
          </p:cNvPr>
          <p:cNvCxnSpPr>
            <a:cxnSpLocks/>
            <a:stCxn id="7" idx="3"/>
            <a:endCxn id="4" idx="3"/>
          </p:cNvCxnSpPr>
          <p:nvPr/>
        </p:nvCxnSpPr>
        <p:spPr>
          <a:xfrm flipH="1">
            <a:off x="11323826" y="2245095"/>
            <a:ext cx="55721" cy="1602360"/>
          </a:xfrm>
          <a:prstGeom prst="bentConnector3">
            <a:avLst>
              <a:gd name="adj1" fmla="val -41025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3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005" y="0"/>
            <a:ext cx="9045417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800" b="0" i="1" dirty="0">
                <a:solidFill>
                  <a:schemeClr val="bg1"/>
                </a:solidFill>
                <a:effectLst/>
              </a:rPr>
              <a:t>Data-binding is a mechanism used for coordinating what the user sees with what values the Angular Component contains.</a:t>
            </a:r>
            <a:endParaRPr lang="en-US" sz="48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2" y="4953000"/>
            <a:ext cx="12193541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hlinkClick r:id="rId2"/>
              </a:rPr>
              <a:t>https://angular.io/guide/binding-syntax#binding-syntax-an-overview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121D-1623-4455-B35F-16224B3C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Modeling – Data Binding (1/2)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https://angular.io/guide/template-syntax#property-binding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https://angular.io/tutorial/toh-pt3#update-the-heroescomponent-template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8085-0F2A-4CE1-A003-41E25774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918" y="1939264"/>
            <a:ext cx="4609707" cy="447381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The double curly braces (</a:t>
            </a:r>
            <a:r>
              <a:rPr lang="en-US" sz="1800" dirty="0">
                <a:solidFill>
                  <a:srgbClr val="FF0000"/>
                </a:solidFill>
              </a:rPr>
              <a:t>{{ }}</a:t>
            </a:r>
            <a:r>
              <a:rPr lang="en-US" sz="1800" dirty="0">
                <a:solidFill>
                  <a:schemeClr val="tx1"/>
                </a:solidFill>
              </a:rPr>
              <a:t>) are </a:t>
            </a:r>
            <a:r>
              <a:rPr lang="en-US" sz="1800" b="1" i="1" dirty="0" err="1">
                <a:solidFill>
                  <a:schemeClr val="tx1"/>
                </a:solidFill>
              </a:rPr>
              <a:t>Angular's</a:t>
            </a:r>
            <a:r>
              <a:rPr lang="en-US" sz="1800" dirty="0">
                <a:solidFill>
                  <a:schemeClr val="tx1"/>
                </a:solidFill>
              </a:rPr>
              <a:t> interpolation binding syntax. Interpolation binding presents the component’s (</a:t>
            </a:r>
            <a:r>
              <a:rPr lang="en-US" sz="1800" dirty="0">
                <a:solidFill>
                  <a:srgbClr val="FF0000"/>
                </a:solidFill>
              </a:rPr>
              <a:t>.</a:t>
            </a:r>
            <a:r>
              <a:rPr lang="en-US" sz="1800" dirty="0" err="1">
                <a:solidFill>
                  <a:srgbClr val="FF0000"/>
                </a:solidFill>
              </a:rPr>
              <a:t>ts</a:t>
            </a:r>
            <a:r>
              <a:rPr lang="en-US" sz="1800" dirty="0">
                <a:solidFill>
                  <a:schemeClr val="tx1"/>
                </a:solidFill>
              </a:rPr>
              <a:t> file) property </a:t>
            </a:r>
            <a:r>
              <a:rPr lang="en-US" sz="1800" b="1" i="1" dirty="0">
                <a:solidFill>
                  <a:schemeClr val="tx1"/>
                </a:solidFill>
              </a:rPr>
              <a:t>values</a:t>
            </a:r>
            <a:r>
              <a:rPr lang="en-US" sz="1800" dirty="0">
                <a:solidFill>
                  <a:schemeClr val="tx1"/>
                </a:solidFill>
              </a:rPr>
              <a:t> inside the accompanying </a:t>
            </a:r>
            <a:r>
              <a:rPr lang="en-US" sz="1800" dirty="0">
                <a:solidFill>
                  <a:srgbClr val="FF0000"/>
                </a:solidFill>
              </a:rPr>
              <a:t>.html</a:t>
            </a:r>
            <a:r>
              <a:rPr lang="en-US" sz="1800" dirty="0">
                <a:solidFill>
                  <a:schemeClr val="tx1"/>
                </a:solidFill>
              </a:rPr>
              <a:t> template.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Binding properties or events have a </a:t>
            </a:r>
            <a:r>
              <a:rPr lang="en-US" sz="1800" b="1" i="1" dirty="0">
                <a:solidFill>
                  <a:schemeClr val="tx1"/>
                </a:solidFill>
              </a:rPr>
              <a:t>target</a:t>
            </a:r>
            <a:r>
              <a:rPr lang="en-US" sz="1800" dirty="0">
                <a:solidFill>
                  <a:schemeClr val="tx1"/>
                </a:solidFill>
              </a:rPr>
              <a:t> name to the left of the </a:t>
            </a:r>
            <a:r>
              <a:rPr lang="en-US" sz="1800" dirty="0">
                <a:solidFill>
                  <a:srgbClr val="FF0000"/>
                </a:solidFill>
              </a:rPr>
              <a:t>=</a:t>
            </a:r>
            <a:r>
              <a:rPr lang="en-US" sz="1800" dirty="0">
                <a:solidFill>
                  <a:schemeClr val="tx1"/>
                </a:solidFill>
              </a:rPr>
              <a:t> sign. The </a:t>
            </a:r>
            <a:r>
              <a:rPr lang="en-US" sz="1800" b="1" i="1" dirty="0">
                <a:solidFill>
                  <a:schemeClr val="tx1"/>
                </a:solidFill>
              </a:rPr>
              <a:t>target</a:t>
            </a:r>
            <a:r>
              <a:rPr lang="en-US" sz="1800" dirty="0">
                <a:solidFill>
                  <a:schemeClr val="tx1"/>
                </a:solidFill>
              </a:rPr>
              <a:t> of a binding is a </a:t>
            </a:r>
            <a:r>
              <a:rPr lang="en-US" sz="1800" b="1" i="1" dirty="0">
                <a:solidFill>
                  <a:schemeClr val="tx1"/>
                </a:solidFill>
              </a:rPr>
              <a:t>property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b="1" i="1" dirty="0">
                <a:solidFill>
                  <a:schemeClr val="tx1"/>
                </a:solidFill>
              </a:rPr>
              <a:t>event</a:t>
            </a:r>
            <a:r>
              <a:rPr lang="en-US" sz="1800" dirty="0">
                <a:solidFill>
                  <a:schemeClr val="tx1"/>
                </a:solidFill>
              </a:rPr>
              <a:t>, which are enclosed in square brackets (</a:t>
            </a:r>
            <a:r>
              <a:rPr lang="en-US" sz="1800" dirty="0">
                <a:solidFill>
                  <a:srgbClr val="FF0000"/>
                </a:solidFill>
              </a:rPr>
              <a:t>[]</a:t>
            </a:r>
            <a:r>
              <a:rPr lang="en-US" sz="1800" dirty="0">
                <a:solidFill>
                  <a:schemeClr val="tx1"/>
                </a:solidFill>
              </a:rPr>
              <a:t>), parentheses (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), or both </a:t>
            </a:r>
            <a:r>
              <a:rPr lang="en-US" sz="1800" dirty="0">
                <a:solidFill>
                  <a:srgbClr val="FF0000"/>
                </a:solidFill>
              </a:rPr>
              <a:t>[()]</a:t>
            </a:r>
            <a:r>
              <a:rPr lang="en-US" sz="1800" dirty="0">
                <a:solidFill>
                  <a:schemeClr val="tx1"/>
                </a:solidFill>
              </a:rPr>
              <a:t>. The binding punctuation of </a:t>
            </a:r>
            <a:r>
              <a:rPr lang="en-US" sz="1800" dirty="0">
                <a:solidFill>
                  <a:srgbClr val="FF0000"/>
                </a:solidFill>
              </a:rPr>
              <a:t>[]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dirty="0">
                <a:solidFill>
                  <a:srgbClr val="FF0000"/>
                </a:solidFill>
              </a:rPr>
              <a:t>[()]</a:t>
            </a:r>
            <a:r>
              <a:rPr lang="en-US" sz="1800" dirty="0">
                <a:solidFill>
                  <a:schemeClr val="tx1"/>
                </a:solidFill>
              </a:rPr>
              <a:t> specify the direction of data flow.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E7C29-AE02-4C74-ADE5-3818D90DCA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21" b="5815"/>
          <a:stretch/>
        </p:blipFill>
        <p:spPr>
          <a:xfrm>
            <a:off x="5940532" y="3973371"/>
            <a:ext cx="5368210" cy="34474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BF2D50-0317-47DC-BA7F-E27B608F03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233" b="9035"/>
          <a:stretch/>
        </p:blipFill>
        <p:spPr>
          <a:xfrm>
            <a:off x="5940532" y="5017335"/>
            <a:ext cx="5368210" cy="31266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81DD1A-519F-404C-818F-33CB76F652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000" b="15180"/>
          <a:stretch/>
        </p:blipFill>
        <p:spPr>
          <a:xfrm>
            <a:off x="5940532" y="2909019"/>
            <a:ext cx="5368210" cy="344747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4584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121D-1623-4455-B35F-16224B3C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Modeling – Data Binding (2/2)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https://angular.io/guide/template-syntax#property-binding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https://angular.io/tutorial/toh-pt3#update-the-heroescomponent-template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8085-0F2A-4CE1-A003-41E25774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372"/>
            <a:ext cx="10058400" cy="383580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solidFill>
                  <a:schemeClr val="tx1"/>
                </a:solidFill>
              </a:rPr>
              <a:t>Property binding </a:t>
            </a:r>
            <a:r>
              <a:rPr lang="en-US" sz="2400" dirty="0">
                <a:solidFill>
                  <a:schemeClr val="tx1"/>
                </a:solidFill>
              </a:rPr>
              <a:t>with </a:t>
            </a:r>
            <a:r>
              <a:rPr lang="en-US" sz="2400" dirty="0">
                <a:solidFill>
                  <a:srgbClr val="FF0000"/>
                </a:solidFill>
              </a:rPr>
              <a:t>[]</a:t>
            </a:r>
            <a:r>
              <a:rPr lang="en-US" sz="2400" dirty="0">
                <a:solidFill>
                  <a:schemeClr val="tx1"/>
                </a:solidFill>
              </a:rPr>
              <a:t> around the property to be bound. This is one-way.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i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i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solidFill>
                  <a:schemeClr val="tx1"/>
                </a:solidFill>
              </a:rPr>
              <a:t>Event binding </a:t>
            </a:r>
            <a:r>
              <a:rPr lang="en-US" sz="2400" dirty="0">
                <a:solidFill>
                  <a:schemeClr val="tx1"/>
                </a:solidFill>
              </a:rPr>
              <a:t>(in 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 binds events like ‘click’ or ‘hover’ to methods in the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ts</a:t>
            </a:r>
            <a:r>
              <a:rPr lang="en-US" sz="2400" dirty="0">
                <a:solidFill>
                  <a:schemeClr val="tx1"/>
                </a:solidFill>
              </a:rPr>
              <a:t> file using 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solidFill>
                  <a:schemeClr val="tx1"/>
                </a:solidFill>
              </a:rPr>
              <a:t>Two-Way Binding </a:t>
            </a:r>
            <a:r>
              <a:rPr lang="en-US" sz="2400" dirty="0">
                <a:solidFill>
                  <a:schemeClr val="tx1"/>
                </a:solidFill>
              </a:rPr>
              <a:t>(banana-box, </a:t>
            </a:r>
            <a:r>
              <a:rPr lang="en-US" sz="2400" dirty="0">
                <a:solidFill>
                  <a:srgbClr val="FF0000"/>
                </a:solidFill>
              </a:rPr>
              <a:t>[()]</a:t>
            </a:r>
            <a:r>
              <a:rPr lang="en-US" sz="2400" dirty="0">
                <a:solidFill>
                  <a:schemeClr val="tx1"/>
                </a:solidFill>
              </a:rPr>
              <a:t>) binds changes on either side so of one changes the other will also change.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E7C29-AE02-4C74-ADE5-3818D90DCA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21" b="5815"/>
          <a:stretch/>
        </p:blipFill>
        <p:spPr>
          <a:xfrm>
            <a:off x="2129051" y="4115961"/>
            <a:ext cx="7933898" cy="50951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BF2D50-0317-47DC-BA7F-E27B608F03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233" b="9035"/>
          <a:stretch/>
        </p:blipFill>
        <p:spPr>
          <a:xfrm>
            <a:off x="2129051" y="5708178"/>
            <a:ext cx="7933898" cy="46210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81DD1A-519F-404C-818F-33CB76F652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000" b="15180"/>
          <a:stretch/>
        </p:blipFill>
        <p:spPr>
          <a:xfrm>
            <a:off x="2129051" y="2523744"/>
            <a:ext cx="7933898" cy="50951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531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801D-F4A1-4AD2-8FF6-D993D645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Property Binding (One-Way)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https://angular.io/guide/binding-syntax#binding-types-and-targets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998A2A-2CCF-4BF1-94BD-81A055E6B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612929"/>
              </p:ext>
            </p:extLst>
          </p:nvPr>
        </p:nvGraphicFramePr>
        <p:xfrm>
          <a:off x="1190562" y="2057542"/>
          <a:ext cx="996511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564">
                  <a:extLst>
                    <a:ext uri="{9D8B030D-6E8A-4147-A177-3AD203B41FA5}">
                      <a16:colId xmlns:a16="http://schemas.microsoft.com/office/drawing/2014/main" val="4043014790"/>
                    </a:ext>
                  </a:extLst>
                </a:gridCol>
                <a:gridCol w="3883843">
                  <a:extLst>
                    <a:ext uri="{9D8B030D-6E8A-4147-A177-3AD203B41FA5}">
                      <a16:colId xmlns:a16="http://schemas.microsoft.com/office/drawing/2014/main" val="215089593"/>
                    </a:ext>
                  </a:extLst>
                </a:gridCol>
                <a:gridCol w="4132711">
                  <a:extLst>
                    <a:ext uri="{9D8B030D-6E8A-4147-A177-3AD203B41FA5}">
                      <a16:colId xmlns:a16="http://schemas.microsoft.com/office/drawing/2014/main" val="179829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Binding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Explanation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92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src</a:t>
                      </a:r>
                      <a:r>
                        <a:rPr lang="en-US" dirty="0"/>
                        <a:t> property of this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img</a:t>
                      </a:r>
                      <a:r>
                        <a:rPr lang="en-US" dirty="0"/>
                        <a:t> element will be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 to the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image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property of the component class.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]=“image"&gt;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property in the parent (in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[]</a:t>
                      </a:r>
                      <a:r>
                        <a:rPr lang="en-US" dirty="0"/>
                        <a:t>) will be bound to the property of the child.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&lt;app-details [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parentGuy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]=“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childGuy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"&gt;&lt;/app-details&gt;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08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value to the noted 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&lt;button [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attr.aria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-label]="help"&gt;help&lt;/button&gt;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4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class name to the element when the right side evaluates to true.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&lt;div [class.c1]=“c1Class"&gt;Guy&lt;/div&gt;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88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Style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style to the style property of the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&lt;button [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style.color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]=“c1Class ? 'red' : 'green’”&gt;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321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43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C3F8-7CCB-417F-A4FB-0B23DE20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CSS Class Binding (one-way)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https://angular.io/guide/template-syntax#class-binding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C4A08-0934-4A23-8AB3-65E46117B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02" y="1927653"/>
            <a:ext cx="9844392" cy="2912201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You can add and remove CSS class designations from an element with </a:t>
            </a:r>
            <a:r>
              <a:rPr lang="en-US" sz="2400" b="1" i="1" dirty="0">
                <a:solidFill>
                  <a:schemeClr val="tx1"/>
                </a:solidFill>
              </a:rPr>
              <a:t>class binding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 create a single </a:t>
            </a:r>
            <a:r>
              <a:rPr lang="en-US" sz="2400" b="1" i="1" dirty="0">
                <a:solidFill>
                  <a:schemeClr val="tx1"/>
                </a:solidFill>
              </a:rPr>
              <a:t>class binding</a:t>
            </a:r>
            <a:r>
              <a:rPr lang="en-US" sz="2400" dirty="0">
                <a:solidFill>
                  <a:schemeClr val="tx1"/>
                </a:solidFill>
              </a:rPr>
              <a:t>, start with the prefix ‘class’ followed by ‘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nameOfCssClass</a:t>
            </a:r>
            <a:r>
              <a:rPr lang="en-US" sz="2400" dirty="0">
                <a:solidFill>
                  <a:schemeClr val="tx1"/>
                </a:solidFill>
              </a:rPr>
              <a:t>’</a:t>
            </a: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[</a:t>
            </a:r>
            <a:r>
              <a:rPr lang="en-US" sz="2400" dirty="0" err="1">
                <a:solidFill>
                  <a:srgbClr val="FF0000"/>
                </a:solidFill>
              </a:rPr>
              <a:t>class.selected</a:t>
            </a:r>
            <a:r>
              <a:rPr lang="en-US" sz="2400" dirty="0">
                <a:solidFill>
                  <a:srgbClr val="FF0000"/>
                </a:solidFill>
              </a:rPr>
              <a:t>]=“True or False condition”</a:t>
            </a:r>
            <a:r>
              <a:rPr lang="en-US" sz="2400" dirty="0">
                <a:solidFill>
                  <a:schemeClr val="tx1"/>
                </a:solidFill>
              </a:rPr>
              <a:t>) .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Angular</a:t>
            </a:r>
            <a:r>
              <a:rPr lang="en-US" sz="2400" dirty="0">
                <a:solidFill>
                  <a:schemeClr val="tx1"/>
                </a:solidFill>
              </a:rPr>
              <a:t> adds the CSS class label when the bound expression is </a:t>
            </a:r>
            <a:r>
              <a:rPr lang="en-US" sz="2400" b="1" i="1" dirty="0">
                <a:solidFill>
                  <a:schemeClr val="tx1"/>
                </a:solidFill>
              </a:rPr>
              <a:t>truthy</a:t>
            </a:r>
            <a:r>
              <a:rPr lang="en-US" sz="2400" dirty="0">
                <a:solidFill>
                  <a:schemeClr val="tx1"/>
                </a:solidFill>
              </a:rPr>
              <a:t>, and it removes the class label when the expression is </a:t>
            </a:r>
            <a:r>
              <a:rPr lang="en-US" sz="2400" b="1" i="1" dirty="0" err="1">
                <a:solidFill>
                  <a:schemeClr val="tx1"/>
                </a:solidFill>
              </a:rPr>
              <a:t>falsy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FF972-72F3-48DF-A2E3-C7C502DA1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618" y="5031951"/>
            <a:ext cx="7610764" cy="73571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9426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1F9A-7988-437E-82B0-BF986480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Event Binding (one-way)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https://angular.io/tutorial/toh-pt2#add-a-click-event-binding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https://angular.io/guide/template-syntax#event-binding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1EA0-43F7-40AA-99E0-7554075C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0724"/>
            <a:ext cx="10058400" cy="1986258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parentheses around </a:t>
            </a:r>
            <a:r>
              <a:rPr lang="en-US" sz="2800" dirty="0">
                <a:solidFill>
                  <a:srgbClr val="FF0000"/>
                </a:solidFill>
              </a:rPr>
              <a:t>click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tell </a:t>
            </a:r>
            <a:r>
              <a:rPr lang="en-US" sz="2800" b="1" i="1" dirty="0">
                <a:solidFill>
                  <a:schemeClr val="tx1"/>
                </a:solidFill>
              </a:rPr>
              <a:t>Angular</a:t>
            </a:r>
            <a:r>
              <a:rPr lang="en-US" sz="2800" dirty="0">
                <a:solidFill>
                  <a:schemeClr val="tx1"/>
                </a:solidFill>
              </a:rPr>
              <a:t> to listen for a ‘click’ event on the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&lt;li&gt; </a:t>
            </a:r>
            <a:r>
              <a:rPr lang="en-US" sz="2800" dirty="0"/>
              <a:t>element. When the user clicks in the</a:t>
            </a:r>
            <a:r>
              <a:rPr lang="en-US" sz="2800" b="1" i="1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&lt;li&gt;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element, </a:t>
            </a:r>
            <a:r>
              <a:rPr lang="en-US" sz="2800" b="1" i="1" dirty="0"/>
              <a:t>Angular</a:t>
            </a:r>
            <a:r>
              <a:rPr lang="en-US" sz="2800" dirty="0"/>
              <a:t> executes the </a:t>
            </a:r>
            <a:r>
              <a:rPr lang="en-US" sz="2800" dirty="0" err="1">
                <a:solidFill>
                  <a:srgbClr val="FF0000"/>
                </a:solidFill>
              </a:rPr>
              <a:t>onSelect</a:t>
            </a:r>
            <a:r>
              <a:rPr lang="en-US" sz="2800" dirty="0">
                <a:solidFill>
                  <a:srgbClr val="FF0000"/>
                </a:solidFill>
              </a:rPr>
              <a:t>(hero)</a:t>
            </a:r>
            <a:r>
              <a:rPr lang="en-US" sz="2800" dirty="0"/>
              <a:t> function (in the class) on the element.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246F5-C97F-4792-8071-D9BEC139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046" y="4146593"/>
            <a:ext cx="7653782" cy="57310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313155-9921-41D9-B83B-CE8E996E97BC}"/>
              </a:ext>
            </a:extLst>
          </p:cNvPr>
          <p:cNvSpPr/>
          <p:nvPr/>
        </p:nvSpPr>
        <p:spPr>
          <a:xfrm>
            <a:off x="1994046" y="4719701"/>
            <a:ext cx="7653782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000" dirty="0"/>
              <a:t>In this example, the </a:t>
            </a:r>
            <a:r>
              <a:rPr lang="en-US" sz="2000" b="1" i="1" dirty="0"/>
              <a:t>structural directive 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 err="1">
                <a:solidFill>
                  <a:srgbClr val="FF0000"/>
                </a:solidFill>
              </a:rPr>
              <a:t>ngFor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will create a </a:t>
            </a:r>
            <a:r>
              <a:rPr lang="en-US" sz="2000" dirty="0">
                <a:solidFill>
                  <a:srgbClr val="FF0000"/>
                </a:solidFill>
              </a:rPr>
              <a:t>&lt;li&gt; </a:t>
            </a:r>
            <a:r>
              <a:rPr lang="en-US" sz="2000" dirty="0"/>
              <a:t>for each </a:t>
            </a:r>
            <a:r>
              <a:rPr lang="en-US" sz="2000" b="1" i="1" dirty="0"/>
              <a:t>hero</a:t>
            </a:r>
            <a:r>
              <a:rPr lang="en-US" sz="2000" dirty="0"/>
              <a:t> object in the </a:t>
            </a:r>
            <a:r>
              <a:rPr lang="en-US" sz="2000" b="1" i="1" dirty="0"/>
              <a:t>heroes</a:t>
            </a:r>
            <a:r>
              <a:rPr lang="en-US" sz="2000" dirty="0"/>
              <a:t> collection. Each </a:t>
            </a:r>
            <a:r>
              <a:rPr lang="en-US" sz="2000" dirty="0">
                <a:solidFill>
                  <a:srgbClr val="FF0000"/>
                </a:solidFill>
              </a:rPr>
              <a:t>&lt;li&gt; </a:t>
            </a:r>
            <a:r>
              <a:rPr lang="en-US" sz="2000" dirty="0"/>
              <a:t>will have a click event attached to that </a:t>
            </a:r>
            <a:r>
              <a:rPr lang="en-US" sz="2000" b="1" i="1" dirty="0"/>
              <a:t>hero</a:t>
            </a:r>
            <a:r>
              <a:rPr lang="en-US" sz="2000" dirty="0"/>
              <a:t> and submit that </a:t>
            </a:r>
            <a:r>
              <a:rPr lang="en-US" sz="2000" b="1" i="1" dirty="0"/>
              <a:t>hero</a:t>
            </a:r>
            <a:r>
              <a:rPr lang="en-US" sz="2000" dirty="0"/>
              <a:t> as an argument to the </a:t>
            </a:r>
            <a:r>
              <a:rPr lang="en-US" sz="2000" dirty="0" err="1">
                <a:solidFill>
                  <a:srgbClr val="FF0000"/>
                </a:solidFill>
              </a:rPr>
              <a:t>onSelect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151480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F0E5-EF39-449C-85D9-3288AEEB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Two-Way Data Binding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https://angular.io/tutorial/toh-pt1#two-way-binding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D705-B354-4D32-833A-381CC967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774" y="4038600"/>
            <a:ext cx="5325395" cy="168812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To use forms, in </a:t>
            </a:r>
            <a:r>
              <a:rPr lang="en-US" sz="2400" dirty="0" err="1">
                <a:solidFill>
                  <a:srgbClr val="FF0000"/>
                </a:solidFill>
              </a:rPr>
              <a:t>app.module.ts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import </a:t>
            </a:r>
            <a:r>
              <a:rPr lang="en-US" sz="2400" b="1" i="1" dirty="0" err="1">
                <a:solidFill>
                  <a:schemeClr val="tx1"/>
                </a:solidFill>
              </a:rPr>
              <a:t>FormsModule</a:t>
            </a:r>
            <a:r>
              <a:rPr lang="en-US" sz="2400" dirty="0">
                <a:solidFill>
                  <a:schemeClr val="tx1"/>
                </a:solidFill>
              </a:rPr>
              <a:t>, then add </a:t>
            </a:r>
            <a:r>
              <a:rPr lang="en-US" sz="2400" b="1" i="1" dirty="0" err="1">
                <a:solidFill>
                  <a:schemeClr val="tx1"/>
                </a:solidFill>
              </a:rPr>
              <a:t>FormsModule</a:t>
            </a:r>
            <a:r>
              <a:rPr lang="en-US" sz="2400" dirty="0">
                <a:solidFill>
                  <a:schemeClr val="tx1"/>
                </a:solidFill>
              </a:rPr>
              <a:t> to the imports array in the same file (</a:t>
            </a:r>
            <a:r>
              <a:rPr lang="en-US" sz="2400" dirty="0" err="1">
                <a:solidFill>
                  <a:srgbClr val="FF0000"/>
                </a:solidFill>
              </a:rPr>
              <a:t>app.module.ts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9ECD7F-4939-490E-A492-027FECD8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18" y="3811982"/>
            <a:ext cx="4166518" cy="368752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754D3A-C95F-4339-9568-3ABD67948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42" y="4427824"/>
            <a:ext cx="2352470" cy="1832108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7072F0-A02B-4ED1-9114-9AD57CC63759}"/>
              </a:ext>
            </a:extLst>
          </p:cNvPr>
          <p:cNvSpPr txBox="1"/>
          <p:nvPr/>
        </p:nvSpPr>
        <p:spPr>
          <a:xfrm>
            <a:off x="1186774" y="2002515"/>
            <a:ext cx="9968906" cy="1883685"/>
          </a:xfrm>
          <a:prstGeom prst="rect">
            <a:avLst/>
          </a:prstGeom>
          <a:noFill/>
        </p:spPr>
        <p:txBody>
          <a:bodyPr wrap="square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[(</a:t>
            </a:r>
            <a:r>
              <a:rPr lang="en-US" sz="2400" dirty="0" err="1">
                <a:solidFill>
                  <a:srgbClr val="FF0000"/>
                </a:solidFill>
              </a:rPr>
              <a:t>ngModel</a:t>
            </a:r>
            <a:r>
              <a:rPr lang="en-US" sz="2400" dirty="0">
                <a:solidFill>
                  <a:srgbClr val="FF0000"/>
                </a:solidFill>
              </a:rPr>
              <a:t>)] </a:t>
            </a:r>
            <a:r>
              <a:rPr lang="en-US" sz="2400" dirty="0"/>
              <a:t>is </a:t>
            </a:r>
            <a:r>
              <a:rPr lang="en-US" sz="2400" dirty="0" err="1"/>
              <a:t>Angular's</a:t>
            </a:r>
            <a:r>
              <a:rPr lang="en-US" sz="2400" dirty="0"/>
              <a:t> two-way </a:t>
            </a:r>
            <a:r>
              <a:rPr lang="en-US" sz="2400" b="1" i="1" dirty="0"/>
              <a:t>data binding </a:t>
            </a:r>
            <a:r>
              <a:rPr lang="en-US" sz="2400" dirty="0"/>
              <a:t>syntax. It </a:t>
            </a:r>
            <a:r>
              <a:rPr lang="en-US" sz="2400" b="1" i="1" dirty="0"/>
              <a:t>binds</a:t>
            </a:r>
            <a:r>
              <a:rPr lang="en-US" sz="2400" dirty="0"/>
              <a:t> the class property to the HTML syntax so that data flows in both directions.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@ngModule </a:t>
            </a:r>
            <a:r>
              <a:rPr lang="en-US" sz="2400" b="1" i="1" dirty="0"/>
              <a:t>decorators</a:t>
            </a:r>
            <a:r>
              <a:rPr lang="en-US" sz="2400" dirty="0"/>
              <a:t> have the metadata needed for an Angular app to function. The most important </a:t>
            </a:r>
            <a:r>
              <a:rPr lang="en-US" sz="2400" dirty="0">
                <a:solidFill>
                  <a:srgbClr val="FF0000"/>
                </a:solidFill>
              </a:rPr>
              <a:t>@NgModule </a:t>
            </a:r>
            <a:r>
              <a:rPr lang="en-US" sz="2400" b="1" i="1" dirty="0"/>
              <a:t>decorator </a:t>
            </a:r>
            <a:r>
              <a:rPr lang="en-US" sz="2400" dirty="0"/>
              <a:t>is in the </a:t>
            </a:r>
            <a:r>
              <a:rPr lang="en-US" sz="2400" b="1" i="1" dirty="0" err="1"/>
              <a:t>AppModule</a:t>
            </a:r>
            <a:r>
              <a:rPr lang="en-US" sz="2400" dirty="0"/>
              <a:t> class. </a:t>
            </a:r>
          </a:p>
        </p:txBody>
      </p:sp>
    </p:spTree>
    <p:extLst>
      <p:ext uri="{BB962C8B-B14F-4D97-AF65-F5344CB8AC3E}">
        <p14:creationId xmlns:p14="http://schemas.microsoft.com/office/powerpoint/2010/main" val="8827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D48D-4A72-43CE-ACB7-EC36D552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Angular </a:t>
            </a:r>
            <a:r>
              <a:rPr lang="en-US" dirty="0" err="1">
                <a:solidFill>
                  <a:schemeClr val="tx1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Hooks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https://angular.io/guide/lifecycle-hooks#oninit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464C-4F16-4A76-8124-A35D92428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6295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{28372BCA-E5AB-4026-91DA-33CE62754163}tf56160789_win32</Template>
  <TotalTime>1337</TotalTime>
  <Words>1517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1_RetrospectVTI</vt:lpstr>
      <vt:lpstr>Angular Binding, Routing, Directives</vt:lpstr>
      <vt:lpstr>Data-binding is a mechanism used for coordinating what the user sees with what values the Angular Component contains.</vt:lpstr>
      <vt:lpstr>Modeling – Data Binding (1/2) https://angular.io/guide/template-syntax#property-binding https://angular.io/tutorial/toh-pt3#update-the-heroescomponent-template</vt:lpstr>
      <vt:lpstr>Modeling – Data Binding (2/2) https://angular.io/guide/template-syntax#property-binding https://angular.io/tutorial/toh-pt3#update-the-heroescomponent-template</vt:lpstr>
      <vt:lpstr>Property Binding (One-Way) https://angular.io/guide/binding-syntax#binding-types-and-targets</vt:lpstr>
      <vt:lpstr>CSS Class Binding (one-way) https://angular.io/guide/template-syntax#class-binding</vt:lpstr>
      <vt:lpstr>Event Binding (one-way) https://angular.io/tutorial/toh-pt2#add-a-click-event-binding https://angular.io/guide/template-syntax#event-binding</vt:lpstr>
      <vt:lpstr>Two-Way Data Binding https://angular.io/tutorial/toh-pt1#two-way-binding</vt:lpstr>
      <vt:lpstr>Angular LifeCycle Hooks https://angular.io/guide/lifecycle-hooks#oninit</vt:lpstr>
      <vt:lpstr>Angular Directives https://angular.io/guide/built-in-directives</vt:lpstr>
      <vt:lpstr>Structural Directives https://angular.io/api/common/NgIf https://angular.io/api/common/NgForOf https://angular.io/guide/template-syntax#ngSwitch https://angular.io/guide/structural-directives</vt:lpstr>
      <vt:lpstr>Attribute Directives https://angular.io/guide/attribute-directives#attribute-directives</vt:lpstr>
      <vt:lpstr>Angular Routing https://angular.io/start/start-routing https://angular.io/guide/router</vt:lpstr>
      <vt:lpstr>Angular Routing https://angular.io/start/start-routing https://angular.io/guide/router https://angular.io/start/start-data#services</vt:lpstr>
      <vt:lpstr>Routing Step-by-step https://angular.io/tutorial/toh-pt5#add-the-approutingmodule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Binding, Routing, Directives</dc:title>
  <dc:creator>Mark Moore</dc:creator>
  <cp:lastModifiedBy>Mark Moore</cp:lastModifiedBy>
  <cp:revision>46</cp:revision>
  <dcterms:created xsi:type="dcterms:W3CDTF">2020-10-11T23:19:16Z</dcterms:created>
  <dcterms:modified xsi:type="dcterms:W3CDTF">2022-09-28T22:46:04Z</dcterms:modified>
</cp:coreProperties>
</file>