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6" r:id="rId4"/>
  </p:sldMasterIdLst>
  <p:sldIdLst>
    <p:sldId id="257" r:id="rId5"/>
    <p:sldId id="258" r:id="rId6"/>
    <p:sldId id="280" r:id="rId7"/>
    <p:sldId id="288" r:id="rId8"/>
    <p:sldId id="314" r:id="rId9"/>
    <p:sldId id="319" r:id="rId10"/>
    <p:sldId id="315" r:id="rId11"/>
    <p:sldId id="324" r:id="rId12"/>
    <p:sldId id="317" r:id="rId13"/>
    <p:sldId id="325" r:id="rId14"/>
    <p:sldId id="327" r:id="rId15"/>
    <p:sldId id="328" r:id="rId16"/>
    <p:sldId id="329" r:id="rId17"/>
    <p:sldId id="268" r:id="rId18"/>
    <p:sldId id="322" r:id="rId19"/>
    <p:sldId id="326" r:id="rId20"/>
    <p:sldId id="316" r:id="rId21"/>
    <p:sldId id="318" r:id="rId22"/>
    <p:sldId id="321" r:id="rId23"/>
    <p:sldId id="33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a:srgbClr val="7A3F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F4248C-9426-4607-AFEB-1DFB4F02CD00}" v="1" dt="2020-08-20T23:31:46.7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60" autoAdjust="0"/>
    <p:restoredTop sz="94619" autoAdjust="0"/>
  </p:normalViewPr>
  <p:slideViewPr>
    <p:cSldViewPr snapToGrid="0">
      <p:cViewPr varScale="1">
        <p:scale>
          <a:sx n="63" d="100"/>
          <a:sy n="63" d="100"/>
        </p:scale>
        <p:origin x="41"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2/15/2023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2/15/2023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2/15/2023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2/15/2023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2/15/2023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2/15/2023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2/15/2023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2/15/2023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2/15/2023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2/15/2023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2/15/2023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2/15/2023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ngular.io/guide/form-validation" TargetMode="External"/><Relationship Id="rId2" Type="http://schemas.openxmlformats.org/officeDocument/2006/relationships/hyperlink" Target="https://angular.io/guide/forms-overview#form-validation" TargetMode="Externa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s://angular.io/guide/reactive-forms#validating-form-input"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angular.io/guide/reactive-forms#validating-form-input" TargetMode="External"/><Relationship Id="rId2" Type="http://schemas.openxmlformats.org/officeDocument/2006/relationships/hyperlink" Target="https://angular.io/api/forms/Validators" TargetMode="External"/><Relationship Id="rId1" Type="http://schemas.openxmlformats.org/officeDocument/2006/relationships/slideLayout" Target="../slideLayouts/slideLayout2.xml"/><Relationship Id="rId5" Type="http://schemas.openxmlformats.org/officeDocument/2006/relationships/hyperlink" Target="https://angular.io/api/forms/Validators#pattern" TargetMode="External"/><Relationship Id="rId4" Type="http://schemas.openxmlformats.org/officeDocument/2006/relationships/hyperlink" Target="https://developer.mozilla.org/en-US/docs/Web/JavaScript/Guide/Regular_Expressions"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angular.io/guide/reactive-forms#validating-form-input" TargetMode="External"/><Relationship Id="rId2" Type="http://schemas.openxmlformats.org/officeDocument/2006/relationships/hyperlink" Target="https://angular.io/api/forms/Validator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angularjs.org/api/ng/directive/ngModel" TargetMode="External"/><Relationship Id="rId2" Type="http://schemas.openxmlformats.org/officeDocument/2006/relationships/hyperlink" Target="https://angular.io/guide/form-validation#control-status-css-classe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ngular.io/api/forms/FormBuilder" TargetMode="External"/><Relationship Id="rId2" Type="http://schemas.openxmlformats.org/officeDocument/2006/relationships/hyperlink" Target="https://angular.io/start/start-forms#forms-in-angular" TargetMode="Externa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s://angular.io/guide/forms-overview"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angular.io/api/forms/FormBuilder" TargetMode="External"/><Relationship Id="rId2" Type="http://schemas.openxmlformats.org/officeDocument/2006/relationships/hyperlink" Target="https://angular.io/start/start-forms#forms-in-angular" TargetMode="Externa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angular.io/guide/forms-overview"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s://angular.io/guide/form-validation#validating-input-in-template-driven-form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hyperlink" Target="https://angular.io/guide/forms#introduction-to-template-driven-forms" TargetMode="Externa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hyperlink" Target="https://angular.io/guide/forms#introduction-to-template-driven-form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angular.io/guide/template-reference-variabl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ngular.io/guide/reactive-forms"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angular.io/guide/form-validation" TargetMode="External"/><Relationship Id="rId2" Type="http://schemas.openxmlformats.org/officeDocument/2006/relationships/hyperlink" Target="https://angular.io/api/forms/NgControlStatus" TargetMode="Externa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hyperlink" Target="https://angular.io/api/forms/FormControlStatu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angular.io/api/forms/FormBuilder" TargetMode="External"/><Relationship Id="rId2" Type="http://schemas.openxmlformats.org/officeDocument/2006/relationships/hyperlink" Target="https://angular.io/start/start-forms#forms-in-angular"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angular.io/guide/forms-overview"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angular.io/api/forms/FormControl#properties" TargetMode="External"/><Relationship Id="rId7" Type="http://schemas.openxmlformats.org/officeDocument/2006/relationships/hyperlink" Target="https://angular.io/api/forms/FormControl" TargetMode="External"/><Relationship Id="rId2" Type="http://schemas.openxmlformats.org/officeDocument/2006/relationships/hyperlink" Target="https://angular.io/guide/forms-overview#testing" TargetMode="External"/><Relationship Id="rId1" Type="http://schemas.openxmlformats.org/officeDocument/2006/relationships/slideLayout" Target="../slideLayouts/slideLayout2.xml"/><Relationship Id="rId6" Type="http://schemas.openxmlformats.org/officeDocument/2006/relationships/hyperlink" Target="https://angular.io/api/forms/ControlValueAccessor" TargetMode="External"/><Relationship Id="rId5" Type="http://schemas.openxmlformats.org/officeDocument/2006/relationships/hyperlink" Target="https://angular.io/api/forms/FormArray" TargetMode="External"/><Relationship Id="rId4" Type="http://schemas.openxmlformats.org/officeDocument/2006/relationships/hyperlink" Target="https://angular.io/api/forms/FormGroup#description"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ngular.io/api/forms/FormBuilder" TargetMode="External"/><Relationship Id="rId2" Type="http://schemas.openxmlformats.org/officeDocument/2006/relationships/hyperlink" Target="https://angular.io/start/start-forms#forms-in-angular" TargetMode="External"/><Relationship Id="rId1" Type="http://schemas.openxmlformats.org/officeDocument/2006/relationships/slideLayout" Target="../slideLayouts/slideLayout2.xml"/><Relationship Id="rId6" Type="http://schemas.openxmlformats.org/officeDocument/2006/relationships/hyperlink" Target="https://angular.io/guide/glossary#observable" TargetMode="External"/><Relationship Id="rId5" Type="http://schemas.openxmlformats.org/officeDocument/2006/relationships/image" Target="../media/image3.png"/><Relationship Id="rId4" Type="http://schemas.openxmlformats.org/officeDocument/2006/relationships/hyperlink" Target="https://angular.io/guide/forms-overview"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codecraft.tv/courses/angular/forms/model-driven/" TargetMode="External"/><Relationship Id="rId7" Type="http://schemas.openxmlformats.org/officeDocument/2006/relationships/image" Target="../media/image5.png"/><Relationship Id="rId2" Type="http://schemas.openxmlformats.org/officeDocument/2006/relationships/hyperlink" Target="https://angular.io/guide/reactive-forms#adding-a-basic-form-control"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angular.io/api/forms/FormControl" TargetMode="External"/><Relationship Id="rId4" Type="http://schemas.openxmlformats.org/officeDocument/2006/relationships/hyperlink" Target="https://angular.io/api/forms/ReactiveFormsModule"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codecraft.tv/courses/angular/forms/model-driven/" TargetMode="External"/><Relationship Id="rId2" Type="http://schemas.openxmlformats.org/officeDocument/2006/relationships/hyperlink" Target="https://angular.io/guide/reactive-forms#adding-a-basic-form-control" TargetMode="Externa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angular.io/guide/reactive-forms#replacing-a-form-control-valu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ngular.io/guide/reactive-forms#validating-form-input" TargetMode="External"/><Relationship Id="rId2" Type="http://schemas.openxmlformats.org/officeDocument/2006/relationships/hyperlink" Target="https://angular.io/guide/forms-overview#form-validation" TargetMode="Externa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angular.io/guide/form-validation#validating-input-in-reactive-form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solidFill>
                  <a:schemeClr val="tx1"/>
                </a:solidFill>
              </a:rPr>
              <a:t>Angular Forms </a:t>
            </a:r>
            <a:r>
              <a:rPr lang="en-US" dirty="0">
                <a:solidFill>
                  <a:schemeClr val="tx1"/>
                </a:solidFill>
              </a:rPr>
              <a:t>w</a:t>
            </a:r>
            <a:r>
              <a:rPr lang="en-US" sz="8000" dirty="0">
                <a:solidFill>
                  <a:schemeClr val="tx1"/>
                </a:solidFill>
              </a:rPr>
              <a:t>ith Validation</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3200" dirty="0" err="1">
                <a:latin typeface="+mj-lt"/>
              </a:rPr>
              <a:t>.net</a:t>
            </a:r>
            <a:endParaRPr lang="en-US" sz="3200" dirty="0">
              <a:latin typeface="+mj-lt"/>
            </a:endParaRPr>
          </a:p>
        </p:txBody>
      </p:sp>
      <p:pic>
        <p:nvPicPr>
          <p:cNvPr id="5" name="Picture 4" descr="stairs, hand rail, and abstract object along the wall">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687CE-2D6C-4674-A3E3-9031443A5689}"/>
              </a:ext>
            </a:extLst>
          </p:cNvPr>
          <p:cNvSpPr>
            <a:spLocks noGrp="1"/>
          </p:cNvSpPr>
          <p:nvPr>
            <p:ph type="title"/>
          </p:nvPr>
        </p:nvSpPr>
        <p:spPr>
          <a:xfrm>
            <a:off x="1097280" y="191301"/>
            <a:ext cx="10058400" cy="1450757"/>
          </a:xfrm>
        </p:spPr>
        <p:txBody>
          <a:bodyPr>
            <a:normAutofit/>
          </a:bodyPr>
          <a:lstStyle/>
          <a:p>
            <a:r>
              <a:rPr lang="en-US" dirty="0">
                <a:solidFill>
                  <a:schemeClr val="tx1"/>
                </a:solidFill>
              </a:rPr>
              <a:t>Reactive Form Validation</a:t>
            </a:r>
            <a:br>
              <a:rPr lang="en-US" dirty="0">
                <a:solidFill>
                  <a:schemeClr val="tx1"/>
                </a:solidFill>
              </a:rPr>
            </a:br>
            <a:r>
              <a:rPr lang="en-US" sz="1400" dirty="0">
                <a:hlinkClick r:id="rId2"/>
              </a:rPr>
              <a:t>https://angular.io/guide/forms-overview#form-validation</a:t>
            </a:r>
            <a:br>
              <a:rPr lang="en-US" sz="1400" dirty="0"/>
            </a:br>
            <a:r>
              <a:rPr lang="en-US" sz="1400" dirty="0">
                <a:hlinkClick r:id="rId3"/>
              </a:rPr>
              <a:t>https://angular.io/guide/form-validation</a:t>
            </a:r>
            <a:br>
              <a:rPr lang="en-US" sz="1400" dirty="0"/>
            </a:br>
            <a:r>
              <a:rPr lang="en-US" sz="1400" dirty="0">
                <a:hlinkClick r:id="rId4"/>
              </a:rPr>
              <a:t>https://angular.io/guide/reactive-forms#validating-form-input</a:t>
            </a:r>
            <a:endParaRPr lang="en-US" dirty="0"/>
          </a:p>
        </p:txBody>
      </p:sp>
      <p:sp>
        <p:nvSpPr>
          <p:cNvPr id="3" name="Content Placeholder 2">
            <a:extLst>
              <a:ext uri="{FF2B5EF4-FFF2-40B4-BE49-F238E27FC236}">
                <a16:creationId xmlns:a16="http://schemas.microsoft.com/office/drawing/2014/main" id="{06C49E67-2E53-479D-8D3C-93D9E35D3E91}"/>
              </a:ext>
            </a:extLst>
          </p:cNvPr>
          <p:cNvSpPr>
            <a:spLocks noGrp="1"/>
          </p:cNvSpPr>
          <p:nvPr>
            <p:ph idx="1"/>
          </p:nvPr>
        </p:nvSpPr>
        <p:spPr>
          <a:xfrm>
            <a:off x="1097280" y="1896533"/>
            <a:ext cx="5164035" cy="4487334"/>
          </a:xfrm>
        </p:spPr>
        <p:txBody>
          <a:bodyPr anchor="ctr">
            <a:normAutofit/>
          </a:bodyPr>
          <a:lstStyle/>
          <a:p>
            <a:r>
              <a:rPr lang="en-US" dirty="0">
                <a:solidFill>
                  <a:schemeClr val="tx1"/>
                </a:solidFill>
              </a:rPr>
              <a:t>Validator functions can be either synchronous or asynchronous.</a:t>
            </a:r>
          </a:p>
          <a:p>
            <a:pPr lvl="1">
              <a:buFont typeface="Arial" panose="020B0604020202020204" pitchFamily="34" charset="0"/>
              <a:buChar char="•"/>
            </a:pPr>
            <a:r>
              <a:rPr lang="en-US" dirty="0">
                <a:solidFill>
                  <a:schemeClr val="tx1"/>
                </a:solidFill>
              </a:rPr>
              <a:t>Sync validators: Synchronous functions that take a control instance and immediately return either a set of validation errors or null. Pass these in as the second argument when you instantiate a </a:t>
            </a:r>
            <a:r>
              <a:rPr lang="en-US" b="1" i="1" dirty="0" err="1">
                <a:solidFill>
                  <a:schemeClr val="tx1"/>
                </a:solidFill>
              </a:rPr>
              <a:t>FormControl</a:t>
            </a:r>
            <a:r>
              <a:rPr lang="en-US" dirty="0">
                <a:solidFill>
                  <a:schemeClr val="tx1"/>
                </a:solidFill>
              </a:rPr>
              <a:t>.</a:t>
            </a:r>
          </a:p>
          <a:p>
            <a:pPr lvl="1">
              <a:buFont typeface="Arial" panose="020B0604020202020204" pitchFamily="34" charset="0"/>
              <a:buChar char="•"/>
            </a:pPr>
            <a:r>
              <a:rPr lang="en-US" dirty="0">
                <a:solidFill>
                  <a:schemeClr val="tx1"/>
                </a:solidFill>
              </a:rPr>
              <a:t>Async validators: Asynchronous functions that take a control instance and return an Observable that later emits a set of validation errors or null. You can pass these in as the third argument when you instantiate a </a:t>
            </a:r>
            <a:r>
              <a:rPr lang="en-US" b="1" i="1" dirty="0" err="1">
                <a:solidFill>
                  <a:schemeClr val="tx1"/>
                </a:solidFill>
              </a:rPr>
              <a:t>FormControl</a:t>
            </a:r>
            <a:r>
              <a:rPr lang="en-US" dirty="0">
                <a:solidFill>
                  <a:schemeClr val="tx1"/>
                </a:solidFill>
              </a:rPr>
              <a:t>.</a:t>
            </a:r>
          </a:p>
          <a:p>
            <a:pPr lvl="1">
              <a:buFont typeface="Arial" panose="020B0604020202020204" pitchFamily="34" charset="0"/>
              <a:buChar char="•"/>
            </a:pPr>
            <a:r>
              <a:rPr lang="en-US" dirty="0">
                <a:solidFill>
                  <a:schemeClr val="tx1"/>
                </a:solidFill>
              </a:rPr>
              <a:t>Angular only runs async validators if all sync validators pass.</a:t>
            </a:r>
          </a:p>
        </p:txBody>
      </p:sp>
      <p:pic>
        <p:nvPicPr>
          <p:cNvPr id="7" name="Picture 6">
            <a:extLst>
              <a:ext uri="{FF2B5EF4-FFF2-40B4-BE49-F238E27FC236}">
                <a16:creationId xmlns:a16="http://schemas.microsoft.com/office/drawing/2014/main" id="{4EE9F9E7-ADB9-4DA1-BB9A-2D81317C6F9C}"/>
              </a:ext>
            </a:extLst>
          </p:cNvPr>
          <p:cNvPicPr>
            <a:picLocks noChangeAspect="1"/>
          </p:cNvPicPr>
          <p:nvPr/>
        </p:nvPicPr>
        <p:blipFill>
          <a:blip r:embed="rId5"/>
          <a:stretch>
            <a:fillRect/>
          </a:stretch>
        </p:blipFill>
        <p:spPr>
          <a:xfrm>
            <a:off x="6962793" y="2277980"/>
            <a:ext cx="3979989" cy="1617161"/>
          </a:xfrm>
          <a:prstGeom prst="rect">
            <a:avLst/>
          </a:prstGeom>
          <a:ln w="25400">
            <a:solidFill>
              <a:schemeClr val="accent2"/>
            </a:solidFill>
          </a:ln>
        </p:spPr>
      </p:pic>
    </p:spTree>
    <p:extLst>
      <p:ext uri="{BB962C8B-B14F-4D97-AF65-F5344CB8AC3E}">
        <p14:creationId xmlns:p14="http://schemas.microsoft.com/office/powerpoint/2010/main" val="3005464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687CE-2D6C-4674-A3E3-9031443A5689}"/>
              </a:ext>
            </a:extLst>
          </p:cNvPr>
          <p:cNvSpPr>
            <a:spLocks noGrp="1"/>
          </p:cNvSpPr>
          <p:nvPr>
            <p:ph type="title"/>
          </p:nvPr>
        </p:nvSpPr>
        <p:spPr/>
        <p:txBody>
          <a:bodyPr>
            <a:normAutofit/>
          </a:bodyPr>
          <a:lstStyle/>
          <a:p>
            <a:r>
              <a:rPr lang="en-US" dirty="0">
                <a:solidFill>
                  <a:schemeClr val="tx1"/>
                </a:solidFill>
              </a:rPr>
              <a:t>Reactive Form Validation</a:t>
            </a:r>
            <a:br>
              <a:rPr lang="en-US" dirty="0">
                <a:solidFill>
                  <a:schemeClr val="tx1"/>
                </a:solidFill>
              </a:rPr>
            </a:br>
            <a:r>
              <a:rPr lang="en-US" sz="1400" dirty="0">
                <a:hlinkClick r:id="rId2"/>
              </a:rPr>
              <a:t>https://angular.io/api/forms/Validators</a:t>
            </a:r>
            <a:br>
              <a:rPr lang="en-US" sz="1400" dirty="0"/>
            </a:br>
            <a:r>
              <a:rPr lang="en-US" sz="1400" dirty="0">
                <a:hlinkClick r:id="rId3"/>
              </a:rPr>
              <a:t>https://angular.io/guide/reactive-forms#validating-form-input</a:t>
            </a:r>
            <a:endParaRPr lang="en-US" dirty="0"/>
          </a:p>
        </p:txBody>
      </p:sp>
      <p:graphicFrame>
        <p:nvGraphicFramePr>
          <p:cNvPr id="7" name="Table 7">
            <a:extLst>
              <a:ext uri="{FF2B5EF4-FFF2-40B4-BE49-F238E27FC236}">
                <a16:creationId xmlns:a16="http://schemas.microsoft.com/office/drawing/2014/main" id="{081F3F88-23CD-4508-AF21-5F0E3B14CD09}"/>
              </a:ext>
            </a:extLst>
          </p:cNvPr>
          <p:cNvGraphicFramePr>
            <a:graphicFrameLocks noGrp="1"/>
          </p:cNvGraphicFramePr>
          <p:nvPr>
            <p:ph idx="1"/>
            <p:extLst>
              <p:ext uri="{D42A27DB-BD31-4B8C-83A1-F6EECF244321}">
                <p14:modId xmlns:p14="http://schemas.microsoft.com/office/powerpoint/2010/main" val="2076474032"/>
              </p:ext>
            </p:extLst>
          </p:nvPr>
        </p:nvGraphicFramePr>
        <p:xfrm>
          <a:off x="1324051" y="2223820"/>
          <a:ext cx="9736532" cy="3937000"/>
        </p:xfrm>
        <a:graphic>
          <a:graphicData uri="http://schemas.openxmlformats.org/drawingml/2006/table">
            <a:tbl>
              <a:tblPr firstRow="1" bandRow="1">
                <a:tableStyleId>{5C22544A-7EE6-4342-B048-85BDC9FD1C3A}</a:tableStyleId>
              </a:tblPr>
              <a:tblGrid>
                <a:gridCol w="1967789">
                  <a:extLst>
                    <a:ext uri="{9D8B030D-6E8A-4147-A177-3AD203B41FA5}">
                      <a16:colId xmlns:a16="http://schemas.microsoft.com/office/drawing/2014/main" val="1524492635"/>
                    </a:ext>
                  </a:extLst>
                </a:gridCol>
                <a:gridCol w="7768743">
                  <a:extLst>
                    <a:ext uri="{9D8B030D-6E8A-4147-A177-3AD203B41FA5}">
                      <a16:colId xmlns:a16="http://schemas.microsoft.com/office/drawing/2014/main" val="398455472"/>
                    </a:ext>
                  </a:extLst>
                </a:gridCol>
              </a:tblGrid>
              <a:tr h="291795">
                <a:tc>
                  <a:txBody>
                    <a:bodyPr/>
                    <a:lstStyle/>
                    <a:p>
                      <a:pPr algn="ctr"/>
                      <a:r>
                        <a:rPr lang="en-US" sz="2400" dirty="0"/>
                        <a:t>Validator</a:t>
                      </a:r>
                    </a:p>
                  </a:txBody>
                  <a:tcPr anchor="ctr"/>
                </a:tc>
                <a:tc>
                  <a:txBody>
                    <a:bodyPr/>
                    <a:lstStyle/>
                    <a:p>
                      <a:pPr algn="ctr"/>
                      <a:r>
                        <a:rPr lang="en-US" sz="2400" dirty="0"/>
                        <a:t>Description</a:t>
                      </a:r>
                    </a:p>
                  </a:txBody>
                  <a:tcPr anchor="ctr"/>
                </a:tc>
                <a:extLst>
                  <a:ext uri="{0D108BD9-81ED-4DB2-BD59-A6C34878D82A}">
                    <a16:rowId xmlns:a16="http://schemas.microsoft.com/office/drawing/2014/main" val="389610499"/>
                  </a:ext>
                </a:extLst>
              </a:tr>
              <a:tr h="370840">
                <a:tc>
                  <a:txBody>
                    <a:bodyPr/>
                    <a:lstStyle/>
                    <a:p>
                      <a:pPr algn="r"/>
                      <a:r>
                        <a:rPr lang="en-US" dirty="0"/>
                        <a:t>Min(</a:t>
                      </a:r>
                      <a:r>
                        <a:rPr lang="en-US" dirty="0" err="1"/>
                        <a:t>min:number</a:t>
                      </a:r>
                      <a:r>
                        <a:rPr lang="en-US" dirty="0"/>
                        <a:t>)</a:t>
                      </a:r>
                    </a:p>
                  </a:txBody>
                  <a:tcPr anchor="ctr"/>
                </a:tc>
                <a:tc>
                  <a:txBody>
                    <a:bodyPr/>
                    <a:lstStyle/>
                    <a:p>
                      <a:r>
                        <a:rPr lang="en-US" sz="1800" b="0" i="0" kern="1200" dirty="0">
                          <a:solidFill>
                            <a:schemeClr val="dk1"/>
                          </a:solidFill>
                          <a:effectLst/>
                          <a:latin typeface="+mn-lt"/>
                          <a:ea typeface="+mn-ea"/>
                          <a:cs typeface="+mn-cs"/>
                        </a:rPr>
                        <a:t>requires the control's value to be greater than or equal to the provided number. </a:t>
                      </a:r>
                      <a:r>
                        <a:rPr lang="en-US" sz="1800" b="0" i="0" kern="1200" dirty="0">
                          <a:solidFill>
                            <a:srgbClr val="FF0000"/>
                          </a:solidFill>
                          <a:effectLst/>
                          <a:latin typeface="+mn-lt"/>
                          <a:ea typeface="+mn-ea"/>
                          <a:cs typeface="+mn-cs"/>
                        </a:rPr>
                        <a:t>[</a:t>
                      </a:r>
                      <a:r>
                        <a:rPr lang="en-US" sz="1800" b="0" i="0" kern="1200" dirty="0" err="1">
                          <a:solidFill>
                            <a:srgbClr val="FF0000"/>
                          </a:solidFill>
                          <a:effectLst/>
                          <a:latin typeface="+mn-lt"/>
                          <a:ea typeface="+mn-ea"/>
                          <a:cs typeface="+mn-cs"/>
                        </a:rPr>
                        <a:t>Validators.min</a:t>
                      </a:r>
                      <a:r>
                        <a:rPr lang="en-US" sz="1800" b="0" i="0" kern="1200" dirty="0">
                          <a:solidFill>
                            <a:srgbClr val="FF0000"/>
                          </a:solidFill>
                          <a:effectLst/>
                          <a:latin typeface="+mn-lt"/>
                          <a:ea typeface="+mn-ea"/>
                          <a:cs typeface="+mn-cs"/>
                        </a:rPr>
                        <a:t>(3)]</a:t>
                      </a:r>
                      <a:endParaRPr lang="en-US" dirty="0">
                        <a:solidFill>
                          <a:srgbClr val="FF0000"/>
                        </a:solidFill>
                      </a:endParaRPr>
                    </a:p>
                  </a:txBody>
                  <a:tcPr anchor="ctr"/>
                </a:tc>
                <a:extLst>
                  <a:ext uri="{0D108BD9-81ED-4DB2-BD59-A6C34878D82A}">
                    <a16:rowId xmlns:a16="http://schemas.microsoft.com/office/drawing/2014/main" val="849114378"/>
                  </a:ext>
                </a:extLst>
              </a:tr>
              <a:tr h="370840">
                <a:tc>
                  <a:txBody>
                    <a:bodyPr/>
                    <a:lstStyle/>
                    <a:p>
                      <a:pPr algn="r"/>
                      <a:r>
                        <a:rPr lang="en-US" dirty="0"/>
                        <a:t>Max(</a:t>
                      </a:r>
                      <a:r>
                        <a:rPr lang="en-US" dirty="0" err="1"/>
                        <a:t>max:number</a:t>
                      </a:r>
                      <a:r>
                        <a:rPr lang="en-US" dirty="0"/>
                        <a:t>)</a:t>
                      </a:r>
                    </a:p>
                  </a:txBody>
                  <a:tcPr anchor="ctr"/>
                </a:tc>
                <a:tc>
                  <a:txBody>
                    <a:bodyPr/>
                    <a:lstStyle/>
                    <a:p>
                      <a:r>
                        <a:rPr lang="en-US" sz="1800" b="0" i="0" kern="1200" dirty="0">
                          <a:solidFill>
                            <a:schemeClr val="dk1"/>
                          </a:solidFill>
                          <a:effectLst/>
                          <a:latin typeface="+mn-lt"/>
                          <a:ea typeface="+mn-ea"/>
                          <a:cs typeface="+mn-cs"/>
                        </a:rPr>
                        <a:t>requires the control's value to be less than or equal to the provided number. </a:t>
                      </a:r>
                      <a:r>
                        <a:rPr lang="en-US" sz="1800" b="0" i="0" kern="1200" dirty="0">
                          <a:solidFill>
                            <a:srgbClr val="FF0000"/>
                          </a:solidFill>
                          <a:effectLst/>
                          <a:latin typeface="+mn-lt"/>
                          <a:ea typeface="+mn-ea"/>
                          <a:cs typeface="+mn-cs"/>
                        </a:rPr>
                        <a:t>[</a:t>
                      </a:r>
                      <a:r>
                        <a:rPr lang="en-US" sz="1800" b="0" i="0" kern="1200" dirty="0" err="1">
                          <a:solidFill>
                            <a:srgbClr val="FF0000"/>
                          </a:solidFill>
                          <a:effectLst/>
                          <a:latin typeface="+mn-lt"/>
                          <a:ea typeface="+mn-ea"/>
                          <a:cs typeface="+mn-cs"/>
                        </a:rPr>
                        <a:t>Validators.max</a:t>
                      </a:r>
                      <a:r>
                        <a:rPr lang="en-US" sz="1800" b="0" i="0" kern="1200" dirty="0">
                          <a:solidFill>
                            <a:srgbClr val="FF0000"/>
                          </a:solidFill>
                          <a:effectLst/>
                          <a:latin typeface="+mn-lt"/>
                          <a:ea typeface="+mn-ea"/>
                          <a:cs typeface="+mn-cs"/>
                        </a:rPr>
                        <a:t>(15)]</a:t>
                      </a:r>
                      <a:endParaRPr lang="en-US" dirty="0">
                        <a:solidFill>
                          <a:srgbClr val="FF0000"/>
                        </a:solidFill>
                      </a:endParaRPr>
                    </a:p>
                  </a:txBody>
                  <a:tcPr anchor="ctr"/>
                </a:tc>
                <a:extLst>
                  <a:ext uri="{0D108BD9-81ED-4DB2-BD59-A6C34878D82A}">
                    <a16:rowId xmlns:a16="http://schemas.microsoft.com/office/drawing/2014/main" val="3981285028"/>
                  </a:ext>
                </a:extLst>
              </a:tr>
              <a:tr h="370840">
                <a:tc>
                  <a:txBody>
                    <a:bodyPr/>
                    <a:lstStyle/>
                    <a:p>
                      <a:pPr algn="r"/>
                      <a:r>
                        <a:rPr lang="en-US" dirty="0"/>
                        <a:t>Required()</a:t>
                      </a:r>
                    </a:p>
                  </a:txBody>
                  <a:tcPr anchor="ctr"/>
                </a:tc>
                <a:tc>
                  <a:txBody>
                    <a:bodyPr/>
                    <a:lstStyle/>
                    <a:p>
                      <a:r>
                        <a:rPr lang="en-US" sz="1800" b="0" i="0" kern="1200" dirty="0">
                          <a:solidFill>
                            <a:schemeClr val="dk1"/>
                          </a:solidFill>
                          <a:effectLst/>
                          <a:latin typeface="+mn-lt"/>
                          <a:ea typeface="+mn-ea"/>
                          <a:cs typeface="+mn-cs"/>
                        </a:rPr>
                        <a:t>requires the control have a non-empty value. </a:t>
                      </a:r>
                      <a:r>
                        <a:rPr lang="en-US" sz="1800" b="0" i="0" kern="1200" dirty="0">
                          <a:solidFill>
                            <a:srgbClr val="FF0000"/>
                          </a:solidFill>
                          <a:effectLst/>
                          <a:latin typeface="+mn-lt"/>
                          <a:ea typeface="+mn-ea"/>
                          <a:cs typeface="+mn-cs"/>
                        </a:rPr>
                        <a:t>[</a:t>
                      </a:r>
                      <a:r>
                        <a:rPr lang="en-US" sz="1800" b="0" i="0" kern="1200" dirty="0" err="1">
                          <a:solidFill>
                            <a:srgbClr val="FF0000"/>
                          </a:solidFill>
                          <a:effectLst/>
                          <a:latin typeface="+mn-lt"/>
                          <a:ea typeface="+mn-ea"/>
                          <a:cs typeface="+mn-cs"/>
                        </a:rPr>
                        <a:t>Validators.required</a:t>
                      </a:r>
                      <a:r>
                        <a:rPr lang="en-US" sz="1800" b="0" i="0" kern="1200" dirty="0">
                          <a:solidFill>
                            <a:srgbClr val="FF0000"/>
                          </a:solidFill>
                          <a:effectLst/>
                          <a:latin typeface="+mn-lt"/>
                          <a:ea typeface="+mn-ea"/>
                          <a:cs typeface="+mn-cs"/>
                        </a:rPr>
                        <a:t>]</a:t>
                      </a:r>
                      <a:endParaRPr lang="en-US" dirty="0">
                        <a:solidFill>
                          <a:srgbClr val="FF0000"/>
                        </a:solidFill>
                      </a:endParaRPr>
                    </a:p>
                  </a:txBody>
                  <a:tcPr anchor="ctr"/>
                </a:tc>
                <a:extLst>
                  <a:ext uri="{0D108BD9-81ED-4DB2-BD59-A6C34878D82A}">
                    <a16:rowId xmlns:a16="http://schemas.microsoft.com/office/drawing/2014/main" val="932728324"/>
                  </a:ext>
                </a:extLst>
              </a:tr>
              <a:tr h="370840">
                <a:tc>
                  <a:txBody>
                    <a:bodyPr/>
                    <a:lstStyle/>
                    <a:p>
                      <a:pPr algn="r"/>
                      <a:r>
                        <a:rPr lang="en-US" dirty="0" err="1"/>
                        <a:t>requiredTrue</a:t>
                      </a:r>
                      <a:r>
                        <a:rPr lang="en-US" dirty="0"/>
                        <a:t>()</a:t>
                      </a:r>
                    </a:p>
                  </a:txBody>
                  <a:tcPr anchor="ctr"/>
                </a:tc>
                <a:tc>
                  <a:txBody>
                    <a:bodyPr/>
                    <a:lstStyle/>
                    <a:p>
                      <a:r>
                        <a:rPr lang="en-US" sz="1800" b="0" i="0" kern="1200" dirty="0">
                          <a:solidFill>
                            <a:schemeClr val="dk1"/>
                          </a:solidFill>
                          <a:effectLst/>
                          <a:latin typeface="+mn-lt"/>
                          <a:ea typeface="+mn-ea"/>
                          <a:cs typeface="+mn-cs"/>
                        </a:rPr>
                        <a:t>requires the control's value be true. This validator is commonly used for required checkboxes. </a:t>
                      </a:r>
                      <a:r>
                        <a:rPr lang="en-US" sz="1800" b="0" i="0" kern="1200" dirty="0">
                          <a:solidFill>
                            <a:srgbClr val="FF0000"/>
                          </a:solidFill>
                          <a:effectLst/>
                          <a:latin typeface="+mn-lt"/>
                          <a:ea typeface="+mn-ea"/>
                          <a:cs typeface="+mn-cs"/>
                        </a:rPr>
                        <a:t>[</a:t>
                      </a:r>
                      <a:r>
                        <a:rPr lang="en-US" sz="1800" b="0" i="0" kern="1200" dirty="0" err="1">
                          <a:solidFill>
                            <a:srgbClr val="FF0000"/>
                          </a:solidFill>
                          <a:effectLst/>
                          <a:latin typeface="+mn-lt"/>
                          <a:ea typeface="+mn-ea"/>
                          <a:cs typeface="+mn-cs"/>
                        </a:rPr>
                        <a:t>Validators.requiredTrue</a:t>
                      </a:r>
                      <a:r>
                        <a:rPr lang="en-US" sz="1800" b="0" i="0" kern="1200" dirty="0">
                          <a:solidFill>
                            <a:srgbClr val="FF0000"/>
                          </a:solidFill>
                          <a:effectLst/>
                          <a:latin typeface="+mn-lt"/>
                          <a:ea typeface="+mn-ea"/>
                          <a:cs typeface="+mn-cs"/>
                        </a:rPr>
                        <a:t>]</a:t>
                      </a:r>
                      <a:endParaRPr lang="en-US" dirty="0">
                        <a:solidFill>
                          <a:srgbClr val="FF0000"/>
                        </a:solidFill>
                      </a:endParaRPr>
                    </a:p>
                  </a:txBody>
                  <a:tcPr anchor="ctr"/>
                </a:tc>
                <a:extLst>
                  <a:ext uri="{0D108BD9-81ED-4DB2-BD59-A6C34878D82A}">
                    <a16:rowId xmlns:a16="http://schemas.microsoft.com/office/drawing/2014/main" val="2985567301"/>
                  </a:ext>
                </a:extLst>
              </a:tr>
              <a:tr h="370840">
                <a:tc>
                  <a:txBody>
                    <a:bodyPr/>
                    <a:lstStyle/>
                    <a:p>
                      <a:pPr algn="r"/>
                      <a:r>
                        <a:rPr lang="en-US" dirty="0"/>
                        <a:t>Email()</a:t>
                      </a:r>
                    </a:p>
                  </a:txBody>
                  <a:tcPr anchor="ctr"/>
                </a:tc>
                <a:tc>
                  <a:txBody>
                    <a:bodyPr/>
                    <a:lstStyle/>
                    <a:p>
                      <a:r>
                        <a:rPr lang="en-US" sz="1800" b="0" i="0" kern="1200" dirty="0">
                          <a:solidFill>
                            <a:schemeClr val="dk1"/>
                          </a:solidFill>
                          <a:effectLst/>
                          <a:latin typeface="+mn-lt"/>
                          <a:ea typeface="+mn-ea"/>
                          <a:cs typeface="+mn-cs"/>
                        </a:rPr>
                        <a:t>Requires the control's value pass an email validation test. Tests the value using a </a:t>
                      </a:r>
                      <a:r>
                        <a:rPr lang="en-US" sz="1800" b="0" i="0" u="none" strike="noStrike" kern="1200" dirty="0">
                          <a:solidFill>
                            <a:schemeClr val="dk1"/>
                          </a:solidFill>
                          <a:effectLst/>
                          <a:latin typeface="+mn-lt"/>
                          <a:ea typeface="+mn-ea"/>
                          <a:cs typeface="+mn-cs"/>
                          <a:hlinkClick r:id="rId4"/>
                        </a:rPr>
                        <a:t>regular expression</a:t>
                      </a:r>
                      <a:r>
                        <a:rPr lang="en-US" sz="1800" b="0" i="0" kern="1200" dirty="0">
                          <a:solidFill>
                            <a:schemeClr val="dk1"/>
                          </a:solidFill>
                          <a:effectLst/>
                          <a:latin typeface="+mn-lt"/>
                          <a:ea typeface="+mn-ea"/>
                          <a:cs typeface="+mn-cs"/>
                        </a:rPr>
                        <a:t> pattern for common use cases. Use </a:t>
                      </a:r>
                      <a:r>
                        <a:rPr lang="en-US" sz="1800" u="none" strike="noStrike" kern="1200" dirty="0" err="1">
                          <a:solidFill>
                            <a:schemeClr val="dk1"/>
                          </a:solidFill>
                          <a:effectLst/>
                          <a:latin typeface="+mn-lt"/>
                          <a:ea typeface="+mn-ea"/>
                          <a:cs typeface="+mn-cs"/>
                          <a:hlinkClick r:id="rId5"/>
                        </a:rPr>
                        <a:t>Validators.pattern</a:t>
                      </a:r>
                      <a:r>
                        <a:rPr lang="en-US" sz="1800" u="none" strike="noStrike" kern="1200" dirty="0">
                          <a:solidFill>
                            <a:schemeClr val="dk1"/>
                          </a:solidFill>
                          <a:effectLst/>
                          <a:latin typeface="+mn-lt"/>
                          <a:ea typeface="+mn-ea"/>
                          <a:cs typeface="+mn-cs"/>
                          <a:hlinkClick r:id="rId5"/>
                        </a:rPr>
                        <a:t>()</a:t>
                      </a:r>
                      <a:r>
                        <a:rPr lang="en-US" sz="1800" b="0" i="0" kern="1200" dirty="0">
                          <a:solidFill>
                            <a:schemeClr val="dk1"/>
                          </a:solidFill>
                          <a:effectLst/>
                          <a:latin typeface="+mn-lt"/>
                          <a:ea typeface="+mn-ea"/>
                          <a:cs typeface="+mn-cs"/>
                        </a:rPr>
                        <a:t> to validate the value against a different pattern. </a:t>
                      </a:r>
                      <a:r>
                        <a:rPr lang="en-US" sz="1800" b="0" i="0" kern="1200" dirty="0">
                          <a:solidFill>
                            <a:srgbClr val="FF0000"/>
                          </a:solidFill>
                          <a:effectLst/>
                          <a:latin typeface="+mn-lt"/>
                          <a:ea typeface="+mn-ea"/>
                          <a:cs typeface="+mn-cs"/>
                        </a:rPr>
                        <a:t>[</a:t>
                      </a:r>
                      <a:r>
                        <a:rPr lang="en-US" sz="1800" b="0" i="0" kern="1200" dirty="0" err="1">
                          <a:solidFill>
                            <a:srgbClr val="FF0000"/>
                          </a:solidFill>
                          <a:effectLst/>
                          <a:latin typeface="+mn-lt"/>
                          <a:ea typeface="+mn-ea"/>
                          <a:cs typeface="+mn-cs"/>
                        </a:rPr>
                        <a:t>Validators.email</a:t>
                      </a:r>
                      <a:r>
                        <a:rPr lang="en-US" sz="1800" b="0" i="0" kern="1200" dirty="0">
                          <a:solidFill>
                            <a:srgbClr val="FF0000"/>
                          </a:solidFill>
                          <a:effectLst/>
                          <a:latin typeface="+mn-lt"/>
                          <a:ea typeface="+mn-ea"/>
                          <a:cs typeface="+mn-cs"/>
                        </a:rPr>
                        <a:t>]</a:t>
                      </a:r>
                      <a:endParaRPr lang="en-US" dirty="0">
                        <a:solidFill>
                          <a:srgbClr val="FF0000"/>
                        </a:solidFill>
                      </a:endParaRPr>
                    </a:p>
                  </a:txBody>
                  <a:tcPr anchor="ctr"/>
                </a:tc>
                <a:extLst>
                  <a:ext uri="{0D108BD9-81ED-4DB2-BD59-A6C34878D82A}">
                    <a16:rowId xmlns:a16="http://schemas.microsoft.com/office/drawing/2014/main" val="1857646292"/>
                  </a:ext>
                </a:extLst>
              </a:tr>
            </a:tbl>
          </a:graphicData>
        </a:graphic>
      </p:graphicFrame>
    </p:spTree>
    <p:extLst>
      <p:ext uri="{BB962C8B-B14F-4D97-AF65-F5344CB8AC3E}">
        <p14:creationId xmlns:p14="http://schemas.microsoft.com/office/powerpoint/2010/main" val="4187784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687CE-2D6C-4674-A3E3-9031443A5689}"/>
              </a:ext>
            </a:extLst>
          </p:cNvPr>
          <p:cNvSpPr>
            <a:spLocks noGrp="1"/>
          </p:cNvSpPr>
          <p:nvPr>
            <p:ph type="title"/>
          </p:nvPr>
        </p:nvSpPr>
        <p:spPr/>
        <p:txBody>
          <a:bodyPr>
            <a:normAutofit/>
          </a:bodyPr>
          <a:lstStyle/>
          <a:p>
            <a:r>
              <a:rPr lang="en-US" dirty="0">
                <a:solidFill>
                  <a:schemeClr val="tx1"/>
                </a:solidFill>
              </a:rPr>
              <a:t>Reactive Form Validation</a:t>
            </a:r>
            <a:br>
              <a:rPr lang="en-US" dirty="0">
                <a:solidFill>
                  <a:schemeClr val="tx1"/>
                </a:solidFill>
              </a:rPr>
            </a:br>
            <a:r>
              <a:rPr lang="en-US" sz="1400" dirty="0">
                <a:hlinkClick r:id="rId2"/>
              </a:rPr>
              <a:t>https://angular.io/api/forms/Validators</a:t>
            </a:r>
            <a:br>
              <a:rPr lang="en-US" sz="1400" dirty="0"/>
            </a:br>
            <a:r>
              <a:rPr lang="en-US" sz="1400" dirty="0">
                <a:hlinkClick r:id="rId3"/>
              </a:rPr>
              <a:t>https://angular.io/guide/reactive-forms#validating-form-input</a:t>
            </a:r>
            <a:endParaRPr lang="en-US" dirty="0"/>
          </a:p>
        </p:txBody>
      </p:sp>
      <p:graphicFrame>
        <p:nvGraphicFramePr>
          <p:cNvPr id="7" name="Table 7">
            <a:extLst>
              <a:ext uri="{FF2B5EF4-FFF2-40B4-BE49-F238E27FC236}">
                <a16:creationId xmlns:a16="http://schemas.microsoft.com/office/drawing/2014/main" id="{081F3F88-23CD-4508-AF21-5F0E3B14CD09}"/>
              </a:ext>
            </a:extLst>
          </p:cNvPr>
          <p:cNvGraphicFramePr>
            <a:graphicFrameLocks noGrp="1"/>
          </p:cNvGraphicFramePr>
          <p:nvPr>
            <p:ph idx="1"/>
            <p:extLst>
              <p:ext uri="{D42A27DB-BD31-4B8C-83A1-F6EECF244321}">
                <p14:modId xmlns:p14="http://schemas.microsoft.com/office/powerpoint/2010/main" val="818510076"/>
              </p:ext>
            </p:extLst>
          </p:nvPr>
        </p:nvGraphicFramePr>
        <p:xfrm>
          <a:off x="1389888" y="2450592"/>
          <a:ext cx="9765792" cy="2926080"/>
        </p:xfrm>
        <a:graphic>
          <a:graphicData uri="http://schemas.openxmlformats.org/drawingml/2006/table">
            <a:tbl>
              <a:tblPr firstRow="1" bandRow="1">
                <a:tableStyleId>{5C22544A-7EE6-4342-B048-85BDC9FD1C3A}</a:tableStyleId>
              </a:tblPr>
              <a:tblGrid>
                <a:gridCol w="1846930">
                  <a:extLst>
                    <a:ext uri="{9D8B030D-6E8A-4147-A177-3AD203B41FA5}">
                      <a16:colId xmlns:a16="http://schemas.microsoft.com/office/drawing/2014/main" val="1524492635"/>
                    </a:ext>
                  </a:extLst>
                </a:gridCol>
                <a:gridCol w="7918862">
                  <a:extLst>
                    <a:ext uri="{9D8B030D-6E8A-4147-A177-3AD203B41FA5}">
                      <a16:colId xmlns:a16="http://schemas.microsoft.com/office/drawing/2014/main" val="398455472"/>
                    </a:ext>
                  </a:extLst>
                </a:gridCol>
              </a:tblGrid>
              <a:tr h="291795">
                <a:tc>
                  <a:txBody>
                    <a:bodyPr/>
                    <a:lstStyle/>
                    <a:p>
                      <a:pPr algn="ctr"/>
                      <a:r>
                        <a:rPr lang="en-US" sz="2400" dirty="0"/>
                        <a:t>Validator</a:t>
                      </a:r>
                    </a:p>
                  </a:txBody>
                  <a:tcPr anchor="ctr"/>
                </a:tc>
                <a:tc>
                  <a:txBody>
                    <a:bodyPr/>
                    <a:lstStyle/>
                    <a:p>
                      <a:pPr algn="ctr"/>
                      <a:r>
                        <a:rPr lang="en-US" sz="2400" dirty="0"/>
                        <a:t>Description</a:t>
                      </a:r>
                    </a:p>
                  </a:txBody>
                  <a:tcPr anchor="ctr"/>
                </a:tc>
                <a:extLst>
                  <a:ext uri="{0D108BD9-81ED-4DB2-BD59-A6C34878D82A}">
                    <a16:rowId xmlns:a16="http://schemas.microsoft.com/office/drawing/2014/main" val="389610499"/>
                  </a:ext>
                </a:extLst>
              </a:tr>
              <a:tr h="370840">
                <a:tc>
                  <a:txBody>
                    <a:bodyPr/>
                    <a:lstStyle/>
                    <a:p>
                      <a:pPr algn="r"/>
                      <a:r>
                        <a:rPr lang="en-US" dirty="0" err="1"/>
                        <a:t>minLength</a:t>
                      </a:r>
                      <a:r>
                        <a:rPr lang="en-US" dirty="0"/>
                        <a:t>()</a:t>
                      </a:r>
                    </a:p>
                  </a:txBody>
                  <a:tcPr anchor="ctr"/>
                </a:tc>
                <a:tc>
                  <a:txBody>
                    <a:bodyPr/>
                    <a:lstStyle/>
                    <a:p>
                      <a:r>
                        <a:rPr lang="en-US" sz="1800" b="0" i="0" kern="1200" dirty="0">
                          <a:solidFill>
                            <a:schemeClr val="dk1"/>
                          </a:solidFill>
                          <a:effectLst/>
                          <a:latin typeface="+mn-lt"/>
                          <a:ea typeface="+mn-ea"/>
                          <a:cs typeface="+mn-cs"/>
                        </a:rPr>
                        <a:t>Requires the length of the control's value to be greater than or equal to the provided minimum length. Use only for types with a numeric length property. </a:t>
                      </a:r>
                      <a:r>
                        <a:rPr lang="en-US" sz="1800" b="0" i="0" kern="1200" dirty="0">
                          <a:solidFill>
                            <a:srgbClr val="FF0000"/>
                          </a:solidFill>
                          <a:effectLst/>
                          <a:latin typeface="+mn-lt"/>
                          <a:ea typeface="+mn-ea"/>
                          <a:cs typeface="+mn-cs"/>
                        </a:rPr>
                        <a:t>[</a:t>
                      </a:r>
                      <a:r>
                        <a:rPr lang="en-US" sz="1800" b="0" i="0" kern="1200" dirty="0" err="1">
                          <a:solidFill>
                            <a:srgbClr val="FF0000"/>
                          </a:solidFill>
                          <a:effectLst/>
                          <a:latin typeface="+mn-lt"/>
                          <a:ea typeface="+mn-ea"/>
                          <a:cs typeface="+mn-cs"/>
                        </a:rPr>
                        <a:t>Validators.Minlength</a:t>
                      </a:r>
                      <a:r>
                        <a:rPr lang="en-US" sz="1800" b="0" i="0" kern="1200" dirty="0">
                          <a:solidFill>
                            <a:srgbClr val="FF0000"/>
                          </a:solidFill>
                          <a:effectLst/>
                          <a:latin typeface="+mn-lt"/>
                          <a:ea typeface="+mn-ea"/>
                          <a:cs typeface="+mn-cs"/>
                        </a:rPr>
                        <a:t>(3)]</a:t>
                      </a:r>
                      <a:endParaRPr lang="en-US" dirty="0">
                        <a:solidFill>
                          <a:srgbClr val="FF0000"/>
                        </a:solidFill>
                      </a:endParaRPr>
                    </a:p>
                  </a:txBody>
                  <a:tcPr anchor="ctr"/>
                </a:tc>
                <a:extLst>
                  <a:ext uri="{0D108BD9-81ED-4DB2-BD59-A6C34878D82A}">
                    <a16:rowId xmlns:a16="http://schemas.microsoft.com/office/drawing/2014/main" val="2974344744"/>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err="1"/>
                        <a:t>maxLength</a:t>
                      </a:r>
                      <a:r>
                        <a:rPr lang="en-US" dirty="0"/>
                        <a:t>()</a:t>
                      </a:r>
                    </a:p>
                  </a:txBody>
                  <a:tcPr anchor="ctr"/>
                </a:tc>
                <a:tc>
                  <a:txBody>
                    <a:bodyPr/>
                    <a:lstStyle/>
                    <a:p>
                      <a:r>
                        <a:rPr lang="en-US" sz="1800" b="0" i="0" kern="1200" dirty="0">
                          <a:solidFill>
                            <a:schemeClr val="dk1"/>
                          </a:solidFill>
                          <a:effectLst/>
                          <a:latin typeface="+mn-lt"/>
                          <a:ea typeface="+mn-ea"/>
                          <a:cs typeface="+mn-cs"/>
                        </a:rPr>
                        <a:t>Requires the length of the control's value to be less than or equal to the provided maximum length. Use only for types with a numeric length property. </a:t>
                      </a:r>
                      <a:r>
                        <a:rPr lang="en-US" sz="1800" b="0" i="0" kern="1200" dirty="0">
                          <a:solidFill>
                            <a:srgbClr val="FF0000"/>
                          </a:solidFill>
                          <a:effectLst/>
                          <a:latin typeface="+mn-lt"/>
                          <a:ea typeface="+mn-ea"/>
                          <a:cs typeface="+mn-cs"/>
                        </a:rPr>
                        <a:t>[</a:t>
                      </a:r>
                      <a:r>
                        <a:rPr lang="en-US" sz="1800" b="0" i="0" kern="1200" dirty="0" err="1">
                          <a:solidFill>
                            <a:srgbClr val="FF0000"/>
                          </a:solidFill>
                          <a:effectLst/>
                          <a:latin typeface="+mn-lt"/>
                          <a:ea typeface="+mn-ea"/>
                          <a:cs typeface="+mn-cs"/>
                        </a:rPr>
                        <a:t>Validators.Maxlength</a:t>
                      </a:r>
                      <a:r>
                        <a:rPr lang="en-US" sz="1800" b="0" i="0" kern="1200" dirty="0">
                          <a:solidFill>
                            <a:srgbClr val="FF0000"/>
                          </a:solidFill>
                          <a:effectLst/>
                          <a:latin typeface="+mn-lt"/>
                          <a:ea typeface="+mn-ea"/>
                          <a:cs typeface="+mn-cs"/>
                        </a:rPr>
                        <a:t>(15)]</a:t>
                      </a:r>
                      <a:endParaRPr lang="en-US" dirty="0">
                        <a:solidFill>
                          <a:srgbClr val="FF0000"/>
                        </a:solidFill>
                      </a:endParaRPr>
                    </a:p>
                  </a:txBody>
                  <a:tcPr anchor="ctr"/>
                </a:tc>
                <a:extLst>
                  <a:ext uri="{0D108BD9-81ED-4DB2-BD59-A6C34878D82A}">
                    <a16:rowId xmlns:a16="http://schemas.microsoft.com/office/drawing/2014/main" val="3235186214"/>
                  </a:ext>
                </a:extLst>
              </a:tr>
              <a:tr h="370840">
                <a:tc>
                  <a:txBody>
                    <a:bodyPr/>
                    <a:lstStyle/>
                    <a:p>
                      <a:pPr algn="r"/>
                      <a:r>
                        <a:rPr lang="en-US" dirty="0"/>
                        <a:t>Pattern()</a:t>
                      </a:r>
                    </a:p>
                  </a:txBody>
                  <a:tcPr anchor="ctr"/>
                </a:tc>
                <a:tc>
                  <a:txBody>
                    <a:bodyPr/>
                    <a:lstStyle/>
                    <a:p>
                      <a:r>
                        <a:rPr lang="en-US" sz="1800" b="0" i="0" kern="1200" dirty="0">
                          <a:solidFill>
                            <a:schemeClr val="dk1"/>
                          </a:solidFill>
                          <a:effectLst/>
                          <a:latin typeface="+mn-lt"/>
                          <a:ea typeface="+mn-ea"/>
                          <a:cs typeface="+mn-cs"/>
                        </a:rPr>
                        <a:t>Requires the control's value to match a regex pattern. </a:t>
                      </a:r>
                      <a:r>
                        <a:rPr lang="en-US" sz="1800" b="0" i="0" kern="1200" dirty="0">
                          <a:solidFill>
                            <a:srgbClr val="FF0000"/>
                          </a:solidFill>
                          <a:effectLst/>
                          <a:latin typeface="+mn-lt"/>
                          <a:ea typeface="+mn-ea"/>
                          <a:cs typeface="+mn-cs"/>
                        </a:rPr>
                        <a:t>[</a:t>
                      </a:r>
                      <a:r>
                        <a:rPr lang="en-US" sz="1800" b="0" i="0" kern="1200" dirty="0" err="1">
                          <a:solidFill>
                            <a:srgbClr val="FF0000"/>
                          </a:solidFill>
                          <a:effectLst/>
                          <a:latin typeface="+mn-lt"/>
                          <a:ea typeface="+mn-ea"/>
                          <a:cs typeface="+mn-cs"/>
                        </a:rPr>
                        <a:t>Validators.Pattern</a:t>
                      </a:r>
                      <a:r>
                        <a:rPr lang="en-US" sz="1800" b="0" i="0" kern="1200" dirty="0">
                          <a:solidFill>
                            <a:srgbClr val="FF0000"/>
                          </a:solidFill>
                          <a:effectLst/>
                          <a:latin typeface="+mn-lt"/>
                          <a:ea typeface="+mn-ea"/>
                          <a:cs typeface="+mn-cs"/>
                        </a:rPr>
                        <a:t>('[a-za-z ]*’)]</a:t>
                      </a:r>
                      <a:endParaRPr lang="en-US" dirty="0">
                        <a:solidFill>
                          <a:srgbClr val="FF0000"/>
                        </a:solidFill>
                      </a:endParaRPr>
                    </a:p>
                  </a:txBody>
                  <a:tcPr anchor="ctr"/>
                </a:tc>
                <a:extLst>
                  <a:ext uri="{0D108BD9-81ED-4DB2-BD59-A6C34878D82A}">
                    <a16:rowId xmlns:a16="http://schemas.microsoft.com/office/drawing/2014/main" val="1371497173"/>
                  </a:ext>
                </a:extLst>
              </a:tr>
            </a:tbl>
          </a:graphicData>
        </a:graphic>
      </p:graphicFrame>
    </p:spTree>
    <p:extLst>
      <p:ext uri="{BB962C8B-B14F-4D97-AF65-F5344CB8AC3E}">
        <p14:creationId xmlns:p14="http://schemas.microsoft.com/office/powerpoint/2010/main" val="68021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1375A-48FE-4BCD-843F-190D6E4F2DD5}"/>
              </a:ext>
            </a:extLst>
          </p:cNvPr>
          <p:cNvSpPr>
            <a:spLocks noGrp="1"/>
          </p:cNvSpPr>
          <p:nvPr>
            <p:ph type="title"/>
          </p:nvPr>
        </p:nvSpPr>
        <p:spPr/>
        <p:txBody>
          <a:bodyPr>
            <a:normAutofit/>
          </a:bodyPr>
          <a:lstStyle/>
          <a:p>
            <a:r>
              <a:rPr lang="en-US" dirty="0">
                <a:solidFill>
                  <a:schemeClr val="tx1"/>
                </a:solidFill>
              </a:rPr>
              <a:t>Reactive Form Validation</a:t>
            </a:r>
            <a:br>
              <a:rPr lang="en-US" dirty="0"/>
            </a:br>
            <a:r>
              <a:rPr lang="en-US" sz="1400" dirty="0">
                <a:hlinkClick r:id="rId2"/>
              </a:rPr>
              <a:t>https://angular.io/guide/form-validation#control-status-css-classes</a:t>
            </a:r>
            <a:br>
              <a:rPr lang="en-US" sz="1400" dirty="0"/>
            </a:br>
            <a:r>
              <a:rPr lang="en-US" sz="1400" dirty="0">
                <a:hlinkClick r:id="rId3"/>
              </a:rPr>
              <a:t>https://docs.angularjs.org/api/ng/directive/ngModel</a:t>
            </a:r>
            <a:endParaRPr lang="en-US" dirty="0"/>
          </a:p>
        </p:txBody>
      </p:sp>
      <p:sp>
        <p:nvSpPr>
          <p:cNvPr id="3" name="Content Placeholder 2">
            <a:extLst>
              <a:ext uri="{FF2B5EF4-FFF2-40B4-BE49-F238E27FC236}">
                <a16:creationId xmlns:a16="http://schemas.microsoft.com/office/drawing/2014/main" id="{E14BD49F-FF9F-4D25-BBDD-1CAA04A4EF61}"/>
              </a:ext>
            </a:extLst>
          </p:cNvPr>
          <p:cNvSpPr>
            <a:spLocks noGrp="1"/>
          </p:cNvSpPr>
          <p:nvPr>
            <p:ph idx="1"/>
          </p:nvPr>
        </p:nvSpPr>
        <p:spPr>
          <a:xfrm>
            <a:off x="1192378" y="1887323"/>
            <a:ext cx="9963302" cy="1047440"/>
          </a:xfrm>
        </p:spPr>
        <p:txBody>
          <a:bodyPr anchor="ctr">
            <a:normAutofit/>
          </a:bodyPr>
          <a:lstStyle/>
          <a:p>
            <a:r>
              <a:rPr lang="en-US" sz="2000" dirty="0">
                <a:solidFill>
                  <a:schemeClr val="tx1"/>
                </a:solidFill>
              </a:rPr>
              <a:t>Angular maintains the state of control properties in the form control element as CSS </a:t>
            </a:r>
            <a:r>
              <a:rPr lang="en-US" sz="2000" b="1" i="1" dirty="0">
                <a:solidFill>
                  <a:schemeClr val="tx1"/>
                </a:solidFill>
              </a:rPr>
              <a:t>classes</a:t>
            </a:r>
            <a:r>
              <a:rPr lang="en-US" sz="2000" dirty="0">
                <a:solidFill>
                  <a:schemeClr val="tx1"/>
                </a:solidFill>
              </a:rPr>
              <a:t>. Use these classes to style form control elements according to the state of the form.</a:t>
            </a:r>
          </a:p>
        </p:txBody>
      </p:sp>
      <p:graphicFrame>
        <p:nvGraphicFramePr>
          <p:cNvPr id="4" name="Table 4">
            <a:extLst>
              <a:ext uri="{FF2B5EF4-FFF2-40B4-BE49-F238E27FC236}">
                <a16:creationId xmlns:a16="http://schemas.microsoft.com/office/drawing/2014/main" id="{BEBF82D1-4B71-46AF-AC2E-DB9A6D18B884}"/>
              </a:ext>
            </a:extLst>
          </p:cNvPr>
          <p:cNvGraphicFramePr>
            <a:graphicFrameLocks noGrp="1"/>
          </p:cNvGraphicFramePr>
          <p:nvPr>
            <p:extLst>
              <p:ext uri="{D42A27DB-BD31-4B8C-83A1-F6EECF244321}">
                <p14:modId xmlns:p14="http://schemas.microsoft.com/office/powerpoint/2010/main" val="1683079132"/>
              </p:ext>
            </p:extLst>
          </p:nvPr>
        </p:nvGraphicFramePr>
        <p:xfrm>
          <a:off x="2131973" y="2920093"/>
          <a:ext cx="8107353" cy="3423920"/>
        </p:xfrm>
        <a:graphic>
          <a:graphicData uri="http://schemas.openxmlformats.org/drawingml/2006/table">
            <a:tbl>
              <a:tblPr firstRow="1" bandRow="1">
                <a:tableStyleId>{5C22544A-7EE6-4342-B048-85BDC9FD1C3A}</a:tableStyleId>
              </a:tblPr>
              <a:tblGrid>
                <a:gridCol w="2287966">
                  <a:extLst>
                    <a:ext uri="{9D8B030D-6E8A-4147-A177-3AD203B41FA5}">
                      <a16:colId xmlns:a16="http://schemas.microsoft.com/office/drawing/2014/main" val="1994956089"/>
                    </a:ext>
                  </a:extLst>
                </a:gridCol>
                <a:gridCol w="5819387">
                  <a:extLst>
                    <a:ext uri="{9D8B030D-6E8A-4147-A177-3AD203B41FA5}">
                      <a16:colId xmlns:a16="http://schemas.microsoft.com/office/drawing/2014/main" val="4092825553"/>
                    </a:ext>
                  </a:extLst>
                </a:gridCol>
              </a:tblGrid>
              <a:tr h="370840">
                <a:tc>
                  <a:txBody>
                    <a:bodyPr/>
                    <a:lstStyle/>
                    <a:p>
                      <a:pPr algn="ctr"/>
                      <a:r>
                        <a:rPr lang="en-US" sz="2400" dirty="0"/>
                        <a:t>State syntax</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2400" dirty="0"/>
                        <a:t>Meaning</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520737229"/>
                  </a:ext>
                </a:extLst>
              </a:tr>
              <a:tr h="370840">
                <a:tc>
                  <a:txBody>
                    <a:bodyPr/>
                    <a:lstStyle/>
                    <a:p>
                      <a:pPr algn="r"/>
                      <a:r>
                        <a:rPr lang="en-US" sz="1800" b="0" i="0" kern="1200" dirty="0">
                          <a:solidFill>
                            <a:schemeClr val="dk1"/>
                          </a:solidFill>
                          <a:effectLst/>
                          <a:latin typeface="+mn-lt"/>
                          <a:ea typeface="+mn-ea"/>
                          <a:cs typeface="+mn-cs"/>
                        </a:rPr>
                        <a:t>.ng-valid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dirty="0"/>
                        <a:t>The value in the field is within range.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422219960"/>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.ng-invalid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value in the field is not within range.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147530416"/>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.ng-pending</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800" kern="1200" dirty="0">
                          <a:solidFill>
                            <a:schemeClr val="dk1"/>
                          </a:solidFill>
                          <a:effectLst/>
                          <a:latin typeface="+mn-lt"/>
                          <a:ea typeface="+mn-ea"/>
                          <a:cs typeface="+mn-cs"/>
                        </a:rPr>
                        <a:t>$</a:t>
                      </a:r>
                      <a:r>
                        <a:rPr lang="en-US" sz="1800" kern="1200" dirty="0" err="1">
                          <a:solidFill>
                            <a:schemeClr val="dk1"/>
                          </a:solidFill>
                          <a:effectLst/>
                          <a:latin typeface="+mn-lt"/>
                          <a:ea typeface="+mn-ea"/>
                          <a:cs typeface="+mn-cs"/>
                        </a:rPr>
                        <a:t>asyncValidator</a:t>
                      </a:r>
                      <a:r>
                        <a:rPr lang="en-US" sz="1800" kern="1200" dirty="0">
                          <a:solidFill>
                            <a:schemeClr val="dk1"/>
                          </a:solidFill>
                          <a:effectLst/>
                          <a:latin typeface="+mn-lt"/>
                          <a:ea typeface="+mn-ea"/>
                          <a:cs typeface="+mn-cs"/>
                        </a:rPr>
                        <a:t>(s)</a:t>
                      </a:r>
                      <a:r>
                        <a:rPr lang="en-US" sz="1800" b="0" i="0" kern="1200" dirty="0">
                          <a:solidFill>
                            <a:schemeClr val="dk1"/>
                          </a:solidFill>
                          <a:effectLst/>
                          <a:latin typeface="+mn-lt"/>
                          <a:ea typeface="+mn-ea"/>
                          <a:cs typeface="+mn-cs"/>
                        </a:rPr>
                        <a:t> are unfulfilled</a:t>
                      </a:r>
                      <a:endParaRPr lang="en-US"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101707723"/>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.ng-pristine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dirty="0"/>
                        <a:t>The form has not yet been modified by the user. </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740557847"/>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.ng-dirty</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dirty="0"/>
                        <a:t>If the user changes the value in the field.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202614731"/>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.ng-untouched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dirty="0"/>
                        <a:t>The field before any user interaction</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433622537"/>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.ng-touched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dirty="0"/>
                        <a:t>When the user blurs the form control element.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926050618"/>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.ng-submitted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dirty="0"/>
                        <a:t>Only valid for the form. The form has been submitted.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871279337"/>
                  </a:ext>
                </a:extLst>
              </a:tr>
            </a:tbl>
          </a:graphicData>
        </a:graphic>
      </p:graphicFrame>
    </p:spTree>
    <p:extLst>
      <p:ext uri="{BB962C8B-B14F-4D97-AF65-F5344CB8AC3E}">
        <p14:creationId xmlns:p14="http://schemas.microsoft.com/office/powerpoint/2010/main" val="3204507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D58085-0F2A-4CE1-A003-41E25774CE99}"/>
              </a:ext>
            </a:extLst>
          </p:cNvPr>
          <p:cNvSpPr>
            <a:spLocks noGrp="1"/>
          </p:cNvSpPr>
          <p:nvPr>
            <p:ph idx="1"/>
          </p:nvPr>
        </p:nvSpPr>
        <p:spPr>
          <a:xfrm>
            <a:off x="1279038" y="1911058"/>
            <a:ext cx="3862805" cy="4463237"/>
          </a:xfrm>
        </p:spPr>
        <p:txBody>
          <a:bodyPr anchor="ctr">
            <a:normAutofit/>
          </a:bodyPr>
          <a:lstStyle/>
          <a:p>
            <a:pPr>
              <a:lnSpc>
                <a:spcPct val="100000"/>
              </a:lnSpc>
              <a:spcBef>
                <a:spcPts val="600"/>
              </a:spcBef>
              <a:spcAft>
                <a:spcPts val="0"/>
              </a:spcAft>
            </a:pPr>
            <a:r>
              <a:rPr lang="en-US" sz="2200" dirty="0">
                <a:solidFill>
                  <a:schemeClr val="tx1"/>
                </a:solidFill>
              </a:rPr>
              <a:t>Angular makes the form creation process easy by handling many of the repetitive, boilerplate tasks you'd otherwise code yourself.</a:t>
            </a:r>
          </a:p>
          <a:p>
            <a:pPr>
              <a:lnSpc>
                <a:spcPct val="100000"/>
              </a:lnSpc>
              <a:spcBef>
                <a:spcPts val="600"/>
              </a:spcBef>
              <a:spcAft>
                <a:spcPts val="0"/>
              </a:spcAft>
            </a:pPr>
            <a:r>
              <a:rPr lang="en-US" sz="2200" dirty="0">
                <a:solidFill>
                  <a:schemeClr val="tx1"/>
                </a:solidFill>
              </a:rPr>
              <a:t>You can build almost any form with an Angular template.</a:t>
            </a:r>
          </a:p>
          <a:p>
            <a:pPr>
              <a:lnSpc>
                <a:spcPct val="100000"/>
              </a:lnSpc>
              <a:spcBef>
                <a:spcPts val="600"/>
              </a:spcBef>
              <a:spcAft>
                <a:spcPts val="0"/>
              </a:spcAft>
            </a:pPr>
            <a:r>
              <a:rPr lang="en-US" sz="2200" dirty="0">
                <a:solidFill>
                  <a:schemeClr val="tx1"/>
                </a:solidFill>
              </a:rPr>
              <a:t>You can lay out the controls, bind them to data, specify validation rules, and display validation errors.</a:t>
            </a:r>
          </a:p>
        </p:txBody>
      </p:sp>
      <p:sp>
        <p:nvSpPr>
          <p:cNvPr id="4" name="Title 1">
            <a:extLst>
              <a:ext uri="{FF2B5EF4-FFF2-40B4-BE49-F238E27FC236}">
                <a16:creationId xmlns:a16="http://schemas.microsoft.com/office/drawing/2014/main" id="{4550687A-CCFD-48B9-922F-977A2ED0123E}"/>
              </a:ext>
            </a:extLst>
          </p:cNvPr>
          <p:cNvSpPr txBox="1">
            <a:spLocks/>
          </p:cNvSpPr>
          <p:nvPr/>
        </p:nvSpPr>
        <p:spPr>
          <a:xfrm>
            <a:off x="1116352" y="342490"/>
            <a:ext cx="10039327"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dirty="0">
                <a:solidFill>
                  <a:schemeClr val="tx1"/>
                </a:solidFill>
              </a:rPr>
              <a:t>Template Driven Forms </a:t>
            </a:r>
            <a:br>
              <a:rPr lang="en-US" dirty="0">
                <a:solidFill>
                  <a:schemeClr val="tx1"/>
                </a:solidFill>
              </a:rPr>
            </a:br>
            <a:r>
              <a:rPr lang="en-US" sz="1400" dirty="0">
                <a:hlinkClick r:id="rId2"/>
              </a:rPr>
              <a:t>https://angular.io/start/start-forms#forms-in-angular</a:t>
            </a:r>
            <a:br>
              <a:rPr lang="en-US" sz="1400" dirty="0"/>
            </a:br>
            <a:r>
              <a:rPr lang="en-US" sz="1400" dirty="0">
                <a:hlinkClick r:id="rId3"/>
              </a:rPr>
              <a:t>https://angular.io/api/forms/FormBuilder</a:t>
            </a:r>
            <a:br>
              <a:rPr lang="en-US" sz="1400" dirty="0"/>
            </a:br>
            <a:r>
              <a:rPr lang="en-US" sz="1400" dirty="0">
                <a:hlinkClick r:id="rId4"/>
              </a:rPr>
              <a:t>https://angular.io/guide/forms-overview</a:t>
            </a:r>
            <a:endParaRPr lang="en-US" dirty="0"/>
          </a:p>
        </p:txBody>
      </p:sp>
      <p:pic>
        <p:nvPicPr>
          <p:cNvPr id="4098" name="Picture 2" descr="Template-driven forms key differences">
            <a:extLst>
              <a:ext uri="{FF2B5EF4-FFF2-40B4-BE49-F238E27FC236}">
                <a16:creationId xmlns:a16="http://schemas.microsoft.com/office/drawing/2014/main" id="{62B0522F-BCC3-4341-97AD-7571BA8A51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1843" y="2333342"/>
            <a:ext cx="6004892" cy="3618668"/>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269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50687A-CCFD-48B9-922F-977A2ED0123E}"/>
              </a:ext>
            </a:extLst>
          </p:cNvPr>
          <p:cNvSpPr txBox="1">
            <a:spLocks/>
          </p:cNvSpPr>
          <p:nvPr/>
        </p:nvSpPr>
        <p:spPr>
          <a:xfrm>
            <a:off x="1116352" y="342490"/>
            <a:ext cx="10039327"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dirty="0">
                <a:solidFill>
                  <a:schemeClr val="tx1"/>
                </a:solidFill>
              </a:rPr>
              <a:t>Template Driven Forms </a:t>
            </a:r>
            <a:br>
              <a:rPr lang="en-US" dirty="0">
                <a:solidFill>
                  <a:schemeClr val="tx1"/>
                </a:solidFill>
              </a:rPr>
            </a:br>
            <a:r>
              <a:rPr lang="en-US" sz="1400" dirty="0">
                <a:hlinkClick r:id="rId2"/>
              </a:rPr>
              <a:t>https://angular.io/start/start-forms#forms-in-angular</a:t>
            </a:r>
            <a:br>
              <a:rPr lang="en-US" sz="1400" dirty="0"/>
            </a:br>
            <a:r>
              <a:rPr lang="en-US" sz="1400" dirty="0">
                <a:hlinkClick r:id="rId3"/>
              </a:rPr>
              <a:t>https://angular.io/api/forms/FormBuilder</a:t>
            </a:r>
            <a:br>
              <a:rPr lang="en-US" sz="1400" dirty="0"/>
            </a:br>
            <a:r>
              <a:rPr lang="en-US" sz="1400" dirty="0">
                <a:hlinkClick r:id="rId4"/>
              </a:rPr>
              <a:t>https://angular.io/guide/forms-overview</a:t>
            </a:r>
            <a:endParaRPr lang="en-US" dirty="0"/>
          </a:p>
        </p:txBody>
      </p:sp>
      <p:pic>
        <p:nvPicPr>
          <p:cNvPr id="7" name="Picture 6">
            <a:extLst>
              <a:ext uri="{FF2B5EF4-FFF2-40B4-BE49-F238E27FC236}">
                <a16:creationId xmlns:a16="http://schemas.microsoft.com/office/drawing/2014/main" id="{5A89CBF4-0D0A-4B16-AF82-8DC9D716232B}"/>
              </a:ext>
            </a:extLst>
          </p:cNvPr>
          <p:cNvPicPr>
            <a:picLocks noChangeAspect="1"/>
          </p:cNvPicPr>
          <p:nvPr/>
        </p:nvPicPr>
        <p:blipFill>
          <a:blip r:embed="rId5"/>
          <a:stretch>
            <a:fillRect/>
          </a:stretch>
        </p:blipFill>
        <p:spPr>
          <a:xfrm>
            <a:off x="1156124" y="2519955"/>
            <a:ext cx="6033512" cy="3126958"/>
          </a:xfrm>
          <a:prstGeom prst="rect">
            <a:avLst/>
          </a:prstGeom>
          <a:ln w="25400">
            <a:solidFill>
              <a:schemeClr val="accent2"/>
            </a:solidFill>
          </a:ln>
          <a:effectLst/>
        </p:spPr>
      </p:pic>
      <p:pic>
        <p:nvPicPr>
          <p:cNvPr id="5" name="Picture 4">
            <a:extLst>
              <a:ext uri="{FF2B5EF4-FFF2-40B4-BE49-F238E27FC236}">
                <a16:creationId xmlns:a16="http://schemas.microsoft.com/office/drawing/2014/main" id="{0EFD6DA9-6007-4FE4-AB5A-0C8459AC7B8A}"/>
              </a:ext>
            </a:extLst>
          </p:cNvPr>
          <p:cNvPicPr>
            <a:picLocks noChangeAspect="1"/>
          </p:cNvPicPr>
          <p:nvPr/>
        </p:nvPicPr>
        <p:blipFill>
          <a:blip r:embed="rId6"/>
          <a:stretch>
            <a:fillRect/>
          </a:stretch>
        </p:blipFill>
        <p:spPr>
          <a:xfrm>
            <a:off x="7422537" y="2519955"/>
            <a:ext cx="3733142" cy="3126958"/>
          </a:xfrm>
          <a:prstGeom prst="rect">
            <a:avLst/>
          </a:prstGeom>
          <a:ln w="25400">
            <a:solidFill>
              <a:schemeClr val="accent2"/>
            </a:solidFill>
          </a:ln>
        </p:spPr>
      </p:pic>
      <p:sp>
        <p:nvSpPr>
          <p:cNvPr id="6" name="TextBox 5">
            <a:extLst>
              <a:ext uri="{FF2B5EF4-FFF2-40B4-BE49-F238E27FC236}">
                <a16:creationId xmlns:a16="http://schemas.microsoft.com/office/drawing/2014/main" id="{8CD5BFAF-A789-4AE3-B5EF-CDF8A3C8A85C}"/>
              </a:ext>
            </a:extLst>
          </p:cNvPr>
          <p:cNvSpPr txBox="1"/>
          <p:nvPr/>
        </p:nvSpPr>
        <p:spPr>
          <a:xfrm rot="2332519">
            <a:off x="7772400" y="3666365"/>
            <a:ext cx="3485050" cy="646331"/>
          </a:xfrm>
          <a:prstGeom prst="rect">
            <a:avLst/>
          </a:prstGeom>
          <a:solidFill>
            <a:schemeClr val="accent2"/>
          </a:solidFill>
        </p:spPr>
        <p:txBody>
          <a:bodyPr wrap="square">
            <a:spAutoFit/>
          </a:bodyPr>
          <a:lstStyle/>
          <a:p>
            <a:r>
              <a:rPr lang="en-US" dirty="0">
                <a:solidFill>
                  <a:schemeClr val="tx1"/>
                </a:solidFill>
              </a:rPr>
              <a:t>Place a getter in the .</a:t>
            </a:r>
            <a:r>
              <a:rPr lang="en-US" dirty="0" err="1">
                <a:solidFill>
                  <a:schemeClr val="tx1"/>
                </a:solidFill>
              </a:rPr>
              <a:t>ts</a:t>
            </a:r>
            <a:r>
              <a:rPr lang="en-US" dirty="0">
                <a:solidFill>
                  <a:schemeClr val="tx1"/>
                </a:solidFill>
              </a:rPr>
              <a:t> class to use the ‘name’ variable</a:t>
            </a:r>
            <a:endParaRPr lang="en-US" dirty="0"/>
          </a:p>
        </p:txBody>
      </p:sp>
    </p:spTree>
    <p:extLst>
      <p:ext uri="{BB962C8B-B14F-4D97-AF65-F5344CB8AC3E}">
        <p14:creationId xmlns:p14="http://schemas.microsoft.com/office/powerpoint/2010/main" val="2284392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B2718-61BB-4946-9B43-C5702732C584}"/>
              </a:ext>
            </a:extLst>
          </p:cNvPr>
          <p:cNvSpPr>
            <a:spLocks noGrp="1"/>
          </p:cNvSpPr>
          <p:nvPr>
            <p:ph type="title"/>
          </p:nvPr>
        </p:nvSpPr>
        <p:spPr/>
        <p:txBody>
          <a:bodyPr>
            <a:normAutofit/>
          </a:bodyPr>
          <a:lstStyle/>
          <a:p>
            <a:r>
              <a:rPr lang="en-US" dirty="0">
                <a:solidFill>
                  <a:schemeClr val="tx1"/>
                </a:solidFill>
              </a:rPr>
              <a:t>Template-Driven Forms Validation</a:t>
            </a:r>
            <a:br>
              <a:rPr lang="en-US" dirty="0">
                <a:solidFill>
                  <a:schemeClr val="tx1"/>
                </a:solidFill>
              </a:rPr>
            </a:br>
            <a:r>
              <a:rPr lang="en-US" sz="1400" dirty="0">
                <a:solidFill>
                  <a:schemeClr val="tx1"/>
                </a:solidFill>
                <a:hlinkClick r:id="rId2"/>
              </a:rPr>
              <a:t>https://angular.io/guide/form-validation#validating-input-in-template-driven-forms</a:t>
            </a:r>
            <a:endParaRPr lang="en-US" dirty="0">
              <a:solidFill>
                <a:schemeClr val="tx1"/>
              </a:solidFill>
            </a:endParaRPr>
          </a:p>
        </p:txBody>
      </p:sp>
      <p:sp>
        <p:nvSpPr>
          <p:cNvPr id="5" name="TextBox 4">
            <a:extLst>
              <a:ext uri="{FF2B5EF4-FFF2-40B4-BE49-F238E27FC236}">
                <a16:creationId xmlns:a16="http://schemas.microsoft.com/office/drawing/2014/main" id="{1CD633DF-2AB7-472B-96A9-67B9FDCED89A}"/>
              </a:ext>
            </a:extLst>
          </p:cNvPr>
          <p:cNvSpPr txBox="1"/>
          <p:nvPr/>
        </p:nvSpPr>
        <p:spPr>
          <a:xfrm>
            <a:off x="5415012" y="2155481"/>
            <a:ext cx="6095184" cy="4524315"/>
          </a:xfrm>
          <a:prstGeom prst="rect">
            <a:avLst/>
          </a:prstGeom>
          <a:solidFill>
            <a:schemeClr val="tx1"/>
          </a:solidFill>
          <a:ln w="25400">
            <a:solidFill>
              <a:schemeClr val="accent2"/>
            </a:solidFill>
          </a:ln>
        </p:spPr>
        <p:txBody>
          <a:bodyPr wrap="square">
            <a:spAutoFit/>
          </a:bodyPr>
          <a:lstStyle/>
          <a:p>
            <a:r>
              <a:rPr lang="en-US" dirty="0">
                <a:solidFill>
                  <a:srgbClr val="00B0F0"/>
                </a:solidFill>
              </a:rPr>
              <a:t>&lt;input </a:t>
            </a:r>
            <a:r>
              <a:rPr lang="en-US" dirty="0">
                <a:solidFill>
                  <a:schemeClr val="accent1">
                    <a:lumMod val="60000"/>
                    <a:lumOff val="40000"/>
                  </a:schemeClr>
                </a:solidFill>
              </a:rPr>
              <a:t>type</a:t>
            </a:r>
            <a:r>
              <a:rPr lang="en-US" dirty="0">
                <a:solidFill>
                  <a:schemeClr val="accent2"/>
                </a:solidFill>
              </a:rPr>
              <a:t>="text"</a:t>
            </a:r>
            <a:r>
              <a:rPr lang="en-US" dirty="0">
                <a:solidFill>
                  <a:schemeClr val="bg1"/>
                </a:solidFill>
              </a:rPr>
              <a:t> </a:t>
            </a:r>
            <a:r>
              <a:rPr lang="en-US" dirty="0">
                <a:solidFill>
                  <a:schemeClr val="accent1">
                    <a:lumMod val="60000"/>
                    <a:lumOff val="40000"/>
                  </a:schemeClr>
                </a:solidFill>
              </a:rPr>
              <a:t>id</a:t>
            </a:r>
            <a:r>
              <a:rPr lang="en-US" dirty="0">
                <a:solidFill>
                  <a:schemeClr val="bg1"/>
                </a:solidFill>
              </a:rPr>
              <a:t>=</a:t>
            </a:r>
            <a:r>
              <a:rPr lang="en-US" dirty="0">
                <a:solidFill>
                  <a:schemeClr val="accent2"/>
                </a:solidFill>
              </a:rPr>
              <a:t>"name" </a:t>
            </a:r>
            <a:r>
              <a:rPr lang="en-US" dirty="0">
                <a:solidFill>
                  <a:schemeClr val="accent1">
                    <a:lumMod val="60000"/>
                    <a:lumOff val="40000"/>
                  </a:schemeClr>
                </a:solidFill>
              </a:rPr>
              <a:t>name</a:t>
            </a:r>
            <a:r>
              <a:rPr lang="en-US" dirty="0">
                <a:solidFill>
                  <a:schemeClr val="accent2"/>
                </a:solidFill>
              </a:rPr>
              <a:t>="name"</a:t>
            </a:r>
            <a:r>
              <a:rPr lang="en-US" dirty="0">
                <a:solidFill>
                  <a:schemeClr val="bg1"/>
                </a:solidFill>
              </a:rPr>
              <a:t> </a:t>
            </a:r>
            <a:r>
              <a:rPr lang="en-US" dirty="0">
                <a:solidFill>
                  <a:schemeClr val="accent1">
                    <a:lumMod val="60000"/>
                    <a:lumOff val="40000"/>
                  </a:schemeClr>
                </a:solidFill>
              </a:rPr>
              <a:t>class</a:t>
            </a:r>
            <a:r>
              <a:rPr lang="en-US" dirty="0">
                <a:solidFill>
                  <a:schemeClr val="accent2"/>
                </a:solidFill>
              </a:rPr>
              <a:t>="form-control"</a:t>
            </a:r>
          </a:p>
          <a:p>
            <a:r>
              <a:rPr lang="en-US" dirty="0">
                <a:solidFill>
                  <a:schemeClr val="bg1"/>
                </a:solidFill>
              </a:rPr>
              <a:t>      </a:t>
            </a:r>
            <a:r>
              <a:rPr lang="en-US" dirty="0">
                <a:solidFill>
                  <a:schemeClr val="accent1">
                    <a:lumMod val="60000"/>
                    <a:lumOff val="40000"/>
                  </a:schemeClr>
                </a:solidFill>
              </a:rPr>
              <a:t>required </a:t>
            </a:r>
            <a:r>
              <a:rPr lang="en-US" dirty="0" err="1">
                <a:solidFill>
                  <a:schemeClr val="accent1">
                    <a:lumMod val="60000"/>
                    <a:lumOff val="40000"/>
                  </a:schemeClr>
                </a:solidFill>
              </a:rPr>
              <a:t>minlength</a:t>
            </a:r>
            <a:r>
              <a:rPr lang="en-US" dirty="0">
                <a:solidFill>
                  <a:schemeClr val="accent2"/>
                </a:solidFill>
              </a:rPr>
              <a:t>="4"</a:t>
            </a:r>
            <a:r>
              <a:rPr lang="en-US" dirty="0">
                <a:solidFill>
                  <a:schemeClr val="bg1"/>
                </a:solidFill>
              </a:rPr>
              <a:t> </a:t>
            </a:r>
            <a:r>
              <a:rPr lang="en-US" dirty="0" err="1">
                <a:solidFill>
                  <a:schemeClr val="accent1">
                    <a:lumMod val="60000"/>
                    <a:lumOff val="40000"/>
                  </a:schemeClr>
                </a:solidFill>
              </a:rPr>
              <a:t>appForbiddenName</a:t>
            </a:r>
            <a:r>
              <a:rPr lang="en-US" dirty="0">
                <a:solidFill>
                  <a:schemeClr val="accent2"/>
                </a:solidFill>
              </a:rPr>
              <a:t>="bob"</a:t>
            </a:r>
          </a:p>
          <a:p>
            <a:r>
              <a:rPr lang="en-US" dirty="0">
                <a:solidFill>
                  <a:schemeClr val="bg1"/>
                </a:solidFill>
              </a:rPr>
              <a:t>      [(</a:t>
            </a:r>
            <a:r>
              <a:rPr lang="en-US" dirty="0" err="1">
                <a:solidFill>
                  <a:schemeClr val="accent1">
                    <a:lumMod val="60000"/>
                    <a:lumOff val="40000"/>
                  </a:schemeClr>
                </a:solidFill>
              </a:rPr>
              <a:t>ngModel</a:t>
            </a:r>
            <a:r>
              <a:rPr lang="en-US" dirty="0">
                <a:solidFill>
                  <a:schemeClr val="bg1"/>
                </a:solidFill>
              </a:rPr>
              <a:t>)]=</a:t>
            </a:r>
            <a:r>
              <a:rPr lang="en-US" dirty="0">
                <a:solidFill>
                  <a:schemeClr val="accent2"/>
                </a:solidFill>
              </a:rPr>
              <a:t>"hero.name"</a:t>
            </a:r>
            <a:r>
              <a:rPr lang="en-US" dirty="0">
                <a:solidFill>
                  <a:schemeClr val="bg1"/>
                </a:solidFill>
              </a:rPr>
              <a:t> #</a:t>
            </a:r>
            <a:r>
              <a:rPr lang="en-US" dirty="0">
                <a:solidFill>
                  <a:schemeClr val="accent1">
                    <a:lumMod val="60000"/>
                    <a:lumOff val="40000"/>
                  </a:schemeClr>
                </a:solidFill>
              </a:rPr>
              <a:t>name</a:t>
            </a:r>
            <a:r>
              <a:rPr lang="en-US" dirty="0">
                <a:solidFill>
                  <a:schemeClr val="accent2"/>
                </a:solidFill>
              </a:rPr>
              <a:t>="ngModel"</a:t>
            </a:r>
            <a:r>
              <a:rPr lang="en-US" dirty="0">
                <a:solidFill>
                  <a:srgbClr val="00B0F0"/>
                </a:solidFill>
              </a:rPr>
              <a:t>&gt;</a:t>
            </a:r>
          </a:p>
          <a:p>
            <a:r>
              <a:rPr lang="en-US" dirty="0">
                <a:solidFill>
                  <a:srgbClr val="00B0F0"/>
                </a:solidFill>
              </a:rPr>
              <a:t>&lt;div</a:t>
            </a:r>
            <a:r>
              <a:rPr lang="en-US" dirty="0">
                <a:solidFill>
                  <a:schemeClr val="bg1"/>
                </a:solidFill>
              </a:rPr>
              <a:t> *</a:t>
            </a:r>
            <a:r>
              <a:rPr lang="en-US" dirty="0" err="1">
                <a:solidFill>
                  <a:schemeClr val="accent1">
                    <a:lumMod val="60000"/>
                    <a:lumOff val="40000"/>
                  </a:schemeClr>
                </a:solidFill>
              </a:rPr>
              <a:t>ngIf</a:t>
            </a:r>
            <a:r>
              <a:rPr lang="en-US" dirty="0">
                <a:solidFill>
                  <a:schemeClr val="accent2"/>
                </a:solidFill>
              </a:rPr>
              <a:t>="</a:t>
            </a:r>
            <a:r>
              <a:rPr lang="en-US" dirty="0" err="1">
                <a:solidFill>
                  <a:schemeClr val="accent2"/>
                </a:solidFill>
              </a:rPr>
              <a:t>name.invalid</a:t>
            </a:r>
            <a:r>
              <a:rPr lang="en-US" dirty="0">
                <a:solidFill>
                  <a:schemeClr val="accent2"/>
                </a:solidFill>
              </a:rPr>
              <a:t> &amp;&amp; (</a:t>
            </a:r>
            <a:r>
              <a:rPr lang="en-US" dirty="0" err="1">
                <a:solidFill>
                  <a:schemeClr val="accent2"/>
                </a:solidFill>
              </a:rPr>
              <a:t>name.dirty</a:t>
            </a:r>
            <a:r>
              <a:rPr lang="en-US" dirty="0">
                <a:solidFill>
                  <a:schemeClr val="accent2"/>
                </a:solidFill>
              </a:rPr>
              <a:t> || </a:t>
            </a:r>
            <a:r>
              <a:rPr lang="en-US" dirty="0" err="1">
                <a:solidFill>
                  <a:schemeClr val="accent2"/>
                </a:solidFill>
              </a:rPr>
              <a:t>name.touched</a:t>
            </a:r>
            <a:r>
              <a:rPr lang="en-US" dirty="0">
                <a:solidFill>
                  <a:schemeClr val="accent2"/>
                </a:solidFill>
              </a:rPr>
              <a:t>)"</a:t>
            </a:r>
          </a:p>
          <a:p>
            <a:r>
              <a:rPr lang="en-US" dirty="0">
                <a:solidFill>
                  <a:schemeClr val="bg1"/>
                </a:solidFill>
              </a:rPr>
              <a:t>    </a:t>
            </a:r>
            <a:r>
              <a:rPr lang="en-US" dirty="0">
                <a:solidFill>
                  <a:schemeClr val="accent1">
                    <a:lumMod val="60000"/>
                    <a:lumOff val="40000"/>
                  </a:schemeClr>
                </a:solidFill>
              </a:rPr>
              <a:t>class</a:t>
            </a:r>
            <a:r>
              <a:rPr lang="en-US" dirty="0">
                <a:solidFill>
                  <a:schemeClr val="accent2"/>
                </a:solidFill>
              </a:rPr>
              <a:t>="alert"</a:t>
            </a:r>
            <a:r>
              <a:rPr lang="en-US" dirty="0">
                <a:solidFill>
                  <a:srgbClr val="00B0F0"/>
                </a:solidFill>
              </a:rPr>
              <a:t>&gt;</a:t>
            </a:r>
          </a:p>
          <a:p>
            <a:r>
              <a:rPr lang="en-US" dirty="0">
                <a:solidFill>
                  <a:srgbClr val="00B0F0"/>
                </a:solidFill>
              </a:rPr>
              <a:t>  &lt;div</a:t>
            </a:r>
            <a:r>
              <a:rPr lang="en-US" dirty="0">
                <a:solidFill>
                  <a:schemeClr val="bg1"/>
                </a:solidFill>
              </a:rPr>
              <a:t> *</a:t>
            </a:r>
            <a:r>
              <a:rPr lang="en-US" dirty="0" err="1">
                <a:solidFill>
                  <a:schemeClr val="accent1">
                    <a:lumMod val="60000"/>
                    <a:lumOff val="40000"/>
                  </a:schemeClr>
                </a:solidFill>
              </a:rPr>
              <a:t>ngIf</a:t>
            </a:r>
            <a:r>
              <a:rPr lang="en-US" dirty="0">
                <a:solidFill>
                  <a:schemeClr val="accent2"/>
                </a:solidFill>
              </a:rPr>
              <a:t>="</a:t>
            </a:r>
            <a:r>
              <a:rPr lang="en-US" dirty="0" err="1">
                <a:solidFill>
                  <a:schemeClr val="accent2"/>
                </a:solidFill>
              </a:rPr>
              <a:t>name.errors?.required</a:t>
            </a:r>
            <a:r>
              <a:rPr lang="en-US" dirty="0">
                <a:solidFill>
                  <a:schemeClr val="accent2"/>
                </a:solidFill>
              </a:rPr>
              <a:t>"</a:t>
            </a:r>
            <a:r>
              <a:rPr lang="en-US" dirty="0">
                <a:solidFill>
                  <a:srgbClr val="00B0F0"/>
                </a:solidFill>
              </a:rPr>
              <a:t>&gt;</a:t>
            </a:r>
          </a:p>
          <a:p>
            <a:r>
              <a:rPr lang="en-US" dirty="0">
                <a:solidFill>
                  <a:schemeClr val="bg1"/>
                </a:solidFill>
              </a:rPr>
              <a:t>    Name is required.</a:t>
            </a:r>
          </a:p>
          <a:p>
            <a:r>
              <a:rPr lang="en-US" dirty="0">
                <a:solidFill>
                  <a:srgbClr val="00B0F0"/>
                </a:solidFill>
              </a:rPr>
              <a:t>  &lt;/div&gt;</a:t>
            </a:r>
          </a:p>
          <a:p>
            <a:r>
              <a:rPr lang="en-US" dirty="0">
                <a:solidFill>
                  <a:srgbClr val="00B0F0"/>
                </a:solidFill>
              </a:rPr>
              <a:t>  &lt;div</a:t>
            </a:r>
            <a:r>
              <a:rPr lang="en-US" dirty="0">
                <a:solidFill>
                  <a:schemeClr val="bg1"/>
                </a:solidFill>
              </a:rPr>
              <a:t> *</a:t>
            </a:r>
            <a:r>
              <a:rPr lang="en-US" dirty="0" err="1">
                <a:solidFill>
                  <a:schemeClr val="accent1">
                    <a:lumMod val="60000"/>
                    <a:lumOff val="40000"/>
                  </a:schemeClr>
                </a:solidFill>
              </a:rPr>
              <a:t>ngIf</a:t>
            </a:r>
            <a:r>
              <a:rPr lang="en-US" dirty="0">
                <a:solidFill>
                  <a:schemeClr val="accent2"/>
                </a:solidFill>
              </a:rPr>
              <a:t>="name.errors?.</a:t>
            </a:r>
            <a:r>
              <a:rPr lang="en-US" dirty="0" err="1">
                <a:solidFill>
                  <a:schemeClr val="accent2"/>
                </a:solidFill>
              </a:rPr>
              <a:t>minlength</a:t>
            </a:r>
            <a:r>
              <a:rPr lang="en-US" dirty="0">
                <a:solidFill>
                  <a:schemeClr val="accent2"/>
                </a:solidFill>
              </a:rPr>
              <a:t>"</a:t>
            </a:r>
            <a:r>
              <a:rPr lang="en-US" dirty="0">
                <a:solidFill>
                  <a:srgbClr val="00B0F0"/>
                </a:solidFill>
              </a:rPr>
              <a:t>&gt;</a:t>
            </a:r>
          </a:p>
          <a:p>
            <a:r>
              <a:rPr lang="en-US" dirty="0">
                <a:solidFill>
                  <a:schemeClr val="bg1"/>
                </a:solidFill>
              </a:rPr>
              <a:t>    Name must be at least 4 characters long.</a:t>
            </a:r>
          </a:p>
          <a:p>
            <a:r>
              <a:rPr lang="en-US" dirty="0">
                <a:solidFill>
                  <a:srgbClr val="00B0F0"/>
                </a:solidFill>
              </a:rPr>
              <a:t>  &lt;/div&gt;</a:t>
            </a:r>
          </a:p>
          <a:p>
            <a:r>
              <a:rPr lang="en-US" dirty="0">
                <a:solidFill>
                  <a:srgbClr val="00B0F0"/>
                </a:solidFill>
              </a:rPr>
              <a:t>  &lt;div</a:t>
            </a:r>
            <a:r>
              <a:rPr lang="en-US" dirty="0">
                <a:solidFill>
                  <a:schemeClr val="bg1"/>
                </a:solidFill>
              </a:rPr>
              <a:t> *</a:t>
            </a:r>
            <a:r>
              <a:rPr lang="en-US" dirty="0" err="1">
                <a:solidFill>
                  <a:schemeClr val="accent1">
                    <a:lumMod val="60000"/>
                    <a:lumOff val="40000"/>
                  </a:schemeClr>
                </a:solidFill>
              </a:rPr>
              <a:t>ngIf</a:t>
            </a:r>
            <a:r>
              <a:rPr lang="en-US" dirty="0">
                <a:solidFill>
                  <a:schemeClr val="accent2"/>
                </a:solidFill>
              </a:rPr>
              <a:t>="name.errors?.</a:t>
            </a:r>
            <a:r>
              <a:rPr lang="en-US" dirty="0" err="1">
                <a:solidFill>
                  <a:schemeClr val="accent2"/>
                </a:solidFill>
              </a:rPr>
              <a:t>forbiddenName</a:t>
            </a:r>
            <a:r>
              <a:rPr lang="en-US" dirty="0">
                <a:solidFill>
                  <a:schemeClr val="accent2"/>
                </a:solidFill>
              </a:rPr>
              <a:t>"</a:t>
            </a:r>
            <a:r>
              <a:rPr lang="en-US" dirty="0">
                <a:solidFill>
                  <a:srgbClr val="00B0F0"/>
                </a:solidFill>
              </a:rPr>
              <a:t>&gt;</a:t>
            </a:r>
          </a:p>
          <a:p>
            <a:r>
              <a:rPr lang="en-US" dirty="0">
                <a:solidFill>
                  <a:schemeClr val="bg1"/>
                </a:solidFill>
              </a:rPr>
              <a:t>    Name cannot be Bob.</a:t>
            </a:r>
          </a:p>
          <a:p>
            <a:r>
              <a:rPr lang="en-US" dirty="0">
                <a:solidFill>
                  <a:srgbClr val="00B0F0"/>
                </a:solidFill>
              </a:rPr>
              <a:t>  &lt;/div&gt;</a:t>
            </a:r>
          </a:p>
          <a:p>
            <a:r>
              <a:rPr lang="en-US" dirty="0">
                <a:solidFill>
                  <a:srgbClr val="00B0F0"/>
                </a:solidFill>
              </a:rPr>
              <a:t>&lt;/div&gt;</a:t>
            </a:r>
          </a:p>
        </p:txBody>
      </p:sp>
      <p:sp>
        <p:nvSpPr>
          <p:cNvPr id="7" name="Rectangle: Rounded Corners 6">
            <a:extLst>
              <a:ext uri="{FF2B5EF4-FFF2-40B4-BE49-F238E27FC236}">
                <a16:creationId xmlns:a16="http://schemas.microsoft.com/office/drawing/2014/main" id="{BCC468E3-540F-4A8A-BF70-3279E476E30E}"/>
              </a:ext>
            </a:extLst>
          </p:cNvPr>
          <p:cNvSpPr/>
          <p:nvPr/>
        </p:nvSpPr>
        <p:spPr>
          <a:xfrm>
            <a:off x="1177446" y="4283901"/>
            <a:ext cx="4152378" cy="1709803"/>
          </a:xfrm>
          <a:prstGeom prst="roundRect">
            <a:avLst>
              <a:gd name="adj" fmla="val 4042"/>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556FDAA0-3A43-4958-A0C9-6D1155F7E833}"/>
              </a:ext>
            </a:extLst>
          </p:cNvPr>
          <p:cNvSpPr/>
          <p:nvPr/>
        </p:nvSpPr>
        <p:spPr>
          <a:xfrm>
            <a:off x="1177446" y="2367420"/>
            <a:ext cx="2527824" cy="382044"/>
          </a:xfrm>
          <a:prstGeom prst="roundRect">
            <a:avLst>
              <a:gd name="adj" fmla="val 10392"/>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3F4DF268-B5CC-481C-9721-421DEBF3DE94}"/>
              </a:ext>
            </a:extLst>
          </p:cNvPr>
          <p:cNvCxnSpPr>
            <a:cxnSpLocks/>
            <a:stCxn id="8" idx="3"/>
            <a:endCxn id="12" idx="1"/>
          </p:cNvCxnSpPr>
          <p:nvPr/>
        </p:nvCxnSpPr>
        <p:spPr>
          <a:xfrm>
            <a:off x="3705270" y="2558442"/>
            <a:ext cx="4588875" cy="611127"/>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A2854ED5-2862-43BD-A86B-164EBF599A8A}"/>
              </a:ext>
            </a:extLst>
          </p:cNvPr>
          <p:cNvSpPr/>
          <p:nvPr/>
        </p:nvSpPr>
        <p:spPr>
          <a:xfrm>
            <a:off x="8294145" y="3032720"/>
            <a:ext cx="1991046" cy="273697"/>
          </a:xfrm>
          <a:prstGeom prst="roundRect">
            <a:avLst>
              <a:gd name="adj" fmla="val 6906"/>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459E880-B8C8-4A0A-83D3-D8BA4C8B22D0}"/>
              </a:ext>
            </a:extLst>
          </p:cNvPr>
          <p:cNvSpPr/>
          <p:nvPr/>
        </p:nvSpPr>
        <p:spPr>
          <a:xfrm>
            <a:off x="5490747" y="3339548"/>
            <a:ext cx="5858819" cy="511537"/>
          </a:xfrm>
          <a:prstGeom prst="roundRect">
            <a:avLst>
              <a:gd name="adj" fmla="val 4042"/>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173B90A0-24CE-44A0-B288-41D5A5294320}"/>
              </a:ext>
            </a:extLst>
          </p:cNvPr>
          <p:cNvCxnSpPr>
            <a:cxnSpLocks/>
            <a:stCxn id="7" idx="0"/>
            <a:endCxn id="14" idx="1"/>
          </p:cNvCxnSpPr>
          <p:nvPr/>
        </p:nvCxnSpPr>
        <p:spPr>
          <a:xfrm flipV="1">
            <a:off x="3253635" y="3595317"/>
            <a:ext cx="2237112" cy="6885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962CA0-8BF7-456E-99CD-300D3FF2249E}"/>
              </a:ext>
            </a:extLst>
          </p:cNvPr>
          <p:cNvSpPr>
            <a:spLocks noGrp="1"/>
          </p:cNvSpPr>
          <p:nvPr>
            <p:ph idx="1"/>
          </p:nvPr>
        </p:nvSpPr>
        <p:spPr>
          <a:xfrm>
            <a:off x="1153085" y="1886267"/>
            <a:ext cx="4176740" cy="4524314"/>
          </a:xfrm>
        </p:spPr>
        <p:txBody>
          <a:bodyPr anchor="ctr">
            <a:normAutofit/>
          </a:bodyPr>
          <a:lstStyle/>
          <a:p>
            <a:r>
              <a:rPr lang="en-US" sz="2400" dirty="0">
                <a:solidFill>
                  <a:srgbClr val="FF0000"/>
                </a:solidFill>
              </a:rPr>
              <a:t>#name=“ngModel”</a:t>
            </a:r>
            <a:r>
              <a:rPr lang="en-US" sz="2000" dirty="0">
                <a:solidFill>
                  <a:schemeClr val="tx1"/>
                </a:solidFill>
              </a:rPr>
              <a:t> exports the html element status to the local class scope where the </a:t>
            </a:r>
            <a:r>
              <a:rPr lang="en-US" sz="2000" dirty="0">
                <a:solidFill>
                  <a:srgbClr val="FF0000"/>
                </a:solidFill>
              </a:rPr>
              <a:t>&lt;div&gt; </a:t>
            </a:r>
            <a:r>
              <a:rPr lang="en-US" sz="2000" dirty="0">
                <a:solidFill>
                  <a:schemeClr val="tx1"/>
                </a:solidFill>
              </a:rPr>
              <a:t>elements below can use Structural Directives to change their display status.</a:t>
            </a:r>
          </a:p>
          <a:p>
            <a:r>
              <a:rPr lang="en-US" sz="2000" dirty="0">
                <a:solidFill>
                  <a:schemeClr val="tx1"/>
                </a:solidFill>
              </a:rPr>
              <a:t>To prevent the validator from displaying errors before the user has a chance to edit the form, you should first check for either the dirty or touched states in a control.</a:t>
            </a:r>
          </a:p>
        </p:txBody>
      </p:sp>
    </p:spTree>
    <p:extLst>
      <p:ext uri="{BB962C8B-B14F-4D97-AF65-F5344CB8AC3E}">
        <p14:creationId xmlns:p14="http://schemas.microsoft.com/office/powerpoint/2010/main" val="63381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D58085-0F2A-4CE1-A003-41E25774CE99}"/>
              </a:ext>
            </a:extLst>
          </p:cNvPr>
          <p:cNvSpPr>
            <a:spLocks noGrp="1"/>
          </p:cNvSpPr>
          <p:nvPr>
            <p:ph idx="1"/>
          </p:nvPr>
        </p:nvSpPr>
        <p:spPr>
          <a:xfrm>
            <a:off x="1166842" y="1884778"/>
            <a:ext cx="5200092" cy="4539202"/>
          </a:xfrm>
        </p:spPr>
        <p:txBody>
          <a:bodyPr anchor="ctr">
            <a:noAutofit/>
          </a:bodyPr>
          <a:lstStyle/>
          <a:p>
            <a:pPr marL="749808" lvl="1" indent="-457200">
              <a:buFont typeface="+mj-lt"/>
              <a:buAutoNum type="arabicPeriod"/>
            </a:pPr>
            <a:r>
              <a:rPr lang="en-US" sz="2000" dirty="0">
                <a:solidFill>
                  <a:schemeClr val="tx1"/>
                </a:solidFill>
              </a:rPr>
              <a:t>In </a:t>
            </a:r>
            <a:r>
              <a:rPr lang="en-US" sz="2000" dirty="0" err="1">
                <a:solidFill>
                  <a:srgbClr val="FF0000"/>
                </a:solidFill>
              </a:rPr>
              <a:t>app.module.ts</a:t>
            </a:r>
            <a:r>
              <a:rPr lang="en-US" sz="2000" dirty="0">
                <a:solidFill>
                  <a:schemeClr val="tx1"/>
                </a:solidFill>
              </a:rPr>
              <a:t>, import </a:t>
            </a:r>
            <a:r>
              <a:rPr lang="en-US" sz="2000" b="1" i="1" dirty="0" err="1">
                <a:solidFill>
                  <a:schemeClr val="tx1"/>
                </a:solidFill>
              </a:rPr>
              <a:t>NgModule</a:t>
            </a:r>
            <a:r>
              <a:rPr lang="en-US" sz="2000" dirty="0">
                <a:solidFill>
                  <a:schemeClr val="tx1"/>
                </a:solidFill>
              </a:rPr>
              <a:t> and </a:t>
            </a:r>
            <a:r>
              <a:rPr lang="en-US" sz="2000" b="1" i="1" dirty="0" err="1">
                <a:solidFill>
                  <a:schemeClr val="tx1"/>
                </a:solidFill>
              </a:rPr>
              <a:t>FormsModule</a:t>
            </a:r>
            <a:r>
              <a:rPr lang="en-US" sz="2000" dirty="0">
                <a:solidFill>
                  <a:schemeClr val="tx1"/>
                </a:solidFill>
              </a:rPr>
              <a:t>. </a:t>
            </a:r>
          </a:p>
          <a:p>
            <a:pPr marL="932688" lvl="2" indent="-457200">
              <a:buFont typeface="Arial" panose="020B0604020202020204" pitchFamily="34" charset="0"/>
              <a:buChar char="•"/>
            </a:pPr>
            <a:r>
              <a:rPr lang="en-US" sz="1600" dirty="0">
                <a:solidFill>
                  <a:srgbClr val="FF0000"/>
                </a:solidFill>
              </a:rPr>
              <a:t>import { </a:t>
            </a:r>
            <a:r>
              <a:rPr lang="en-US" sz="1600" dirty="0" err="1">
                <a:solidFill>
                  <a:srgbClr val="FF0000"/>
                </a:solidFill>
              </a:rPr>
              <a:t>NgModule</a:t>
            </a:r>
            <a:r>
              <a:rPr lang="en-US" sz="1600" dirty="0">
                <a:solidFill>
                  <a:srgbClr val="FF0000"/>
                </a:solidFill>
              </a:rPr>
              <a:t> } from '@angular/core’;</a:t>
            </a:r>
            <a:endParaRPr lang="en-US" sz="1600" dirty="0">
              <a:solidFill>
                <a:schemeClr val="tx1"/>
              </a:solidFill>
            </a:endParaRPr>
          </a:p>
          <a:p>
            <a:pPr marL="749808" lvl="1" indent="-457200">
              <a:buFont typeface="+mj-lt"/>
              <a:buAutoNum type="arabicPeriod"/>
            </a:pPr>
            <a:r>
              <a:rPr lang="en-US" sz="2000" dirty="0">
                <a:solidFill>
                  <a:schemeClr val="tx1"/>
                </a:solidFill>
              </a:rPr>
              <a:t>Add </a:t>
            </a:r>
            <a:r>
              <a:rPr lang="en-US" sz="2000" b="1" i="1" dirty="0" err="1">
                <a:solidFill>
                  <a:schemeClr val="tx1"/>
                </a:solidFill>
              </a:rPr>
              <a:t>FormsModule</a:t>
            </a:r>
            <a:r>
              <a:rPr lang="en-US" sz="2000" dirty="0">
                <a:solidFill>
                  <a:schemeClr val="tx1"/>
                </a:solidFill>
              </a:rPr>
              <a:t> to the imports array.</a:t>
            </a:r>
            <a:endParaRPr lang="en-US" sz="2000" dirty="0"/>
          </a:p>
          <a:p>
            <a:pPr marL="749808" lvl="1" indent="-457200">
              <a:buFont typeface="+mj-lt"/>
              <a:buAutoNum type="arabicPeriod"/>
            </a:pPr>
            <a:r>
              <a:rPr lang="en-US" sz="2000" dirty="0">
                <a:solidFill>
                  <a:schemeClr val="tx1"/>
                </a:solidFill>
              </a:rPr>
              <a:t>Create a new class with the properties that the form will populate: </a:t>
            </a:r>
          </a:p>
          <a:p>
            <a:pPr marL="932688" lvl="2" indent="-457200">
              <a:buFont typeface="Arial" panose="020B0604020202020204" pitchFamily="34" charset="0"/>
              <a:buChar char="•"/>
            </a:pPr>
            <a:r>
              <a:rPr lang="en-US" sz="1600" dirty="0">
                <a:solidFill>
                  <a:srgbClr val="FF0000"/>
                </a:solidFill>
              </a:rPr>
              <a:t>ng generate class &lt;</a:t>
            </a:r>
            <a:r>
              <a:rPr lang="en-US" sz="1600" dirty="0" err="1">
                <a:solidFill>
                  <a:srgbClr val="FF0000"/>
                </a:solidFill>
              </a:rPr>
              <a:t>className</a:t>
            </a:r>
            <a:r>
              <a:rPr lang="en-US" sz="1600" dirty="0">
                <a:solidFill>
                  <a:srgbClr val="FF0000"/>
                </a:solidFill>
              </a:rPr>
              <a:t>&gt;</a:t>
            </a:r>
            <a:r>
              <a:rPr lang="en-US" sz="1600" dirty="0"/>
              <a:t>.</a:t>
            </a:r>
          </a:p>
          <a:p>
            <a:pPr marL="749808" lvl="1" indent="-457200">
              <a:buFont typeface="+mj-lt"/>
              <a:buAutoNum type="arabicPeriod"/>
            </a:pPr>
            <a:r>
              <a:rPr lang="en-US" sz="2000" dirty="0">
                <a:solidFill>
                  <a:schemeClr val="tx1"/>
                </a:solidFill>
              </a:rPr>
              <a:t>Create a new component with:</a:t>
            </a:r>
          </a:p>
          <a:p>
            <a:pPr marL="932688" lvl="2" indent="-457200">
              <a:buFont typeface="Arial" panose="020B0604020202020204" pitchFamily="34" charset="0"/>
              <a:buChar char="•"/>
            </a:pPr>
            <a:r>
              <a:rPr lang="en-US" sz="1600" dirty="0">
                <a:solidFill>
                  <a:srgbClr val="FF0000"/>
                </a:solidFill>
              </a:rPr>
              <a:t>ng generate component &lt;</a:t>
            </a:r>
            <a:r>
              <a:rPr lang="en-US" sz="1600" dirty="0" err="1">
                <a:solidFill>
                  <a:srgbClr val="FF0000"/>
                </a:solidFill>
              </a:rPr>
              <a:t>componentName</a:t>
            </a:r>
            <a:r>
              <a:rPr lang="en-US" sz="1600" dirty="0">
                <a:solidFill>
                  <a:srgbClr val="FF0000"/>
                </a:solidFill>
              </a:rPr>
              <a:t>&gt;</a:t>
            </a:r>
          </a:p>
          <a:p>
            <a:pPr marL="749808" lvl="1" indent="-457200">
              <a:buFont typeface="+mj-lt"/>
              <a:buAutoNum type="arabicPeriod"/>
            </a:pPr>
            <a:r>
              <a:rPr lang="en-US" sz="2000" dirty="0">
                <a:solidFill>
                  <a:srgbClr val="FF0000"/>
                </a:solidFill>
              </a:rPr>
              <a:t>import </a:t>
            </a:r>
            <a:r>
              <a:rPr lang="en-US" sz="2000" dirty="0">
                <a:solidFill>
                  <a:schemeClr val="tx1"/>
                </a:solidFill>
              </a:rPr>
              <a:t>the Class (step 2) into the component.</a:t>
            </a:r>
          </a:p>
          <a:p>
            <a:pPr marL="749808" lvl="1" indent="-457200">
              <a:buFont typeface="+mj-lt"/>
              <a:buAutoNum type="arabicPeriod"/>
            </a:pPr>
            <a:r>
              <a:rPr lang="en-US" sz="2000" dirty="0">
                <a:solidFill>
                  <a:schemeClr val="tx1"/>
                </a:solidFill>
              </a:rPr>
              <a:t>Create an instance of the class in the component.</a:t>
            </a:r>
          </a:p>
        </p:txBody>
      </p:sp>
      <p:sp>
        <p:nvSpPr>
          <p:cNvPr id="4" name="Title 1">
            <a:extLst>
              <a:ext uri="{FF2B5EF4-FFF2-40B4-BE49-F238E27FC236}">
                <a16:creationId xmlns:a16="http://schemas.microsoft.com/office/drawing/2014/main" id="{4550687A-CCFD-48B9-922F-977A2ED0123E}"/>
              </a:ext>
            </a:extLst>
          </p:cNvPr>
          <p:cNvSpPr txBox="1">
            <a:spLocks/>
          </p:cNvSpPr>
          <p:nvPr/>
        </p:nvSpPr>
        <p:spPr>
          <a:xfrm>
            <a:off x="1097279" y="434020"/>
            <a:ext cx="10490117"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dirty="0">
                <a:solidFill>
                  <a:schemeClr val="tx1"/>
                </a:solidFill>
              </a:rPr>
              <a:t>Template Driven Forms Setup (1/2)</a:t>
            </a:r>
            <a:br>
              <a:rPr lang="en-US" dirty="0"/>
            </a:br>
            <a:r>
              <a:rPr lang="en-US" sz="1400" dirty="0">
                <a:hlinkClick r:id="rId2"/>
              </a:rPr>
              <a:t>https://angular.io/guide/forms#introduction-to-template-driven-forms</a:t>
            </a:r>
            <a:endParaRPr lang="en-US" dirty="0"/>
          </a:p>
        </p:txBody>
      </p:sp>
      <p:pic>
        <p:nvPicPr>
          <p:cNvPr id="2" name="Picture 1">
            <a:extLst>
              <a:ext uri="{FF2B5EF4-FFF2-40B4-BE49-F238E27FC236}">
                <a16:creationId xmlns:a16="http://schemas.microsoft.com/office/drawing/2014/main" id="{0835B899-EB86-4B65-94F8-4DF542545FF5}"/>
              </a:ext>
            </a:extLst>
          </p:cNvPr>
          <p:cNvPicPr>
            <a:picLocks noChangeAspect="1"/>
          </p:cNvPicPr>
          <p:nvPr/>
        </p:nvPicPr>
        <p:blipFill rotWithShape="1">
          <a:blip r:embed="rId3"/>
          <a:srcRect t="18491" b="11352"/>
          <a:stretch/>
        </p:blipFill>
        <p:spPr>
          <a:xfrm>
            <a:off x="6481089" y="2983988"/>
            <a:ext cx="4451107" cy="439881"/>
          </a:xfrm>
          <a:prstGeom prst="rect">
            <a:avLst/>
          </a:prstGeom>
          <a:ln w="25400">
            <a:solidFill>
              <a:schemeClr val="accent2"/>
            </a:solidFill>
          </a:ln>
          <a:effectLst/>
        </p:spPr>
      </p:pic>
      <p:pic>
        <p:nvPicPr>
          <p:cNvPr id="6" name="Picture 5">
            <a:extLst>
              <a:ext uri="{FF2B5EF4-FFF2-40B4-BE49-F238E27FC236}">
                <a16:creationId xmlns:a16="http://schemas.microsoft.com/office/drawing/2014/main" id="{58C189C5-C44B-44A4-A7E5-985CC124BBB0}"/>
              </a:ext>
            </a:extLst>
          </p:cNvPr>
          <p:cNvPicPr>
            <a:picLocks noChangeAspect="1"/>
          </p:cNvPicPr>
          <p:nvPr/>
        </p:nvPicPr>
        <p:blipFill rotWithShape="1">
          <a:blip r:embed="rId4"/>
          <a:srcRect t="19441" b="18002"/>
          <a:stretch/>
        </p:blipFill>
        <p:spPr>
          <a:xfrm>
            <a:off x="6481088" y="4633861"/>
            <a:ext cx="4451107" cy="320584"/>
          </a:xfrm>
          <a:prstGeom prst="rect">
            <a:avLst/>
          </a:prstGeom>
          <a:ln w="25400">
            <a:solidFill>
              <a:schemeClr val="accent2"/>
            </a:solidFill>
          </a:ln>
          <a:effectLst/>
        </p:spPr>
      </p:pic>
      <p:pic>
        <p:nvPicPr>
          <p:cNvPr id="10" name="Picture 9">
            <a:extLst>
              <a:ext uri="{FF2B5EF4-FFF2-40B4-BE49-F238E27FC236}">
                <a16:creationId xmlns:a16="http://schemas.microsoft.com/office/drawing/2014/main" id="{51A80CAC-3228-4AFE-8B6C-115CF29859BE}"/>
              </a:ext>
            </a:extLst>
          </p:cNvPr>
          <p:cNvPicPr>
            <a:picLocks noChangeAspect="1"/>
          </p:cNvPicPr>
          <p:nvPr/>
        </p:nvPicPr>
        <p:blipFill rotWithShape="1">
          <a:blip r:embed="rId5"/>
          <a:srcRect t="15999" b="14266"/>
          <a:stretch/>
        </p:blipFill>
        <p:spPr>
          <a:xfrm>
            <a:off x="6481088" y="5612160"/>
            <a:ext cx="4451108" cy="451492"/>
          </a:xfrm>
          <a:prstGeom prst="rect">
            <a:avLst/>
          </a:prstGeom>
          <a:ln w="25400">
            <a:solidFill>
              <a:schemeClr val="accent2"/>
            </a:solidFill>
          </a:ln>
        </p:spPr>
      </p:pic>
      <p:pic>
        <p:nvPicPr>
          <p:cNvPr id="12" name="Picture 11">
            <a:extLst>
              <a:ext uri="{FF2B5EF4-FFF2-40B4-BE49-F238E27FC236}">
                <a16:creationId xmlns:a16="http://schemas.microsoft.com/office/drawing/2014/main" id="{1410BF33-643D-4C91-A425-6AC809B04258}"/>
              </a:ext>
            </a:extLst>
          </p:cNvPr>
          <p:cNvPicPr>
            <a:picLocks noChangeAspect="1"/>
          </p:cNvPicPr>
          <p:nvPr/>
        </p:nvPicPr>
        <p:blipFill rotWithShape="1">
          <a:blip r:embed="rId6"/>
          <a:srcRect t="6900" b="5152"/>
          <a:stretch/>
        </p:blipFill>
        <p:spPr>
          <a:xfrm>
            <a:off x="6481089" y="3598612"/>
            <a:ext cx="4451107" cy="875036"/>
          </a:xfrm>
          <a:prstGeom prst="rect">
            <a:avLst/>
          </a:prstGeom>
          <a:ln w="25400">
            <a:solidFill>
              <a:schemeClr val="accent2"/>
            </a:solidFill>
          </a:ln>
        </p:spPr>
      </p:pic>
      <p:pic>
        <p:nvPicPr>
          <p:cNvPr id="14" name="Picture 13">
            <a:extLst>
              <a:ext uri="{FF2B5EF4-FFF2-40B4-BE49-F238E27FC236}">
                <a16:creationId xmlns:a16="http://schemas.microsoft.com/office/drawing/2014/main" id="{0F98F7CF-1130-488F-A93E-0CF792FB8172}"/>
              </a:ext>
            </a:extLst>
          </p:cNvPr>
          <p:cNvPicPr>
            <a:picLocks noChangeAspect="1"/>
          </p:cNvPicPr>
          <p:nvPr/>
        </p:nvPicPr>
        <p:blipFill rotWithShape="1">
          <a:blip r:embed="rId7"/>
          <a:srcRect t="19800" b="13850"/>
          <a:stretch/>
        </p:blipFill>
        <p:spPr>
          <a:xfrm>
            <a:off x="6481088" y="5133170"/>
            <a:ext cx="4451108" cy="299563"/>
          </a:xfrm>
          <a:prstGeom prst="rect">
            <a:avLst/>
          </a:prstGeom>
          <a:ln w="25400">
            <a:solidFill>
              <a:schemeClr val="accent2"/>
            </a:solidFill>
          </a:ln>
        </p:spPr>
      </p:pic>
      <p:pic>
        <p:nvPicPr>
          <p:cNvPr id="7" name="Picture 6">
            <a:extLst>
              <a:ext uri="{FF2B5EF4-FFF2-40B4-BE49-F238E27FC236}">
                <a16:creationId xmlns:a16="http://schemas.microsoft.com/office/drawing/2014/main" id="{EA07E16E-2C98-95B4-3DE3-E178549414A4}"/>
              </a:ext>
            </a:extLst>
          </p:cNvPr>
          <p:cNvPicPr>
            <a:picLocks noChangeAspect="1"/>
          </p:cNvPicPr>
          <p:nvPr/>
        </p:nvPicPr>
        <p:blipFill rotWithShape="1">
          <a:blip r:embed="rId8"/>
          <a:srcRect t="8605" b="-1"/>
          <a:stretch/>
        </p:blipFill>
        <p:spPr>
          <a:xfrm>
            <a:off x="6481089" y="2303533"/>
            <a:ext cx="4451107" cy="507987"/>
          </a:xfrm>
          <a:prstGeom prst="rect">
            <a:avLst/>
          </a:prstGeom>
          <a:ln w="25400">
            <a:solidFill>
              <a:schemeClr val="accent2"/>
            </a:solidFill>
          </a:ln>
        </p:spPr>
      </p:pic>
    </p:spTree>
    <p:extLst>
      <p:ext uri="{BB962C8B-B14F-4D97-AF65-F5344CB8AC3E}">
        <p14:creationId xmlns:p14="http://schemas.microsoft.com/office/powerpoint/2010/main" val="1321709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1A6F2E-1BAF-8E72-B2CD-5C54CD6A8619}"/>
              </a:ext>
            </a:extLst>
          </p:cNvPr>
          <p:cNvPicPr>
            <a:picLocks noChangeAspect="1"/>
          </p:cNvPicPr>
          <p:nvPr/>
        </p:nvPicPr>
        <p:blipFill>
          <a:blip r:embed="rId2"/>
          <a:stretch>
            <a:fillRect/>
          </a:stretch>
        </p:blipFill>
        <p:spPr>
          <a:xfrm>
            <a:off x="3344136" y="4779646"/>
            <a:ext cx="5503728" cy="1486286"/>
          </a:xfrm>
          <a:prstGeom prst="rect">
            <a:avLst/>
          </a:prstGeom>
          <a:ln w="25400">
            <a:solidFill>
              <a:schemeClr val="accent2"/>
            </a:solidFill>
          </a:ln>
        </p:spPr>
      </p:pic>
      <p:sp>
        <p:nvSpPr>
          <p:cNvPr id="3" name="Content Placeholder 2">
            <a:extLst>
              <a:ext uri="{FF2B5EF4-FFF2-40B4-BE49-F238E27FC236}">
                <a16:creationId xmlns:a16="http://schemas.microsoft.com/office/drawing/2014/main" id="{EF717A5C-821C-4A10-BF79-C20424621BFC}"/>
              </a:ext>
            </a:extLst>
          </p:cNvPr>
          <p:cNvSpPr>
            <a:spLocks noGrp="1"/>
          </p:cNvSpPr>
          <p:nvPr>
            <p:ph idx="1"/>
          </p:nvPr>
        </p:nvSpPr>
        <p:spPr>
          <a:xfrm>
            <a:off x="1097279" y="1907891"/>
            <a:ext cx="10058399" cy="2058569"/>
          </a:xfrm>
        </p:spPr>
        <p:txBody>
          <a:bodyPr anchor="ctr">
            <a:normAutofit lnSpcReduction="10000"/>
          </a:bodyPr>
          <a:lstStyle/>
          <a:p>
            <a:pPr marL="749808" lvl="1" indent="-457200">
              <a:buFont typeface="+mj-lt"/>
              <a:buAutoNum type="arabicPeriod" startAt="6"/>
            </a:pPr>
            <a:r>
              <a:rPr lang="en-US" sz="2000" dirty="0">
                <a:solidFill>
                  <a:schemeClr val="tx1"/>
                </a:solidFill>
              </a:rPr>
              <a:t>Add</a:t>
            </a:r>
            <a:r>
              <a:rPr lang="en-US" sz="2000" dirty="0"/>
              <a:t> </a:t>
            </a:r>
            <a:r>
              <a:rPr lang="en-US" sz="2000" dirty="0">
                <a:solidFill>
                  <a:srgbClr val="FF0000"/>
                </a:solidFill>
              </a:rPr>
              <a:t>@ngModel </a:t>
            </a:r>
            <a:r>
              <a:rPr lang="en-US" sz="2000" dirty="0">
                <a:solidFill>
                  <a:schemeClr val="tx1"/>
                </a:solidFill>
              </a:rPr>
              <a:t>to the forms </a:t>
            </a:r>
            <a:r>
              <a:rPr lang="en-US" sz="2000" dirty="0">
                <a:solidFill>
                  <a:srgbClr val="FF0000"/>
                </a:solidFill>
              </a:rPr>
              <a:t>&lt;input&gt;</a:t>
            </a:r>
            <a:r>
              <a:rPr lang="en-US" sz="2000" dirty="0"/>
              <a:t> </a:t>
            </a:r>
            <a:r>
              <a:rPr lang="en-US" sz="2000" dirty="0">
                <a:solidFill>
                  <a:schemeClr val="tx1"/>
                </a:solidFill>
              </a:rPr>
              <a:t>elements that correspond to the fields in the Class instantiation (step 4) with:</a:t>
            </a:r>
          </a:p>
          <a:p>
            <a:pPr marL="932688" lvl="2" indent="-457200">
              <a:buFont typeface="Arial" panose="020B0604020202020204" pitchFamily="34" charset="0"/>
              <a:buChar char="•"/>
            </a:pPr>
            <a:r>
              <a:rPr lang="en-US" sz="1800" dirty="0">
                <a:solidFill>
                  <a:srgbClr val="FF0000"/>
                </a:solidFill>
              </a:rPr>
              <a:t>[(</a:t>
            </a:r>
            <a:r>
              <a:rPr lang="en-US" sz="1800" dirty="0" err="1">
                <a:solidFill>
                  <a:srgbClr val="FF0000"/>
                </a:solidFill>
              </a:rPr>
              <a:t>ngModel</a:t>
            </a:r>
            <a:r>
              <a:rPr lang="en-US" sz="1800" dirty="0">
                <a:solidFill>
                  <a:srgbClr val="FF0000"/>
                </a:solidFill>
              </a:rPr>
              <a:t>)]=“&lt;</a:t>
            </a:r>
            <a:r>
              <a:rPr lang="en-US" sz="1800" dirty="0" err="1">
                <a:solidFill>
                  <a:srgbClr val="FF0000"/>
                </a:solidFill>
              </a:rPr>
              <a:t>modelName.fieldName</a:t>
            </a:r>
            <a:r>
              <a:rPr lang="en-US" sz="1800" dirty="0">
                <a:solidFill>
                  <a:srgbClr val="FF0000"/>
                </a:solidFill>
              </a:rPr>
              <a:t>&gt;”</a:t>
            </a:r>
          </a:p>
          <a:p>
            <a:pPr marL="749808" lvl="1" indent="-457200">
              <a:buFont typeface="+mj-lt"/>
              <a:buAutoNum type="arabicPeriod" startAt="6"/>
            </a:pPr>
            <a:r>
              <a:rPr lang="en-US" sz="2000" dirty="0">
                <a:solidFill>
                  <a:schemeClr val="tx1"/>
                </a:solidFill>
              </a:rPr>
              <a:t>(optional) add the </a:t>
            </a:r>
            <a:r>
              <a:rPr lang="en-US" sz="2000" b="1" i="1" dirty="0">
                <a:solidFill>
                  <a:schemeClr val="tx1"/>
                </a:solidFill>
              </a:rPr>
              <a:t>component selector</a:t>
            </a:r>
            <a:r>
              <a:rPr lang="en-US" sz="2000" dirty="0">
                <a:solidFill>
                  <a:schemeClr val="tx1"/>
                </a:solidFill>
              </a:rPr>
              <a:t> to a parent view template (.html)</a:t>
            </a:r>
          </a:p>
          <a:p>
            <a:pPr marL="749808" lvl="1" indent="-457200">
              <a:buFont typeface="+mj-lt"/>
              <a:buAutoNum type="arabicPeriod" startAt="6"/>
            </a:pPr>
            <a:r>
              <a:rPr lang="en-US" sz="2000" dirty="0">
                <a:solidFill>
                  <a:schemeClr val="tx1"/>
                </a:solidFill>
              </a:rPr>
              <a:t>(optional) Add a “check value” below your input element text box to see what you are entering live.</a:t>
            </a:r>
          </a:p>
        </p:txBody>
      </p:sp>
      <p:pic>
        <p:nvPicPr>
          <p:cNvPr id="9" name="Picture 8">
            <a:extLst>
              <a:ext uri="{FF2B5EF4-FFF2-40B4-BE49-F238E27FC236}">
                <a16:creationId xmlns:a16="http://schemas.microsoft.com/office/drawing/2014/main" id="{B95B6F5A-A0A7-4704-ABD1-A8283F550623}"/>
              </a:ext>
            </a:extLst>
          </p:cNvPr>
          <p:cNvPicPr>
            <a:picLocks noChangeAspect="1"/>
          </p:cNvPicPr>
          <p:nvPr/>
        </p:nvPicPr>
        <p:blipFill>
          <a:blip r:embed="rId3"/>
          <a:stretch>
            <a:fillRect/>
          </a:stretch>
        </p:blipFill>
        <p:spPr>
          <a:xfrm>
            <a:off x="3350600" y="3972949"/>
            <a:ext cx="5508847" cy="632726"/>
          </a:xfrm>
          <a:prstGeom prst="rect">
            <a:avLst/>
          </a:prstGeom>
          <a:ln w="25400">
            <a:solidFill>
              <a:schemeClr val="accent2"/>
            </a:solidFill>
          </a:ln>
        </p:spPr>
      </p:pic>
      <p:sp>
        <p:nvSpPr>
          <p:cNvPr id="11" name="Title 1">
            <a:extLst>
              <a:ext uri="{FF2B5EF4-FFF2-40B4-BE49-F238E27FC236}">
                <a16:creationId xmlns:a16="http://schemas.microsoft.com/office/drawing/2014/main" id="{98307701-8F30-4A8D-BBED-F922F26EF1F9}"/>
              </a:ext>
            </a:extLst>
          </p:cNvPr>
          <p:cNvSpPr txBox="1">
            <a:spLocks noGrp="1"/>
          </p:cNvSpPr>
          <p:nvPr>
            <p:ph type="title"/>
          </p:nvPr>
        </p:nvSpPr>
        <p:spPr>
          <a:prstGeom prst="rect">
            <a:avLst/>
          </a:prstGeom>
        </p:spPr>
        <p:txBody>
          <a:bodyPr vert="horz" lIns="91440" tIns="45720" rIns="91440" bIns="45720" rtlCol="0" anchor="b">
            <a:normAutofit fontScale="9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dirty="0">
                <a:solidFill>
                  <a:schemeClr val="tx1"/>
                </a:solidFill>
              </a:rPr>
              <a:t>Template Driven Forms Setup (2/2)</a:t>
            </a:r>
            <a:br>
              <a:rPr lang="en-US" dirty="0">
                <a:solidFill>
                  <a:schemeClr val="tx1"/>
                </a:solidFill>
              </a:rPr>
            </a:br>
            <a:r>
              <a:rPr lang="en-US" sz="1400" dirty="0">
                <a:hlinkClick r:id="rId4"/>
              </a:rPr>
              <a:t>https://angular.io/guide/forms#introduction-to-template-driven-forms</a:t>
            </a:r>
            <a:endParaRPr lang="en-US" dirty="0"/>
          </a:p>
        </p:txBody>
      </p:sp>
      <p:cxnSp>
        <p:nvCxnSpPr>
          <p:cNvPr id="7" name="Connector: Elbow 6">
            <a:extLst>
              <a:ext uri="{FF2B5EF4-FFF2-40B4-BE49-F238E27FC236}">
                <a16:creationId xmlns:a16="http://schemas.microsoft.com/office/drawing/2014/main" id="{E9146B88-1CB8-B3D2-F8A7-C7E7529AB845}"/>
              </a:ext>
            </a:extLst>
          </p:cNvPr>
          <p:cNvCxnSpPr>
            <a:cxnSpLocks/>
            <a:stCxn id="8" idx="1"/>
            <a:endCxn id="9" idx="1"/>
          </p:cNvCxnSpPr>
          <p:nvPr/>
        </p:nvCxnSpPr>
        <p:spPr>
          <a:xfrm rot="10800000" flipH="1" flipV="1">
            <a:off x="1334346" y="3075672"/>
            <a:ext cx="2016253" cy="1213640"/>
          </a:xfrm>
          <a:prstGeom prst="bentConnector3">
            <a:avLst>
              <a:gd name="adj1" fmla="val -11338"/>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8" name="Rectangle 7">
            <a:extLst>
              <a:ext uri="{FF2B5EF4-FFF2-40B4-BE49-F238E27FC236}">
                <a16:creationId xmlns:a16="http://schemas.microsoft.com/office/drawing/2014/main" id="{5ECC72D8-ECDA-4AFC-1858-33538164DE28}"/>
              </a:ext>
            </a:extLst>
          </p:cNvPr>
          <p:cNvSpPr/>
          <p:nvPr/>
        </p:nvSpPr>
        <p:spPr>
          <a:xfrm>
            <a:off x="1334347" y="2874138"/>
            <a:ext cx="309638" cy="4030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4E93102-4D7F-44E0-C4D4-CE41E7F0C3EF}"/>
              </a:ext>
            </a:extLst>
          </p:cNvPr>
          <p:cNvSpPr/>
          <p:nvPr/>
        </p:nvSpPr>
        <p:spPr>
          <a:xfrm>
            <a:off x="4179302" y="5447797"/>
            <a:ext cx="700071" cy="3435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6E2B4-4EAB-5539-E74E-8482B9B1D1A9}"/>
              </a:ext>
            </a:extLst>
          </p:cNvPr>
          <p:cNvSpPr/>
          <p:nvPr/>
        </p:nvSpPr>
        <p:spPr>
          <a:xfrm>
            <a:off x="3438915" y="5762824"/>
            <a:ext cx="385861" cy="4030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E746627-8583-C839-71B0-FF384F6E07F3}"/>
              </a:ext>
            </a:extLst>
          </p:cNvPr>
          <p:cNvSpPr/>
          <p:nvPr/>
        </p:nvSpPr>
        <p:spPr>
          <a:xfrm>
            <a:off x="1293224" y="1938894"/>
            <a:ext cx="309638" cy="4030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Connector: Elbow 28">
            <a:extLst>
              <a:ext uri="{FF2B5EF4-FFF2-40B4-BE49-F238E27FC236}">
                <a16:creationId xmlns:a16="http://schemas.microsoft.com/office/drawing/2014/main" id="{91EC8530-6FC8-C921-27D0-5E871DA82783}"/>
              </a:ext>
            </a:extLst>
          </p:cNvPr>
          <p:cNvCxnSpPr>
            <a:cxnSpLocks/>
            <a:stCxn id="24" idx="1"/>
            <a:endCxn id="16" idx="1"/>
          </p:cNvCxnSpPr>
          <p:nvPr/>
        </p:nvCxnSpPr>
        <p:spPr>
          <a:xfrm rot="10800000" flipH="1" flipV="1">
            <a:off x="1293224" y="2140428"/>
            <a:ext cx="2886078" cy="3479122"/>
          </a:xfrm>
          <a:prstGeom prst="bentConnector3">
            <a:avLst>
              <a:gd name="adj1" fmla="val -16303"/>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36" name="Rectangle 35">
            <a:extLst>
              <a:ext uri="{FF2B5EF4-FFF2-40B4-BE49-F238E27FC236}">
                <a16:creationId xmlns:a16="http://schemas.microsoft.com/office/drawing/2014/main" id="{A18F383B-D586-4C87-3A5F-84B4AB05D28F}"/>
              </a:ext>
            </a:extLst>
          </p:cNvPr>
          <p:cNvSpPr/>
          <p:nvPr/>
        </p:nvSpPr>
        <p:spPr>
          <a:xfrm>
            <a:off x="1334344" y="3277205"/>
            <a:ext cx="431561" cy="30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Connector: Elbow 37">
            <a:extLst>
              <a:ext uri="{FF2B5EF4-FFF2-40B4-BE49-F238E27FC236}">
                <a16:creationId xmlns:a16="http://schemas.microsoft.com/office/drawing/2014/main" id="{058726DB-0157-2974-B42D-23B69E8DF8DA}"/>
              </a:ext>
            </a:extLst>
          </p:cNvPr>
          <p:cNvCxnSpPr>
            <a:cxnSpLocks/>
            <a:stCxn id="36" idx="1"/>
            <a:endCxn id="18" idx="1"/>
          </p:cNvCxnSpPr>
          <p:nvPr/>
        </p:nvCxnSpPr>
        <p:spPr>
          <a:xfrm rot="10800000" flipH="1" flipV="1">
            <a:off x="1334343" y="3429000"/>
            <a:ext cx="2104571" cy="2535358"/>
          </a:xfrm>
          <a:prstGeom prst="bentConnector3">
            <a:avLst>
              <a:gd name="adj1" fmla="val -39598"/>
            </a:avLst>
          </a:prstGeom>
          <a:ln w="285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66588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87D36-FF86-4796-9173-9A639716259B}"/>
              </a:ext>
            </a:extLst>
          </p:cNvPr>
          <p:cNvSpPr>
            <a:spLocks noGrp="1"/>
          </p:cNvSpPr>
          <p:nvPr>
            <p:ph type="title"/>
          </p:nvPr>
        </p:nvSpPr>
        <p:spPr/>
        <p:txBody>
          <a:bodyPr>
            <a:normAutofit/>
          </a:bodyPr>
          <a:lstStyle/>
          <a:p>
            <a:r>
              <a:rPr lang="en-US" dirty="0">
                <a:solidFill>
                  <a:schemeClr val="tx1"/>
                </a:solidFill>
              </a:rPr>
              <a:t>Template Reference Variables</a:t>
            </a:r>
            <a:br>
              <a:rPr lang="en-US" dirty="0"/>
            </a:br>
            <a:r>
              <a:rPr lang="en-US" sz="1400" dirty="0">
                <a:hlinkClick r:id="rId2"/>
              </a:rPr>
              <a:t>https://angular.io/guide/template-reference-variables</a:t>
            </a:r>
            <a:endParaRPr lang="en-US" dirty="0"/>
          </a:p>
        </p:txBody>
      </p:sp>
      <p:sp>
        <p:nvSpPr>
          <p:cNvPr id="3" name="Content Placeholder 2">
            <a:extLst>
              <a:ext uri="{FF2B5EF4-FFF2-40B4-BE49-F238E27FC236}">
                <a16:creationId xmlns:a16="http://schemas.microsoft.com/office/drawing/2014/main" id="{52D5A606-83E0-428D-A78D-BE3EB0AE70C8}"/>
              </a:ext>
            </a:extLst>
          </p:cNvPr>
          <p:cNvSpPr>
            <a:spLocks noGrp="1"/>
          </p:cNvSpPr>
          <p:nvPr>
            <p:ph idx="1"/>
          </p:nvPr>
        </p:nvSpPr>
        <p:spPr>
          <a:xfrm>
            <a:off x="1097278" y="2456041"/>
            <a:ext cx="4814873" cy="1801484"/>
          </a:xfrm>
        </p:spPr>
        <p:txBody>
          <a:bodyPr>
            <a:normAutofit fontScale="85000" lnSpcReduction="20000"/>
          </a:bodyPr>
          <a:lstStyle/>
          <a:p>
            <a:r>
              <a:rPr lang="en-US" sz="2400" dirty="0">
                <a:solidFill>
                  <a:schemeClr val="tx1"/>
                </a:solidFill>
              </a:rPr>
              <a:t>Template variables help you use data from one element of a template in another part of the same template. Template Variables allow the code to be more responsive to the the actions of the user and the state of the elements of the template.</a:t>
            </a:r>
          </a:p>
        </p:txBody>
      </p:sp>
      <p:sp>
        <p:nvSpPr>
          <p:cNvPr id="5" name="TextBox 4">
            <a:extLst>
              <a:ext uri="{FF2B5EF4-FFF2-40B4-BE49-F238E27FC236}">
                <a16:creationId xmlns:a16="http://schemas.microsoft.com/office/drawing/2014/main" id="{56D11151-BC85-4D6B-ACE6-0FAEC9009CA8}"/>
              </a:ext>
            </a:extLst>
          </p:cNvPr>
          <p:cNvSpPr txBox="1"/>
          <p:nvPr/>
        </p:nvSpPr>
        <p:spPr>
          <a:xfrm>
            <a:off x="1237548" y="4349448"/>
            <a:ext cx="4616547" cy="1894876"/>
          </a:xfrm>
          <a:prstGeom prst="rect">
            <a:avLst/>
          </a:prstGeom>
          <a:solidFill>
            <a:schemeClr val="tx1"/>
          </a:solidFill>
          <a:ln w="25400">
            <a:solidFill>
              <a:schemeClr val="accent2"/>
            </a:solidFill>
          </a:ln>
        </p:spPr>
        <p:txBody>
          <a:bodyPr wrap="square" anchor="ctr">
            <a:normAutofit fontScale="85000" lnSpcReduction="10000"/>
          </a:bodyPr>
          <a:lstStyle/>
          <a:p>
            <a:r>
              <a:rPr lang="en-US" sz="2000" dirty="0">
                <a:solidFill>
                  <a:schemeClr val="bg1"/>
                </a:solidFill>
              </a:rPr>
              <a:t>&lt;</a:t>
            </a:r>
            <a:r>
              <a:rPr lang="en-US" sz="2000" dirty="0">
                <a:solidFill>
                  <a:srgbClr val="00B0F0"/>
                </a:solidFill>
              </a:rPr>
              <a:t>input</a:t>
            </a:r>
            <a:r>
              <a:rPr lang="en-US" sz="2000" dirty="0">
                <a:solidFill>
                  <a:schemeClr val="bg1"/>
                </a:solidFill>
              </a:rPr>
              <a:t> </a:t>
            </a:r>
            <a:r>
              <a:rPr lang="en-US" sz="2000" dirty="0">
                <a:solidFill>
                  <a:schemeClr val="accent1">
                    <a:lumMod val="60000"/>
                    <a:lumOff val="40000"/>
                  </a:schemeClr>
                </a:solidFill>
              </a:rPr>
              <a:t>#phone placeholder</a:t>
            </a:r>
            <a:r>
              <a:rPr lang="en-US" sz="2000" dirty="0">
                <a:solidFill>
                  <a:schemeClr val="bg1"/>
                </a:solidFill>
              </a:rPr>
              <a:t>="phone number"/&gt;</a:t>
            </a:r>
          </a:p>
          <a:p>
            <a:endParaRPr lang="en-US" sz="2000" dirty="0"/>
          </a:p>
          <a:p>
            <a:r>
              <a:rPr lang="en-US" sz="2000" dirty="0">
                <a:solidFill>
                  <a:srgbClr val="00B050"/>
                </a:solidFill>
              </a:rPr>
              <a:t>&lt;!-- phone refers to the input element; pass </a:t>
            </a:r>
          </a:p>
          <a:p>
            <a:r>
              <a:rPr lang="en-US" sz="2000" dirty="0">
                <a:solidFill>
                  <a:srgbClr val="00B050"/>
                </a:solidFill>
              </a:rPr>
              <a:t>	its `value` to an event handler --&gt;</a:t>
            </a:r>
          </a:p>
          <a:p>
            <a:r>
              <a:rPr lang="en-US" sz="2000" dirty="0">
                <a:solidFill>
                  <a:schemeClr val="bg1"/>
                </a:solidFill>
              </a:rPr>
              <a:t>&lt;</a:t>
            </a:r>
            <a:r>
              <a:rPr lang="en-US" sz="2000" dirty="0">
                <a:solidFill>
                  <a:srgbClr val="00B0F0"/>
                </a:solidFill>
              </a:rPr>
              <a:t>button</a:t>
            </a:r>
            <a:r>
              <a:rPr lang="en-US" sz="2000" dirty="0">
                <a:solidFill>
                  <a:schemeClr val="bg1"/>
                </a:solidFill>
              </a:rPr>
              <a:t> </a:t>
            </a:r>
            <a:r>
              <a:rPr lang="en-US" sz="2000" dirty="0">
                <a:solidFill>
                  <a:schemeClr val="accent1">
                    <a:lumMod val="60000"/>
                    <a:lumOff val="40000"/>
                  </a:schemeClr>
                </a:solidFill>
              </a:rPr>
              <a:t>(click)</a:t>
            </a:r>
            <a:r>
              <a:rPr lang="en-US" sz="2000" dirty="0">
                <a:solidFill>
                  <a:schemeClr val="bg1"/>
                </a:solidFill>
              </a:rPr>
              <a:t>=</a:t>
            </a:r>
            <a:r>
              <a:rPr lang="en-US" sz="2000" dirty="0">
                <a:solidFill>
                  <a:schemeClr val="accent2">
                    <a:lumMod val="60000"/>
                    <a:lumOff val="40000"/>
                  </a:schemeClr>
                </a:solidFill>
              </a:rPr>
              <a:t>"</a:t>
            </a:r>
            <a:r>
              <a:rPr lang="en-US" sz="2000" dirty="0" err="1">
                <a:solidFill>
                  <a:schemeClr val="accent2">
                    <a:lumMod val="60000"/>
                    <a:lumOff val="40000"/>
                  </a:schemeClr>
                </a:solidFill>
              </a:rPr>
              <a:t>callPhone</a:t>
            </a:r>
            <a:r>
              <a:rPr lang="en-US" sz="2000" dirty="0">
                <a:solidFill>
                  <a:schemeClr val="accent2">
                    <a:lumMod val="60000"/>
                    <a:lumOff val="40000"/>
                  </a:schemeClr>
                </a:solidFill>
              </a:rPr>
              <a:t>(</a:t>
            </a:r>
            <a:r>
              <a:rPr lang="en-US" sz="2000" dirty="0" err="1">
                <a:solidFill>
                  <a:schemeClr val="accent2">
                    <a:lumMod val="60000"/>
                    <a:lumOff val="40000"/>
                  </a:schemeClr>
                </a:solidFill>
              </a:rPr>
              <a:t>phone.value</a:t>
            </a:r>
            <a:r>
              <a:rPr lang="en-US" sz="2000" dirty="0">
                <a:solidFill>
                  <a:schemeClr val="accent2">
                    <a:lumMod val="60000"/>
                    <a:lumOff val="40000"/>
                  </a:schemeClr>
                </a:solidFill>
              </a:rPr>
              <a:t>)"</a:t>
            </a:r>
            <a:r>
              <a:rPr lang="en-US" sz="2000" dirty="0">
                <a:solidFill>
                  <a:schemeClr val="bg1"/>
                </a:solidFill>
              </a:rPr>
              <a:t>&gt;</a:t>
            </a:r>
          </a:p>
          <a:p>
            <a:r>
              <a:rPr lang="en-US" sz="2000" dirty="0">
                <a:solidFill>
                  <a:schemeClr val="bg1"/>
                </a:solidFill>
              </a:rPr>
              <a:t>     Call your </a:t>
            </a:r>
            <a:r>
              <a:rPr lang="en-US" sz="2000" dirty="0" err="1">
                <a:solidFill>
                  <a:schemeClr val="bg1"/>
                </a:solidFill>
              </a:rPr>
              <a:t>muhthah</a:t>
            </a:r>
            <a:r>
              <a:rPr lang="en-US" sz="2000" dirty="0">
                <a:solidFill>
                  <a:schemeClr val="bg1"/>
                </a:solidFill>
              </a:rPr>
              <a:t>! She misses you!</a:t>
            </a:r>
          </a:p>
          <a:p>
            <a:r>
              <a:rPr lang="en-US" sz="2000" dirty="0">
                <a:solidFill>
                  <a:schemeClr val="bg1"/>
                </a:solidFill>
              </a:rPr>
              <a:t>&lt;/</a:t>
            </a:r>
            <a:r>
              <a:rPr lang="en-US" sz="2000" dirty="0">
                <a:solidFill>
                  <a:srgbClr val="00B0F0"/>
                </a:solidFill>
              </a:rPr>
              <a:t>button</a:t>
            </a:r>
            <a:r>
              <a:rPr lang="en-US" sz="2000" dirty="0">
                <a:solidFill>
                  <a:schemeClr val="bg1"/>
                </a:solidFill>
              </a:rPr>
              <a:t>&gt;</a:t>
            </a:r>
          </a:p>
        </p:txBody>
      </p:sp>
      <p:pic>
        <p:nvPicPr>
          <p:cNvPr id="6" name="Picture 5">
            <a:extLst>
              <a:ext uri="{FF2B5EF4-FFF2-40B4-BE49-F238E27FC236}">
                <a16:creationId xmlns:a16="http://schemas.microsoft.com/office/drawing/2014/main" id="{87B8751C-982A-2A42-9A7D-BFD7285A0860}"/>
              </a:ext>
            </a:extLst>
          </p:cNvPr>
          <p:cNvPicPr>
            <a:picLocks noChangeAspect="1"/>
          </p:cNvPicPr>
          <p:nvPr/>
        </p:nvPicPr>
        <p:blipFill>
          <a:blip r:embed="rId3"/>
          <a:stretch>
            <a:fillRect/>
          </a:stretch>
        </p:blipFill>
        <p:spPr>
          <a:xfrm>
            <a:off x="6096000" y="2762552"/>
            <a:ext cx="5123529" cy="3355982"/>
          </a:xfrm>
          <a:prstGeom prst="rect">
            <a:avLst/>
          </a:prstGeom>
          <a:ln w="25400">
            <a:solidFill>
              <a:schemeClr val="accent2"/>
            </a:solidFill>
          </a:ln>
        </p:spPr>
      </p:pic>
      <p:sp>
        <p:nvSpPr>
          <p:cNvPr id="8" name="TextBox 7">
            <a:extLst>
              <a:ext uri="{FF2B5EF4-FFF2-40B4-BE49-F238E27FC236}">
                <a16:creationId xmlns:a16="http://schemas.microsoft.com/office/drawing/2014/main" id="{2CED86E0-6262-90C5-0906-9DB09AA3F98F}"/>
              </a:ext>
            </a:extLst>
          </p:cNvPr>
          <p:cNvSpPr txBox="1"/>
          <p:nvPr/>
        </p:nvSpPr>
        <p:spPr>
          <a:xfrm>
            <a:off x="1097278" y="1912034"/>
            <a:ext cx="10058399" cy="400110"/>
          </a:xfrm>
          <a:prstGeom prst="rect">
            <a:avLst/>
          </a:prstGeom>
          <a:noFill/>
        </p:spPr>
        <p:txBody>
          <a:bodyPr wrap="square">
            <a:spAutoFit/>
          </a:bodyPr>
          <a:lstStyle/>
          <a:p>
            <a:r>
              <a:rPr lang="en-US" sz="2000" dirty="0">
                <a:solidFill>
                  <a:schemeClr val="tx1"/>
                </a:solidFill>
              </a:rPr>
              <a:t>A Template Reference variable is the </a:t>
            </a:r>
            <a:r>
              <a:rPr lang="en-US" sz="2000" dirty="0">
                <a:solidFill>
                  <a:srgbClr val="FF0000"/>
                </a:solidFill>
              </a:rPr>
              <a:t>#varName</a:t>
            </a:r>
            <a:r>
              <a:rPr lang="en-US" sz="2000" dirty="0"/>
              <a:t> </a:t>
            </a:r>
            <a:r>
              <a:rPr lang="en-US" sz="2000" dirty="0">
                <a:solidFill>
                  <a:schemeClr val="tx1"/>
                </a:solidFill>
              </a:rPr>
              <a:t>in an element in the </a:t>
            </a:r>
            <a:r>
              <a:rPr lang="en-US" sz="2000" dirty="0">
                <a:solidFill>
                  <a:srgbClr val="FF0000"/>
                </a:solidFill>
              </a:rPr>
              <a:t>.html </a:t>
            </a:r>
            <a:r>
              <a:rPr lang="en-US" sz="2000" dirty="0">
                <a:solidFill>
                  <a:schemeClr val="tx1"/>
                </a:solidFill>
              </a:rPr>
              <a:t>file.</a:t>
            </a:r>
          </a:p>
        </p:txBody>
      </p:sp>
    </p:spTree>
    <p:extLst>
      <p:ext uri="{BB962C8B-B14F-4D97-AF65-F5344CB8AC3E}">
        <p14:creationId xmlns:p14="http://schemas.microsoft.com/office/powerpoint/2010/main" val="1147498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251494" y="0"/>
            <a:ext cx="8904185" cy="4953000"/>
          </a:xfrm>
        </p:spPr>
        <p:txBody>
          <a:bodyPr anchor="ctr">
            <a:normAutofit/>
          </a:bodyPr>
          <a:lstStyle/>
          <a:p>
            <a:pPr lvl="0"/>
            <a:r>
              <a:rPr lang="en-US" sz="4800" b="0" i="1" dirty="0">
                <a:solidFill>
                  <a:schemeClr val="bg1"/>
                </a:solidFill>
                <a:effectLst/>
              </a:rPr>
              <a:t>Reactive forms provide a model-driven approach to handling form inputs whose values change over time. </a:t>
            </a:r>
            <a:endParaRPr lang="en-US" sz="4800" i="1" dirty="0">
              <a:solidFill>
                <a:schemeClr val="bg1"/>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 y="4953000"/>
            <a:ext cx="12188952" cy="1911626"/>
          </a:xfrm>
        </p:spPr>
        <p:txBody>
          <a:bodyPr anchor="ctr">
            <a:normAutofit/>
          </a:bodyPr>
          <a:lstStyle/>
          <a:p>
            <a:pPr algn="ctr"/>
            <a:r>
              <a:rPr lang="en-US" sz="1400" dirty="0">
                <a:solidFill>
                  <a:srgbClr val="FFFFFF"/>
                </a:solidFill>
                <a:hlinkClick r:id="rId2"/>
              </a:rPr>
              <a:t>https://angular.io/guide/reactive-forms</a:t>
            </a:r>
            <a:endParaRPr lang="en-US" sz="14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518F-E4C3-A486-8C84-314178B7B1E8}"/>
              </a:ext>
            </a:extLst>
          </p:cNvPr>
          <p:cNvSpPr>
            <a:spLocks noGrp="1"/>
          </p:cNvSpPr>
          <p:nvPr>
            <p:ph type="title"/>
          </p:nvPr>
        </p:nvSpPr>
        <p:spPr>
          <a:xfrm>
            <a:off x="1097279" y="286603"/>
            <a:ext cx="10505305" cy="1450757"/>
          </a:xfrm>
        </p:spPr>
        <p:txBody>
          <a:bodyPr>
            <a:normAutofit fontScale="90000"/>
          </a:bodyPr>
          <a:lstStyle/>
          <a:p>
            <a:r>
              <a:rPr lang="en-US" dirty="0">
                <a:solidFill>
                  <a:schemeClr val="tx1"/>
                </a:solidFill>
              </a:rPr>
              <a:t>Check the state of a template element</a:t>
            </a:r>
            <a:br>
              <a:rPr lang="en-US" dirty="0"/>
            </a:br>
            <a:r>
              <a:rPr lang="en-US" sz="1400" dirty="0">
                <a:hlinkClick r:id="rId2"/>
              </a:rPr>
              <a:t>https://angular.io/api/forms/NgControlStatus</a:t>
            </a:r>
            <a:br>
              <a:rPr lang="en-US" sz="1400" dirty="0"/>
            </a:br>
            <a:r>
              <a:rPr lang="en-US" sz="1400" dirty="0">
                <a:hlinkClick r:id="rId3"/>
              </a:rPr>
              <a:t>https://angular.io/guide/form-validation</a:t>
            </a:r>
            <a:br>
              <a:rPr lang="en-US" sz="1400" dirty="0"/>
            </a:br>
            <a:r>
              <a:rPr lang="en-US" sz="1400" dirty="0">
                <a:hlinkClick r:id="rId4"/>
              </a:rPr>
              <a:t>https://angular.io/api/forms/FormControlStatus</a:t>
            </a:r>
            <a:endParaRPr lang="en-US" dirty="0"/>
          </a:p>
        </p:txBody>
      </p:sp>
      <p:sp>
        <p:nvSpPr>
          <p:cNvPr id="3" name="Content Placeholder 2">
            <a:extLst>
              <a:ext uri="{FF2B5EF4-FFF2-40B4-BE49-F238E27FC236}">
                <a16:creationId xmlns:a16="http://schemas.microsoft.com/office/drawing/2014/main" id="{AA22684B-824C-72F5-C2F5-E9AC00B0025C}"/>
              </a:ext>
            </a:extLst>
          </p:cNvPr>
          <p:cNvSpPr>
            <a:spLocks noGrp="1"/>
          </p:cNvSpPr>
          <p:nvPr>
            <p:ph idx="1"/>
          </p:nvPr>
        </p:nvSpPr>
        <p:spPr>
          <a:xfrm>
            <a:off x="1097280" y="1909482"/>
            <a:ext cx="5195944" cy="4484593"/>
          </a:xfrm>
        </p:spPr>
        <p:txBody>
          <a:bodyPr>
            <a:normAutofit lnSpcReduction="10000"/>
          </a:bodyPr>
          <a:lstStyle/>
          <a:p>
            <a:r>
              <a:rPr lang="en-US" b="1" i="1" dirty="0" err="1">
                <a:solidFill>
                  <a:schemeClr val="tx1"/>
                </a:solidFill>
              </a:rPr>
              <a:t>NgControlStatus</a:t>
            </a:r>
            <a:r>
              <a:rPr lang="en-US" dirty="0">
                <a:solidFill>
                  <a:schemeClr val="tx1"/>
                </a:solidFill>
              </a:rPr>
              <a:t> is a directive automatically applied to Angular form controls that sets CSS classes based on control status. You must check the Boolean value of the property and apply classes for styling or display.</a:t>
            </a:r>
          </a:p>
          <a:p>
            <a:pPr lvl="1">
              <a:buFont typeface="Arial" panose="020B0604020202020204" pitchFamily="34" charset="0"/>
              <a:buChar char="•"/>
            </a:pPr>
            <a:r>
              <a:rPr lang="en-US" dirty="0">
                <a:solidFill>
                  <a:schemeClr val="tx1"/>
                </a:solidFill>
              </a:rPr>
              <a:t>ng-valid – Are the </a:t>
            </a:r>
            <a:r>
              <a:rPr lang="en-US" dirty="0" err="1">
                <a:solidFill>
                  <a:schemeClr val="tx1"/>
                </a:solidFill>
              </a:rPr>
              <a:t>intput</a:t>
            </a:r>
            <a:r>
              <a:rPr lang="en-US" dirty="0">
                <a:solidFill>
                  <a:schemeClr val="tx1"/>
                </a:solidFill>
              </a:rPr>
              <a:t> values valid?</a:t>
            </a:r>
          </a:p>
          <a:p>
            <a:pPr lvl="1">
              <a:buFont typeface="Arial" panose="020B0604020202020204" pitchFamily="34" charset="0"/>
              <a:buChar char="•"/>
            </a:pPr>
            <a:r>
              <a:rPr lang="en-US" dirty="0">
                <a:solidFill>
                  <a:schemeClr val="tx1"/>
                </a:solidFill>
              </a:rPr>
              <a:t>ng-invalid - Do errors exist in the input value?</a:t>
            </a:r>
          </a:p>
          <a:p>
            <a:pPr lvl="1">
              <a:buFont typeface="Arial" panose="020B0604020202020204" pitchFamily="34" charset="0"/>
              <a:buChar char="•"/>
            </a:pPr>
            <a:r>
              <a:rPr lang="en-US" dirty="0">
                <a:solidFill>
                  <a:schemeClr val="tx1"/>
                </a:solidFill>
              </a:rPr>
              <a:t>ng-pending – Is an async validation occurring and errors are not yet available for the input value?</a:t>
            </a:r>
          </a:p>
          <a:p>
            <a:pPr lvl="1">
              <a:buFont typeface="Arial" panose="020B0604020202020204" pitchFamily="34" charset="0"/>
              <a:buChar char="•"/>
            </a:pPr>
            <a:r>
              <a:rPr lang="en-US" dirty="0">
                <a:solidFill>
                  <a:schemeClr val="tx1"/>
                </a:solidFill>
              </a:rPr>
              <a:t>ng-pristine – Are the elements contents unchanged?</a:t>
            </a:r>
          </a:p>
          <a:p>
            <a:pPr lvl="1">
              <a:buFont typeface="Arial" panose="020B0604020202020204" pitchFamily="34" charset="0"/>
              <a:buChar char="•"/>
            </a:pPr>
            <a:r>
              <a:rPr lang="en-US" dirty="0">
                <a:solidFill>
                  <a:schemeClr val="tx1"/>
                </a:solidFill>
              </a:rPr>
              <a:t>ng-dirty – Have the elements contents been changed?</a:t>
            </a:r>
          </a:p>
          <a:p>
            <a:pPr lvl="1">
              <a:buFont typeface="Arial" panose="020B0604020202020204" pitchFamily="34" charset="0"/>
              <a:buChar char="•"/>
            </a:pPr>
            <a:r>
              <a:rPr lang="en-US" dirty="0">
                <a:solidFill>
                  <a:schemeClr val="tx1"/>
                </a:solidFill>
              </a:rPr>
              <a:t>ng-untouched – Is the element unvisited (not clicked on yet)?</a:t>
            </a:r>
          </a:p>
          <a:p>
            <a:pPr lvl="1">
              <a:buFont typeface="Arial" panose="020B0604020202020204" pitchFamily="34" charset="0"/>
              <a:buChar char="•"/>
            </a:pPr>
            <a:r>
              <a:rPr lang="en-US" dirty="0">
                <a:solidFill>
                  <a:schemeClr val="tx1"/>
                </a:solidFill>
              </a:rPr>
              <a:t>ng-touched – Has the element been clicked on?</a:t>
            </a:r>
          </a:p>
        </p:txBody>
      </p:sp>
      <p:pic>
        <p:nvPicPr>
          <p:cNvPr id="7" name="Picture 6">
            <a:extLst>
              <a:ext uri="{FF2B5EF4-FFF2-40B4-BE49-F238E27FC236}">
                <a16:creationId xmlns:a16="http://schemas.microsoft.com/office/drawing/2014/main" id="{1F598BF5-6087-BCD1-E3FB-B6150331BE7E}"/>
              </a:ext>
            </a:extLst>
          </p:cNvPr>
          <p:cNvPicPr>
            <a:picLocks noChangeAspect="1"/>
          </p:cNvPicPr>
          <p:nvPr/>
        </p:nvPicPr>
        <p:blipFill>
          <a:blip r:embed="rId5"/>
          <a:stretch>
            <a:fillRect/>
          </a:stretch>
        </p:blipFill>
        <p:spPr>
          <a:xfrm>
            <a:off x="6346699" y="2054641"/>
            <a:ext cx="4621931" cy="4187553"/>
          </a:xfrm>
          <a:prstGeom prst="rect">
            <a:avLst/>
          </a:prstGeom>
          <a:ln w="25400">
            <a:solidFill>
              <a:schemeClr val="accent2"/>
            </a:solidFill>
          </a:ln>
        </p:spPr>
      </p:pic>
    </p:spTree>
    <p:extLst>
      <p:ext uri="{BB962C8B-B14F-4D97-AF65-F5344CB8AC3E}">
        <p14:creationId xmlns:p14="http://schemas.microsoft.com/office/powerpoint/2010/main" val="430085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14A4C-CD70-4F89-9A28-4FB4A427596F}"/>
              </a:ext>
            </a:extLst>
          </p:cNvPr>
          <p:cNvSpPr>
            <a:spLocks noGrp="1"/>
          </p:cNvSpPr>
          <p:nvPr>
            <p:ph type="title"/>
          </p:nvPr>
        </p:nvSpPr>
        <p:spPr/>
        <p:txBody>
          <a:bodyPr>
            <a:normAutofit/>
          </a:bodyPr>
          <a:lstStyle/>
          <a:p>
            <a:r>
              <a:rPr lang="en-US" dirty="0">
                <a:solidFill>
                  <a:schemeClr val="tx1"/>
                </a:solidFill>
              </a:rPr>
              <a:t>Angular Forms - Overview</a:t>
            </a:r>
            <a:br>
              <a:rPr lang="en-US" dirty="0"/>
            </a:br>
            <a:r>
              <a:rPr lang="en-US" sz="1400" dirty="0">
                <a:hlinkClick r:id="rId2"/>
              </a:rPr>
              <a:t>https://angular.io/start/start-forms#forms-in-angular</a:t>
            </a:r>
            <a:br>
              <a:rPr lang="en-US" sz="1400" dirty="0"/>
            </a:br>
            <a:r>
              <a:rPr lang="en-US" sz="1400" dirty="0">
                <a:hlinkClick r:id="rId3"/>
              </a:rPr>
              <a:t>https://angular.io/api/forms/FormBuilder</a:t>
            </a:r>
            <a:br>
              <a:rPr lang="en-US" sz="1400" dirty="0"/>
            </a:br>
            <a:r>
              <a:rPr lang="en-US" sz="1400" dirty="0">
                <a:hlinkClick r:id="rId4"/>
              </a:rPr>
              <a:t>https://angular.io/guide/forms-overview</a:t>
            </a:r>
            <a:endParaRPr lang="en-US" dirty="0"/>
          </a:p>
        </p:txBody>
      </p:sp>
      <p:sp>
        <p:nvSpPr>
          <p:cNvPr id="3" name="Content Placeholder 2">
            <a:extLst>
              <a:ext uri="{FF2B5EF4-FFF2-40B4-BE49-F238E27FC236}">
                <a16:creationId xmlns:a16="http://schemas.microsoft.com/office/drawing/2014/main" id="{7B29AB36-98AB-46BD-80C5-2DFDC03F37D2}"/>
              </a:ext>
            </a:extLst>
          </p:cNvPr>
          <p:cNvSpPr>
            <a:spLocks noGrp="1"/>
          </p:cNvSpPr>
          <p:nvPr>
            <p:ph idx="1"/>
          </p:nvPr>
        </p:nvSpPr>
        <p:spPr>
          <a:xfrm>
            <a:off x="1179491" y="1905001"/>
            <a:ext cx="9976190" cy="2222988"/>
          </a:xfrm>
        </p:spPr>
        <p:txBody>
          <a:bodyPr anchor="ctr">
            <a:normAutofit lnSpcReduction="10000"/>
          </a:bodyPr>
          <a:lstStyle/>
          <a:p>
            <a:pPr>
              <a:lnSpc>
                <a:spcPct val="100000"/>
              </a:lnSpc>
            </a:pPr>
            <a:r>
              <a:rPr lang="en-US" dirty="0">
                <a:solidFill>
                  <a:schemeClr val="tx1"/>
                </a:solidFill>
              </a:rPr>
              <a:t>Angular provides two different form types: </a:t>
            </a:r>
            <a:r>
              <a:rPr lang="en-US" b="1" i="1" dirty="0">
                <a:solidFill>
                  <a:schemeClr val="tx1"/>
                </a:solidFill>
              </a:rPr>
              <a:t>reactive</a:t>
            </a:r>
            <a:r>
              <a:rPr lang="en-US" dirty="0">
                <a:solidFill>
                  <a:schemeClr val="tx1"/>
                </a:solidFill>
              </a:rPr>
              <a:t> and </a:t>
            </a:r>
            <a:r>
              <a:rPr lang="en-US" b="1" i="1" dirty="0">
                <a:solidFill>
                  <a:schemeClr val="tx1"/>
                </a:solidFill>
              </a:rPr>
              <a:t>template-driven</a:t>
            </a:r>
            <a:r>
              <a:rPr lang="en-US" dirty="0">
                <a:solidFill>
                  <a:schemeClr val="tx1"/>
                </a:solidFill>
              </a:rPr>
              <a:t>. Both capture user input </a:t>
            </a:r>
            <a:r>
              <a:rPr lang="en-US" b="1" i="1" dirty="0">
                <a:solidFill>
                  <a:schemeClr val="tx1"/>
                </a:solidFill>
              </a:rPr>
              <a:t>events</a:t>
            </a:r>
            <a:r>
              <a:rPr lang="en-US" dirty="0">
                <a:solidFill>
                  <a:schemeClr val="tx1"/>
                </a:solidFill>
              </a:rPr>
              <a:t> from the view (template), validate the user input, create a </a:t>
            </a:r>
            <a:r>
              <a:rPr lang="en-US" b="1" i="1" dirty="0">
                <a:solidFill>
                  <a:schemeClr val="tx1"/>
                </a:solidFill>
              </a:rPr>
              <a:t>form model </a:t>
            </a:r>
            <a:r>
              <a:rPr lang="en-US" dirty="0">
                <a:solidFill>
                  <a:schemeClr val="tx1"/>
                </a:solidFill>
              </a:rPr>
              <a:t>and data model to update, and provide a way to track changes. </a:t>
            </a:r>
          </a:p>
          <a:p>
            <a:pPr lvl="1">
              <a:buFont typeface="Arial" panose="020B0604020202020204" pitchFamily="34" charset="0"/>
              <a:buChar char="•"/>
            </a:pPr>
            <a:r>
              <a:rPr lang="en-US" u="sng" dirty="0">
                <a:solidFill>
                  <a:schemeClr val="tx1"/>
                </a:solidFill>
              </a:rPr>
              <a:t>Reactive forms </a:t>
            </a:r>
            <a:r>
              <a:rPr lang="en-US" dirty="0">
                <a:solidFill>
                  <a:schemeClr val="tx1"/>
                </a:solidFill>
              </a:rPr>
              <a:t>are more robust: they're more scalable, reusable, and testable. If forms are a key part of your application, use </a:t>
            </a:r>
            <a:r>
              <a:rPr lang="en-US" b="1" i="1" dirty="0">
                <a:solidFill>
                  <a:schemeClr val="tx1"/>
                </a:solidFill>
              </a:rPr>
              <a:t>Reactive Forms</a:t>
            </a:r>
            <a:r>
              <a:rPr lang="en-US" dirty="0">
                <a:solidFill>
                  <a:schemeClr val="tx1"/>
                </a:solidFill>
              </a:rPr>
              <a:t>.</a:t>
            </a:r>
          </a:p>
          <a:p>
            <a:pPr lvl="1">
              <a:buFont typeface="Arial" panose="020B0604020202020204" pitchFamily="34" charset="0"/>
              <a:buChar char="•"/>
            </a:pPr>
            <a:r>
              <a:rPr lang="en-US" u="sng" dirty="0">
                <a:solidFill>
                  <a:schemeClr val="tx1"/>
                </a:solidFill>
              </a:rPr>
              <a:t>Template-driven forms </a:t>
            </a:r>
            <a:r>
              <a:rPr lang="en-US" dirty="0">
                <a:solidFill>
                  <a:schemeClr val="tx1"/>
                </a:solidFill>
              </a:rPr>
              <a:t>are useful for adding a simple form to an app but don't scale as well as </a:t>
            </a:r>
            <a:r>
              <a:rPr lang="en-US" b="1" i="1" dirty="0">
                <a:solidFill>
                  <a:schemeClr val="tx1"/>
                </a:solidFill>
              </a:rPr>
              <a:t>Reactive Forms</a:t>
            </a:r>
            <a:r>
              <a:rPr lang="en-US" dirty="0">
                <a:solidFill>
                  <a:schemeClr val="tx1"/>
                </a:solidFill>
              </a:rPr>
              <a:t>. If you have very basic form requirements and logic that can be managed solely in the template, use </a:t>
            </a:r>
            <a:r>
              <a:rPr lang="en-US" b="1" i="1" dirty="0">
                <a:solidFill>
                  <a:schemeClr val="tx1"/>
                </a:solidFill>
              </a:rPr>
              <a:t>Template-Driven Forms</a:t>
            </a:r>
            <a:r>
              <a:rPr lang="en-US" dirty="0">
                <a:solidFill>
                  <a:schemeClr val="tx1"/>
                </a:solidFill>
              </a:rPr>
              <a:t>.</a:t>
            </a:r>
          </a:p>
        </p:txBody>
      </p:sp>
      <p:pic>
        <p:nvPicPr>
          <p:cNvPr id="4" name="Picture 3">
            <a:extLst>
              <a:ext uri="{FF2B5EF4-FFF2-40B4-BE49-F238E27FC236}">
                <a16:creationId xmlns:a16="http://schemas.microsoft.com/office/drawing/2014/main" id="{5795CE6D-F021-4097-B804-E3DD7FE20138}"/>
              </a:ext>
            </a:extLst>
          </p:cNvPr>
          <p:cNvPicPr>
            <a:picLocks noChangeAspect="1"/>
          </p:cNvPicPr>
          <p:nvPr/>
        </p:nvPicPr>
        <p:blipFill>
          <a:blip r:embed="rId5"/>
          <a:stretch>
            <a:fillRect/>
          </a:stretch>
        </p:blipFill>
        <p:spPr>
          <a:xfrm>
            <a:off x="5920301" y="3934069"/>
            <a:ext cx="4701106" cy="2363276"/>
          </a:xfrm>
          <a:prstGeom prst="rect">
            <a:avLst/>
          </a:prstGeom>
          <a:ln w="25400">
            <a:solidFill>
              <a:schemeClr val="accent2"/>
            </a:solidFill>
          </a:ln>
          <a:effectLst/>
        </p:spPr>
      </p:pic>
      <p:sp>
        <p:nvSpPr>
          <p:cNvPr id="5" name="Rectangle 4">
            <a:extLst>
              <a:ext uri="{FF2B5EF4-FFF2-40B4-BE49-F238E27FC236}">
                <a16:creationId xmlns:a16="http://schemas.microsoft.com/office/drawing/2014/main" id="{94C29E72-19A4-4C31-B02C-1B6FCBA4CF3B}"/>
              </a:ext>
            </a:extLst>
          </p:cNvPr>
          <p:cNvSpPr/>
          <p:nvPr/>
        </p:nvSpPr>
        <p:spPr>
          <a:xfrm>
            <a:off x="1179491" y="4180250"/>
            <a:ext cx="4626949" cy="2040304"/>
          </a:xfrm>
          <a:prstGeom prst="rect">
            <a:avLst/>
          </a:prstGeom>
        </p:spPr>
        <p:txBody>
          <a:bodyPr wrap="square" anchor="ctr">
            <a:normAutofit/>
          </a:bodyPr>
          <a:lstStyle/>
          <a:p>
            <a:r>
              <a:rPr lang="en-US" sz="1900" b="1" i="1" dirty="0"/>
              <a:t>Reactive</a:t>
            </a:r>
            <a:r>
              <a:rPr lang="en-US" sz="1900" dirty="0"/>
              <a:t> and </a:t>
            </a:r>
            <a:r>
              <a:rPr lang="en-US" sz="1900" b="1" i="1" dirty="0"/>
              <a:t>Template-Driven Forms </a:t>
            </a:r>
            <a:r>
              <a:rPr lang="en-US" sz="1900" dirty="0"/>
              <a:t>both use a </a:t>
            </a:r>
            <a:r>
              <a:rPr lang="en-US" sz="1900" b="1" i="1" dirty="0"/>
              <a:t>form model </a:t>
            </a:r>
            <a:r>
              <a:rPr lang="en-US" sz="1900" dirty="0"/>
              <a:t>to track value changes between </a:t>
            </a:r>
            <a:r>
              <a:rPr lang="en-US" sz="1900" u="sng" dirty="0"/>
              <a:t>Angular forms</a:t>
            </a:r>
            <a:r>
              <a:rPr lang="en-US" sz="1900" dirty="0"/>
              <a:t> and </a:t>
            </a:r>
            <a:r>
              <a:rPr lang="en-US" sz="1900" u="sng" dirty="0"/>
              <a:t>form input elements</a:t>
            </a:r>
            <a:r>
              <a:rPr lang="en-US" sz="1900" dirty="0"/>
              <a:t>. </a:t>
            </a:r>
          </a:p>
          <a:p>
            <a:r>
              <a:rPr lang="en-US" sz="1900" dirty="0"/>
              <a:t>This example shows how a </a:t>
            </a:r>
            <a:r>
              <a:rPr lang="en-US" sz="1900" b="1" i="1" dirty="0" err="1"/>
              <a:t>FormControl</a:t>
            </a:r>
            <a:r>
              <a:rPr lang="en-US" sz="1900" dirty="0"/>
              <a:t> is defined and created.</a:t>
            </a:r>
          </a:p>
        </p:txBody>
      </p:sp>
    </p:spTree>
    <p:extLst>
      <p:ext uri="{BB962C8B-B14F-4D97-AF65-F5344CB8AC3E}">
        <p14:creationId xmlns:p14="http://schemas.microsoft.com/office/powerpoint/2010/main" val="1583064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AB6F0-6943-4613-9441-443D311CF20C}"/>
              </a:ext>
            </a:extLst>
          </p:cNvPr>
          <p:cNvSpPr>
            <a:spLocks noGrp="1"/>
          </p:cNvSpPr>
          <p:nvPr>
            <p:ph type="title"/>
          </p:nvPr>
        </p:nvSpPr>
        <p:spPr>
          <a:xfrm>
            <a:off x="1295400" y="286603"/>
            <a:ext cx="9577726" cy="1450757"/>
          </a:xfrm>
        </p:spPr>
        <p:txBody>
          <a:bodyPr>
            <a:normAutofit/>
          </a:bodyPr>
          <a:lstStyle/>
          <a:p>
            <a:r>
              <a:rPr lang="en-US" dirty="0">
                <a:solidFill>
                  <a:schemeClr val="tx1"/>
                </a:solidFill>
              </a:rPr>
              <a:t>Form Model Classes</a:t>
            </a:r>
            <a:br>
              <a:rPr lang="en-US" dirty="0">
                <a:solidFill>
                  <a:schemeClr val="tx1"/>
                </a:solidFill>
              </a:rPr>
            </a:br>
            <a:r>
              <a:rPr lang="en-US" sz="1400" dirty="0">
                <a:hlinkClick r:id="rId2"/>
              </a:rPr>
              <a:t>https://angular.io/guide/forms-overview#testing</a:t>
            </a:r>
            <a:endParaRPr lang="en-US" dirty="0"/>
          </a:p>
        </p:txBody>
      </p:sp>
      <p:sp>
        <p:nvSpPr>
          <p:cNvPr id="3" name="Content Placeholder 2">
            <a:extLst>
              <a:ext uri="{FF2B5EF4-FFF2-40B4-BE49-F238E27FC236}">
                <a16:creationId xmlns:a16="http://schemas.microsoft.com/office/drawing/2014/main" id="{1816485E-FFAB-4771-BA9D-ABF112B3B7CF}"/>
              </a:ext>
            </a:extLst>
          </p:cNvPr>
          <p:cNvSpPr>
            <a:spLocks noGrp="1"/>
          </p:cNvSpPr>
          <p:nvPr>
            <p:ph idx="1"/>
          </p:nvPr>
        </p:nvSpPr>
        <p:spPr>
          <a:xfrm>
            <a:off x="1573306" y="1902543"/>
            <a:ext cx="9517678" cy="1390175"/>
          </a:xfrm>
        </p:spPr>
        <p:txBody>
          <a:bodyPr anchor="ctr">
            <a:normAutofit lnSpcReduction="10000"/>
          </a:bodyPr>
          <a:lstStyle/>
          <a:p>
            <a:r>
              <a:rPr lang="en-US" sz="2400" b="1" i="1" dirty="0">
                <a:solidFill>
                  <a:schemeClr val="tx1"/>
                </a:solidFill>
              </a:rPr>
              <a:t>Reactive</a:t>
            </a:r>
            <a:r>
              <a:rPr lang="en-US" sz="2400" dirty="0">
                <a:solidFill>
                  <a:schemeClr val="tx1"/>
                </a:solidFill>
              </a:rPr>
              <a:t> and </a:t>
            </a:r>
            <a:r>
              <a:rPr lang="en-US" sz="2400" b="1" i="1" dirty="0">
                <a:solidFill>
                  <a:schemeClr val="tx1"/>
                </a:solidFill>
              </a:rPr>
              <a:t>template-driven</a:t>
            </a:r>
            <a:r>
              <a:rPr lang="en-US" sz="2400" dirty="0">
                <a:solidFill>
                  <a:schemeClr val="tx1"/>
                </a:solidFill>
              </a:rPr>
              <a:t> forms differ in how form-control instances are created and managed.</a:t>
            </a:r>
          </a:p>
          <a:p>
            <a:r>
              <a:rPr lang="en-US" sz="2400" dirty="0">
                <a:solidFill>
                  <a:schemeClr val="tx1"/>
                </a:solidFill>
              </a:rPr>
              <a:t>Both form types are built using these four base classes:</a:t>
            </a:r>
          </a:p>
        </p:txBody>
      </p:sp>
      <p:graphicFrame>
        <p:nvGraphicFramePr>
          <p:cNvPr id="5" name="Table 5">
            <a:extLst>
              <a:ext uri="{FF2B5EF4-FFF2-40B4-BE49-F238E27FC236}">
                <a16:creationId xmlns:a16="http://schemas.microsoft.com/office/drawing/2014/main" id="{0EDED794-7715-40D3-9705-6FB76F50F28C}"/>
              </a:ext>
            </a:extLst>
          </p:cNvPr>
          <p:cNvGraphicFramePr>
            <a:graphicFrameLocks noGrp="1"/>
          </p:cNvGraphicFramePr>
          <p:nvPr>
            <p:extLst>
              <p:ext uri="{D42A27DB-BD31-4B8C-83A1-F6EECF244321}">
                <p14:modId xmlns:p14="http://schemas.microsoft.com/office/powerpoint/2010/main" val="1958553993"/>
              </p:ext>
            </p:extLst>
          </p:nvPr>
        </p:nvGraphicFramePr>
        <p:xfrm>
          <a:off x="1170060" y="3390639"/>
          <a:ext cx="10236105" cy="3230880"/>
        </p:xfrm>
        <a:graphic>
          <a:graphicData uri="http://schemas.openxmlformats.org/drawingml/2006/table">
            <a:tbl>
              <a:tblPr firstRow="1" bandRow="1">
                <a:tableStyleId>{5C22544A-7EE6-4342-B048-85BDC9FD1C3A}</a:tableStyleId>
              </a:tblPr>
              <a:tblGrid>
                <a:gridCol w="2763205">
                  <a:extLst>
                    <a:ext uri="{9D8B030D-6E8A-4147-A177-3AD203B41FA5}">
                      <a16:colId xmlns:a16="http://schemas.microsoft.com/office/drawing/2014/main" val="1543840765"/>
                    </a:ext>
                  </a:extLst>
                </a:gridCol>
                <a:gridCol w="7472900">
                  <a:extLst>
                    <a:ext uri="{9D8B030D-6E8A-4147-A177-3AD203B41FA5}">
                      <a16:colId xmlns:a16="http://schemas.microsoft.com/office/drawing/2014/main" val="676314172"/>
                    </a:ext>
                  </a:extLst>
                </a:gridCol>
              </a:tblGrid>
              <a:tr h="370840">
                <a:tc>
                  <a:txBody>
                    <a:bodyPr/>
                    <a:lstStyle/>
                    <a:p>
                      <a:pPr algn="ctr"/>
                      <a:r>
                        <a:rPr lang="en-US" sz="2800" dirty="0"/>
                        <a:t>Class Name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2800" dirty="0"/>
                        <a:t>Details</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179568146"/>
                  </a:ext>
                </a:extLst>
              </a:tr>
              <a:tr h="370840">
                <a:tc>
                  <a:txBody>
                    <a:bodyPr/>
                    <a:lstStyle/>
                    <a:p>
                      <a:r>
                        <a:rPr lang="en-US" sz="2200" dirty="0" err="1">
                          <a:solidFill>
                            <a:schemeClr val="tx1"/>
                          </a:solidFill>
                          <a:hlinkClick r:id="rId3"/>
                        </a:rPr>
                        <a:t>FormControl</a:t>
                      </a:r>
                      <a:endParaRPr lang="en-US" sz="2200" dirty="0">
                        <a:solidFill>
                          <a:schemeClr val="tx1"/>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200" dirty="0">
                          <a:solidFill>
                            <a:schemeClr val="tx1"/>
                          </a:solidFill>
                        </a:rPr>
                        <a:t>Tracks the value and validation status of an individual form control.</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935760910"/>
                  </a:ext>
                </a:extLst>
              </a:tr>
              <a:tr h="370840">
                <a:tc>
                  <a:txBody>
                    <a:bodyPr/>
                    <a:lstStyle/>
                    <a:p>
                      <a:r>
                        <a:rPr lang="en-US" sz="2200" dirty="0" err="1">
                          <a:solidFill>
                            <a:schemeClr val="tx1"/>
                          </a:solidFill>
                          <a:hlinkClick r:id="rId4"/>
                        </a:rPr>
                        <a:t>FormGroup</a:t>
                      </a:r>
                      <a:endParaRPr lang="en-US" sz="2200" dirty="0">
                        <a:solidFill>
                          <a:schemeClr val="tx1"/>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200" b="0" i="0" kern="1200" dirty="0">
                          <a:solidFill>
                            <a:schemeClr val="tx1"/>
                          </a:solidFill>
                          <a:effectLst/>
                          <a:latin typeface="+mn-lt"/>
                          <a:ea typeface="+mn-ea"/>
                          <a:cs typeface="+mn-cs"/>
                        </a:rPr>
                        <a:t>Tracks the values and status for a collection of form controls.</a:t>
                      </a:r>
                      <a:endParaRPr lang="en-US" sz="2200" dirty="0">
                        <a:solidFill>
                          <a:schemeClr val="tx1"/>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4087939006"/>
                  </a:ext>
                </a:extLst>
              </a:tr>
              <a:tr h="370840">
                <a:tc>
                  <a:txBody>
                    <a:bodyPr/>
                    <a:lstStyle/>
                    <a:p>
                      <a:r>
                        <a:rPr lang="en-US" sz="2200" dirty="0" err="1">
                          <a:solidFill>
                            <a:schemeClr val="tx1"/>
                          </a:solidFill>
                          <a:hlinkClick r:id="rId5"/>
                        </a:rPr>
                        <a:t>FormArray</a:t>
                      </a:r>
                      <a:endParaRPr lang="en-US" sz="2200" dirty="0">
                        <a:solidFill>
                          <a:schemeClr val="tx1"/>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200" b="0" i="0" kern="1200" dirty="0">
                          <a:solidFill>
                            <a:schemeClr val="tx1"/>
                          </a:solidFill>
                          <a:effectLst/>
                          <a:latin typeface="+mn-lt"/>
                          <a:ea typeface="+mn-ea"/>
                          <a:cs typeface="+mn-cs"/>
                        </a:rPr>
                        <a:t>Tracks the value and validity state of an array of </a:t>
                      </a:r>
                      <a:r>
                        <a:rPr lang="en-US" sz="2200" b="1" i="1" kern="1200" dirty="0" err="1">
                          <a:solidFill>
                            <a:schemeClr val="tx1"/>
                          </a:solidFill>
                          <a:effectLst/>
                          <a:latin typeface="+mn-lt"/>
                          <a:ea typeface="+mn-ea"/>
                          <a:cs typeface="+mn-cs"/>
                        </a:rPr>
                        <a:t>FormControl</a:t>
                      </a:r>
                      <a:r>
                        <a:rPr lang="en-US" sz="2200" b="0" i="0" kern="1200" dirty="0">
                          <a:solidFill>
                            <a:schemeClr val="tx1"/>
                          </a:solidFill>
                          <a:effectLst/>
                          <a:latin typeface="+mn-lt"/>
                          <a:ea typeface="+mn-ea"/>
                          <a:cs typeface="+mn-cs"/>
                        </a:rPr>
                        <a:t>, </a:t>
                      </a:r>
                      <a:r>
                        <a:rPr lang="en-US" sz="2200" b="1" i="1" kern="1200" dirty="0" err="1">
                          <a:solidFill>
                            <a:schemeClr val="tx1"/>
                          </a:solidFill>
                          <a:effectLst/>
                          <a:latin typeface="+mn-lt"/>
                          <a:ea typeface="+mn-ea"/>
                          <a:cs typeface="+mn-cs"/>
                        </a:rPr>
                        <a:t>FormGroup</a:t>
                      </a:r>
                      <a:r>
                        <a:rPr lang="en-US" sz="2200" b="0" i="0" kern="1200" dirty="0">
                          <a:solidFill>
                            <a:schemeClr val="tx1"/>
                          </a:solidFill>
                          <a:effectLst/>
                          <a:latin typeface="+mn-lt"/>
                          <a:ea typeface="+mn-ea"/>
                          <a:cs typeface="+mn-cs"/>
                        </a:rPr>
                        <a:t> or </a:t>
                      </a:r>
                      <a:r>
                        <a:rPr lang="en-US" sz="2200" b="1" i="1" kern="1200" dirty="0" err="1">
                          <a:solidFill>
                            <a:schemeClr val="tx1"/>
                          </a:solidFill>
                          <a:effectLst/>
                          <a:latin typeface="+mn-lt"/>
                          <a:ea typeface="+mn-ea"/>
                          <a:cs typeface="+mn-cs"/>
                        </a:rPr>
                        <a:t>FormArray</a:t>
                      </a:r>
                      <a:r>
                        <a:rPr lang="en-US" sz="2200" b="0" i="0" kern="1200" dirty="0">
                          <a:solidFill>
                            <a:schemeClr val="tx1"/>
                          </a:solidFill>
                          <a:effectLst/>
                          <a:latin typeface="+mn-lt"/>
                          <a:ea typeface="+mn-ea"/>
                          <a:cs typeface="+mn-cs"/>
                        </a:rPr>
                        <a:t> instances.</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683438600"/>
                  </a:ext>
                </a:extLst>
              </a:tr>
              <a:tr h="370840">
                <a:tc>
                  <a:txBody>
                    <a:bodyPr/>
                    <a:lstStyle/>
                    <a:p>
                      <a:r>
                        <a:rPr lang="en-US" sz="2200" dirty="0" err="1">
                          <a:hlinkClick r:id="rId6"/>
                        </a:rPr>
                        <a:t>ControlValueAccessor</a:t>
                      </a:r>
                      <a:endParaRPr lang="en-US" sz="22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200" b="0" i="0" kern="1200" dirty="0">
                          <a:solidFill>
                            <a:schemeClr val="dk1"/>
                          </a:solidFill>
                          <a:effectLst/>
                          <a:latin typeface="+mn-lt"/>
                          <a:ea typeface="+mn-ea"/>
                          <a:cs typeface="+mn-cs"/>
                        </a:rPr>
                        <a:t>Creates a bridge between Angular </a:t>
                      </a:r>
                      <a:r>
                        <a:rPr lang="en-US" sz="2200" u="none" strike="noStrike" dirty="0" err="1">
                          <a:effectLst/>
                          <a:hlinkClick r:id="rId7"/>
                        </a:rPr>
                        <a:t>FormControl</a:t>
                      </a:r>
                      <a:r>
                        <a:rPr lang="en-US" sz="2200" b="0" i="0" kern="1200" dirty="0">
                          <a:solidFill>
                            <a:schemeClr val="dk1"/>
                          </a:solidFill>
                          <a:effectLst/>
                          <a:latin typeface="+mn-lt"/>
                          <a:ea typeface="+mn-ea"/>
                          <a:cs typeface="+mn-cs"/>
                        </a:rPr>
                        <a:t> instances and native DOM elements.</a:t>
                      </a:r>
                      <a:endParaRPr lang="en-US" sz="22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009844265"/>
                  </a:ext>
                </a:extLst>
              </a:tr>
            </a:tbl>
          </a:graphicData>
        </a:graphic>
      </p:graphicFrame>
    </p:spTree>
    <p:extLst>
      <p:ext uri="{BB962C8B-B14F-4D97-AF65-F5344CB8AC3E}">
        <p14:creationId xmlns:p14="http://schemas.microsoft.com/office/powerpoint/2010/main" val="3017062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14A4C-CD70-4F89-9A28-4FB4A427596F}"/>
              </a:ext>
            </a:extLst>
          </p:cNvPr>
          <p:cNvSpPr>
            <a:spLocks noGrp="1"/>
          </p:cNvSpPr>
          <p:nvPr>
            <p:ph type="title"/>
          </p:nvPr>
        </p:nvSpPr>
        <p:spPr/>
        <p:txBody>
          <a:bodyPr>
            <a:normAutofit/>
          </a:bodyPr>
          <a:lstStyle/>
          <a:p>
            <a:r>
              <a:rPr lang="en-US" dirty="0">
                <a:solidFill>
                  <a:schemeClr val="tx1"/>
                </a:solidFill>
              </a:rPr>
              <a:t>Reactive (Model-Driven) Forms</a:t>
            </a:r>
            <a:br>
              <a:rPr lang="en-US" dirty="0"/>
            </a:br>
            <a:r>
              <a:rPr lang="en-US" sz="1400" dirty="0">
                <a:hlinkClick r:id="rId2"/>
              </a:rPr>
              <a:t>https://angular.io/start/start-forms#forms-in-angular</a:t>
            </a:r>
            <a:br>
              <a:rPr lang="en-US" sz="1400" dirty="0"/>
            </a:br>
            <a:r>
              <a:rPr lang="en-US" sz="1400" dirty="0">
                <a:hlinkClick r:id="rId3"/>
              </a:rPr>
              <a:t>https://angular.io/api/forms/FormBuilder</a:t>
            </a:r>
            <a:br>
              <a:rPr lang="en-US" sz="1400" dirty="0"/>
            </a:br>
            <a:r>
              <a:rPr lang="en-US" sz="1400" dirty="0">
                <a:hlinkClick r:id="rId4"/>
              </a:rPr>
              <a:t>https://angular.io/guide/forms-overview</a:t>
            </a:r>
            <a:endParaRPr lang="en-US" dirty="0"/>
          </a:p>
        </p:txBody>
      </p:sp>
      <p:sp>
        <p:nvSpPr>
          <p:cNvPr id="3" name="Content Placeholder 2">
            <a:extLst>
              <a:ext uri="{FF2B5EF4-FFF2-40B4-BE49-F238E27FC236}">
                <a16:creationId xmlns:a16="http://schemas.microsoft.com/office/drawing/2014/main" id="{7B29AB36-98AB-46BD-80C5-2DFDC03F37D2}"/>
              </a:ext>
            </a:extLst>
          </p:cNvPr>
          <p:cNvSpPr>
            <a:spLocks noGrp="1"/>
          </p:cNvSpPr>
          <p:nvPr>
            <p:ph idx="1"/>
          </p:nvPr>
        </p:nvSpPr>
        <p:spPr>
          <a:xfrm>
            <a:off x="1247820" y="3061113"/>
            <a:ext cx="3930488" cy="3351410"/>
          </a:xfrm>
        </p:spPr>
        <p:txBody>
          <a:bodyPr anchor="ctr">
            <a:normAutofit lnSpcReduction="10000"/>
          </a:bodyPr>
          <a:lstStyle/>
          <a:p>
            <a:pPr>
              <a:lnSpc>
                <a:spcPct val="100000"/>
              </a:lnSpc>
              <a:spcBef>
                <a:spcPts val="600"/>
              </a:spcBef>
            </a:pPr>
            <a:r>
              <a:rPr lang="en-US" dirty="0">
                <a:solidFill>
                  <a:schemeClr val="tx1"/>
                </a:solidFill>
              </a:rPr>
              <a:t>There are two parts to an </a:t>
            </a:r>
            <a:r>
              <a:rPr lang="en-US" b="1" i="1" dirty="0">
                <a:solidFill>
                  <a:schemeClr val="tx1"/>
                </a:solidFill>
              </a:rPr>
              <a:t>Angular Reactive form</a:t>
            </a:r>
            <a:r>
              <a:rPr lang="en-US" dirty="0">
                <a:solidFill>
                  <a:schemeClr val="tx1"/>
                </a:solidFill>
              </a:rPr>
              <a:t>: </a:t>
            </a:r>
          </a:p>
          <a:p>
            <a:pPr lvl="1">
              <a:spcBef>
                <a:spcPts val="0"/>
              </a:spcBef>
              <a:spcAft>
                <a:spcPts val="0"/>
              </a:spcAft>
              <a:buFont typeface="Arial" panose="020B0604020202020204" pitchFamily="34" charset="0"/>
              <a:buChar char="•"/>
            </a:pPr>
            <a:r>
              <a:rPr lang="en-US" dirty="0">
                <a:solidFill>
                  <a:schemeClr val="tx1"/>
                </a:solidFill>
              </a:rPr>
              <a:t>The objects in </a:t>
            </a:r>
            <a:r>
              <a:rPr lang="en-US" b="1" i="1" dirty="0">
                <a:solidFill>
                  <a:schemeClr val="tx1"/>
                </a:solidFill>
              </a:rPr>
              <a:t>Component</a:t>
            </a:r>
            <a:r>
              <a:rPr lang="en-US" dirty="0">
                <a:solidFill>
                  <a:schemeClr val="tx1"/>
                </a:solidFill>
              </a:rPr>
              <a:t> to store and manage the form. </a:t>
            </a:r>
          </a:p>
          <a:p>
            <a:pPr lvl="1">
              <a:spcBef>
                <a:spcPts val="0"/>
              </a:spcBef>
              <a:spcAft>
                <a:spcPts val="0"/>
              </a:spcAft>
              <a:buFont typeface="Arial" panose="020B0604020202020204" pitchFamily="34" charset="0"/>
              <a:buChar char="•"/>
            </a:pPr>
            <a:r>
              <a:rPr lang="en-US" dirty="0">
                <a:solidFill>
                  <a:schemeClr val="tx1"/>
                </a:solidFill>
              </a:rPr>
              <a:t>The visualization of the form in the HTML </a:t>
            </a:r>
            <a:r>
              <a:rPr lang="en-US" b="1" i="1" dirty="0">
                <a:solidFill>
                  <a:schemeClr val="tx1"/>
                </a:solidFill>
              </a:rPr>
              <a:t>template</a:t>
            </a:r>
            <a:r>
              <a:rPr lang="en-US" dirty="0">
                <a:solidFill>
                  <a:schemeClr val="tx1"/>
                </a:solidFill>
              </a:rPr>
              <a:t>.</a:t>
            </a:r>
          </a:p>
          <a:p>
            <a:pPr>
              <a:lnSpc>
                <a:spcPct val="100000"/>
              </a:lnSpc>
              <a:spcBef>
                <a:spcPts val="600"/>
              </a:spcBef>
            </a:pPr>
            <a:r>
              <a:rPr lang="en-US" dirty="0">
                <a:solidFill>
                  <a:schemeClr val="tx1"/>
                </a:solidFill>
              </a:rPr>
              <a:t>The </a:t>
            </a:r>
            <a:r>
              <a:rPr lang="en-US" b="1" i="1" dirty="0" err="1">
                <a:solidFill>
                  <a:schemeClr val="tx1"/>
                </a:solidFill>
              </a:rPr>
              <a:t>ReactiveFormsModule</a:t>
            </a:r>
            <a:r>
              <a:rPr lang="en-US" dirty="0">
                <a:solidFill>
                  <a:schemeClr val="tx1"/>
                </a:solidFill>
              </a:rPr>
              <a:t> provides the </a:t>
            </a:r>
            <a:r>
              <a:rPr lang="en-US" b="1" i="1" dirty="0" err="1">
                <a:solidFill>
                  <a:schemeClr val="tx1"/>
                </a:solidFill>
              </a:rPr>
              <a:t>FormBuilder</a:t>
            </a:r>
            <a:r>
              <a:rPr lang="en-US" dirty="0">
                <a:solidFill>
                  <a:schemeClr val="tx1"/>
                </a:solidFill>
              </a:rPr>
              <a:t> service.</a:t>
            </a:r>
          </a:p>
          <a:p>
            <a:pPr>
              <a:lnSpc>
                <a:spcPct val="100000"/>
              </a:lnSpc>
              <a:spcBef>
                <a:spcPts val="600"/>
              </a:spcBef>
            </a:pPr>
            <a:r>
              <a:rPr lang="en-US" dirty="0">
                <a:solidFill>
                  <a:schemeClr val="tx1"/>
                </a:solidFill>
              </a:rPr>
              <a:t>The </a:t>
            </a:r>
            <a:r>
              <a:rPr lang="en-US" b="1" i="1" dirty="0">
                <a:solidFill>
                  <a:schemeClr val="tx1"/>
                </a:solidFill>
              </a:rPr>
              <a:t>form model </a:t>
            </a:r>
            <a:r>
              <a:rPr lang="en-US" dirty="0">
                <a:solidFill>
                  <a:schemeClr val="tx1"/>
                </a:solidFill>
              </a:rPr>
              <a:t>is the “source of truth” and provides the value and status of the form element at a given point in time.</a:t>
            </a:r>
          </a:p>
        </p:txBody>
      </p:sp>
      <p:pic>
        <p:nvPicPr>
          <p:cNvPr id="3074" name="Picture 2" descr="Reactive forms key differences">
            <a:extLst>
              <a:ext uri="{FF2B5EF4-FFF2-40B4-BE49-F238E27FC236}">
                <a16:creationId xmlns:a16="http://schemas.microsoft.com/office/drawing/2014/main" id="{4FE66FCA-46B2-4834-AE1C-6393778F34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9149" y="3195750"/>
            <a:ext cx="5373626" cy="2988616"/>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606BBBD-8240-43EC-B9BD-49B5A437BCDC}"/>
              </a:ext>
            </a:extLst>
          </p:cNvPr>
          <p:cNvSpPr txBox="1"/>
          <p:nvPr/>
        </p:nvSpPr>
        <p:spPr>
          <a:xfrm>
            <a:off x="1247820" y="1937571"/>
            <a:ext cx="9907860" cy="1123542"/>
          </a:xfrm>
          <a:prstGeom prst="rect">
            <a:avLst/>
          </a:prstGeom>
          <a:noFill/>
        </p:spPr>
        <p:txBody>
          <a:bodyPr wrap="square" anchor="ctr">
            <a:normAutofit fontScale="92500"/>
          </a:bodyPr>
          <a:lstStyle/>
          <a:p>
            <a:pPr>
              <a:lnSpc>
                <a:spcPct val="100000"/>
              </a:lnSpc>
              <a:spcBef>
                <a:spcPts val="600"/>
              </a:spcBef>
            </a:pPr>
            <a:r>
              <a:rPr lang="en-US" sz="2400" dirty="0"/>
              <a:t>Reactive forms are built around </a:t>
            </a:r>
            <a:r>
              <a:rPr lang="en-US" sz="2400" dirty="0">
                <a:hlinkClick r:id="rId6" tooltip="Observable definition."/>
              </a:rPr>
              <a:t>observable</a:t>
            </a:r>
            <a:r>
              <a:rPr lang="en-US" sz="2400" dirty="0"/>
              <a:t> streams, where form inputs and values are provided as streams of input values. Reactive forms provide a model-driven approach to handling form inputs whose values change over time. </a:t>
            </a:r>
          </a:p>
        </p:txBody>
      </p:sp>
    </p:spTree>
    <p:extLst>
      <p:ext uri="{BB962C8B-B14F-4D97-AF65-F5344CB8AC3E}">
        <p14:creationId xmlns:p14="http://schemas.microsoft.com/office/powerpoint/2010/main" val="2318047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6A1CE-9C98-4652-9DF0-5AD6BBA90F3A}"/>
              </a:ext>
            </a:extLst>
          </p:cNvPr>
          <p:cNvSpPr>
            <a:spLocks noGrp="1"/>
          </p:cNvSpPr>
          <p:nvPr>
            <p:ph type="title"/>
          </p:nvPr>
        </p:nvSpPr>
        <p:spPr/>
        <p:txBody>
          <a:bodyPr>
            <a:normAutofit/>
          </a:bodyPr>
          <a:lstStyle/>
          <a:p>
            <a:r>
              <a:rPr lang="en-US" dirty="0">
                <a:solidFill>
                  <a:schemeClr val="tx1"/>
                </a:solidFill>
              </a:rPr>
              <a:t>Reactive Form Setup (1/2)</a:t>
            </a:r>
            <a:br>
              <a:rPr lang="en-US" dirty="0">
                <a:solidFill>
                  <a:schemeClr val="tx1"/>
                </a:solidFill>
              </a:rPr>
            </a:br>
            <a:r>
              <a:rPr lang="en-US" sz="1400" dirty="0">
                <a:hlinkClick r:id="rId2"/>
              </a:rPr>
              <a:t>https://angular.io/guide/reactive-forms#adding-a-basic-form-control</a:t>
            </a:r>
            <a:br>
              <a:rPr lang="en-US" sz="1400" dirty="0"/>
            </a:br>
            <a:r>
              <a:rPr lang="en-US" sz="1400" dirty="0">
                <a:hlinkClick r:id="rId3"/>
              </a:rPr>
              <a:t>https://codecraft.tv/courses/angular/forms/model-driven/</a:t>
            </a:r>
            <a:endParaRPr lang="en-US" dirty="0"/>
          </a:p>
        </p:txBody>
      </p:sp>
      <p:sp>
        <p:nvSpPr>
          <p:cNvPr id="3" name="Content Placeholder 2">
            <a:extLst>
              <a:ext uri="{FF2B5EF4-FFF2-40B4-BE49-F238E27FC236}">
                <a16:creationId xmlns:a16="http://schemas.microsoft.com/office/drawing/2014/main" id="{B49862A5-F7A3-46C7-BB59-AA0C4311623E}"/>
              </a:ext>
            </a:extLst>
          </p:cNvPr>
          <p:cNvSpPr>
            <a:spLocks noGrp="1"/>
          </p:cNvSpPr>
          <p:nvPr>
            <p:ph idx="1"/>
          </p:nvPr>
        </p:nvSpPr>
        <p:spPr>
          <a:xfrm>
            <a:off x="1175657" y="1928185"/>
            <a:ext cx="6116098" cy="4484338"/>
          </a:xfrm>
        </p:spPr>
        <p:txBody>
          <a:bodyPr anchor="ctr">
            <a:normAutofit/>
          </a:bodyPr>
          <a:lstStyle/>
          <a:p>
            <a:pPr marL="749808" lvl="1" indent="-457200">
              <a:lnSpc>
                <a:spcPct val="110000"/>
              </a:lnSpc>
              <a:spcBef>
                <a:spcPts val="0"/>
              </a:spcBef>
              <a:spcAft>
                <a:spcPts val="0"/>
              </a:spcAft>
              <a:buFont typeface="+mj-lt"/>
              <a:buAutoNum type="arabicPeriod"/>
            </a:pPr>
            <a:r>
              <a:rPr lang="en-US" sz="1800" dirty="0">
                <a:solidFill>
                  <a:schemeClr val="tx1"/>
                </a:solidFill>
              </a:rPr>
              <a:t>Import </a:t>
            </a:r>
            <a:r>
              <a:rPr lang="en-US" sz="1800" b="1" i="1" dirty="0" err="1">
                <a:solidFill>
                  <a:schemeClr val="tx1"/>
                </a:solidFill>
              </a:rPr>
              <a:t>ReactiveFormsModule</a:t>
            </a:r>
            <a:r>
              <a:rPr lang="en-US" sz="1800" dirty="0">
                <a:solidFill>
                  <a:schemeClr val="tx1"/>
                </a:solidFill>
              </a:rPr>
              <a:t> to </a:t>
            </a:r>
            <a:r>
              <a:rPr lang="en-US" sz="1800" b="1" i="1" dirty="0" err="1">
                <a:solidFill>
                  <a:srgbClr val="FF0000"/>
                </a:solidFill>
              </a:rPr>
              <a:t>app.module.ts</a:t>
            </a:r>
            <a:r>
              <a:rPr lang="en-US" sz="1800" dirty="0">
                <a:solidFill>
                  <a:schemeClr val="tx1"/>
                </a:solidFill>
              </a:rPr>
              <a:t>. Also add it to </a:t>
            </a:r>
            <a:r>
              <a:rPr lang="en-US" sz="1800" dirty="0">
                <a:solidFill>
                  <a:srgbClr val="FF0000"/>
                </a:solidFill>
              </a:rPr>
              <a:t>imports[]</a:t>
            </a:r>
            <a:r>
              <a:rPr lang="en-US" sz="1800" dirty="0"/>
              <a:t> in </a:t>
            </a:r>
            <a:r>
              <a:rPr lang="en-US" sz="1800" dirty="0" err="1">
                <a:solidFill>
                  <a:srgbClr val="FF0000"/>
                </a:solidFill>
              </a:rPr>
              <a:t>NgModule</a:t>
            </a:r>
            <a:r>
              <a:rPr lang="en-US" sz="1800" dirty="0">
                <a:solidFill>
                  <a:srgbClr val="FF0000"/>
                </a:solidFill>
              </a:rPr>
              <a:t>()</a:t>
            </a:r>
            <a:r>
              <a:rPr lang="en-US" sz="1800" dirty="0"/>
              <a:t>:</a:t>
            </a:r>
          </a:p>
          <a:p>
            <a:pPr marL="932688" lvl="2" indent="-457200">
              <a:lnSpc>
                <a:spcPct val="110000"/>
              </a:lnSpc>
              <a:spcBef>
                <a:spcPts val="0"/>
              </a:spcBef>
              <a:spcAft>
                <a:spcPts val="0"/>
              </a:spcAft>
              <a:buFont typeface="Arial" panose="020B0604020202020204" pitchFamily="34" charset="0"/>
              <a:buChar char="•"/>
            </a:pPr>
            <a:r>
              <a:rPr lang="en-US" sz="1600" dirty="0">
                <a:solidFill>
                  <a:srgbClr val="FF0000"/>
                </a:solidFill>
              </a:rPr>
              <a:t>import { </a:t>
            </a:r>
            <a:r>
              <a:rPr lang="en-US" sz="1600" dirty="0" err="1">
                <a:solidFill>
                  <a:srgbClr val="FF0000"/>
                </a:solidFill>
                <a:hlinkClick r:id="rId4">
                  <a:extLst>
                    <a:ext uri="{A12FA001-AC4F-418D-AE19-62706E023703}">
                      <ahyp:hlinkClr xmlns:ahyp="http://schemas.microsoft.com/office/drawing/2018/hyperlinkcolor" val="tx"/>
                    </a:ext>
                  </a:extLst>
                </a:hlinkClick>
              </a:rPr>
              <a:t>ReactiveFormsModule</a:t>
            </a:r>
            <a:r>
              <a:rPr lang="en-US" sz="1600" dirty="0">
                <a:solidFill>
                  <a:srgbClr val="FF0000"/>
                </a:solidFill>
              </a:rPr>
              <a:t> } from '@angular/forms’;</a:t>
            </a:r>
            <a:endParaRPr lang="en-US" sz="1600" dirty="0"/>
          </a:p>
          <a:p>
            <a:pPr marL="749808" lvl="1" indent="-457200">
              <a:lnSpc>
                <a:spcPct val="110000"/>
              </a:lnSpc>
              <a:spcBef>
                <a:spcPts val="0"/>
              </a:spcBef>
              <a:spcAft>
                <a:spcPts val="0"/>
              </a:spcAft>
              <a:buFont typeface="+mj-lt"/>
              <a:buAutoNum type="arabicPeriod"/>
            </a:pPr>
            <a:r>
              <a:rPr lang="en-US" sz="1800" dirty="0">
                <a:solidFill>
                  <a:schemeClr val="tx1"/>
                </a:solidFill>
              </a:rPr>
              <a:t>Generate the new component that will have the form:</a:t>
            </a:r>
          </a:p>
          <a:p>
            <a:pPr marL="932688" lvl="2" indent="-457200">
              <a:lnSpc>
                <a:spcPct val="110000"/>
              </a:lnSpc>
              <a:spcBef>
                <a:spcPts val="0"/>
              </a:spcBef>
              <a:spcAft>
                <a:spcPts val="0"/>
              </a:spcAft>
              <a:buFont typeface="Arial" panose="020B0604020202020204" pitchFamily="34" charset="0"/>
              <a:buChar char="•"/>
            </a:pPr>
            <a:r>
              <a:rPr lang="en-US" sz="1600" dirty="0">
                <a:solidFill>
                  <a:srgbClr val="FF0000"/>
                </a:solidFill>
              </a:rPr>
              <a:t>ng generate component [</a:t>
            </a:r>
            <a:r>
              <a:rPr lang="en-US" sz="1600" dirty="0" err="1">
                <a:solidFill>
                  <a:srgbClr val="FF0000"/>
                </a:solidFill>
              </a:rPr>
              <a:t>ComponentName</a:t>
            </a:r>
            <a:r>
              <a:rPr lang="en-US" sz="1600" dirty="0">
                <a:solidFill>
                  <a:srgbClr val="FF0000"/>
                </a:solidFill>
              </a:rPr>
              <a:t>]</a:t>
            </a:r>
            <a:r>
              <a:rPr lang="en-US" sz="1600" dirty="0"/>
              <a:t>.</a:t>
            </a:r>
          </a:p>
          <a:p>
            <a:pPr marL="749808" lvl="1" indent="-457200">
              <a:lnSpc>
                <a:spcPct val="110000"/>
              </a:lnSpc>
              <a:spcBef>
                <a:spcPts val="0"/>
              </a:spcBef>
              <a:spcAft>
                <a:spcPts val="0"/>
              </a:spcAft>
              <a:buFont typeface="+mj-lt"/>
              <a:buAutoNum type="arabicPeriod"/>
            </a:pPr>
            <a:r>
              <a:rPr lang="en-US" sz="1800" dirty="0">
                <a:solidFill>
                  <a:schemeClr val="tx1"/>
                </a:solidFill>
              </a:rPr>
              <a:t>Import </a:t>
            </a:r>
            <a:r>
              <a:rPr lang="en-US" sz="1800" b="1" i="1" dirty="0" err="1">
                <a:solidFill>
                  <a:schemeClr val="tx1"/>
                </a:solidFill>
              </a:rPr>
              <a:t>FormControl</a:t>
            </a:r>
            <a:r>
              <a:rPr lang="en-US" sz="1800" dirty="0">
                <a:solidFill>
                  <a:schemeClr val="tx1"/>
                </a:solidFill>
              </a:rPr>
              <a:t> and </a:t>
            </a:r>
            <a:r>
              <a:rPr lang="en-US" sz="1800" b="1" i="1" dirty="0" err="1">
                <a:solidFill>
                  <a:schemeClr val="tx1"/>
                </a:solidFill>
              </a:rPr>
              <a:t>FormGroup</a:t>
            </a:r>
            <a:r>
              <a:rPr lang="en-US" sz="1800" dirty="0">
                <a:solidFill>
                  <a:schemeClr val="tx1"/>
                </a:solidFill>
              </a:rPr>
              <a:t> into the new component:</a:t>
            </a:r>
          </a:p>
          <a:p>
            <a:pPr marL="932688" lvl="2" indent="-457200">
              <a:lnSpc>
                <a:spcPct val="110000"/>
              </a:lnSpc>
              <a:spcBef>
                <a:spcPts val="0"/>
              </a:spcBef>
              <a:spcAft>
                <a:spcPts val="0"/>
              </a:spcAft>
              <a:buFont typeface="Arial" panose="020B0604020202020204" pitchFamily="34" charset="0"/>
              <a:buChar char="•"/>
            </a:pPr>
            <a:r>
              <a:rPr lang="en-US" sz="1600" dirty="0">
                <a:solidFill>
                  <a:srgbClr val="FF0000"/>
                </a:solidFill>
              </a:rPr>
              <a:t>import { </a:t>
            </a:r>
            <a:r>
              <a:rPr lang="en-US" sz="1600" dirty="0" err="1">
                <a:solidFill>
                  <a:srgbClr val="FF0000"/>
                </a:solidFill>
                <a:hlinkClick r:id="rId5">
                  <a:extLst>
                    <a:ext uri="{A12FA001-AC4F-418D-AE19-62706E023703}">
                      <ahyp:hlinkClr xmlns:ahyp="http://schemas.microsoft.com/office/drawing/2018/hyperlinkcolor" val="tx"/>
                    </a:ext>
                  </a:extLst>
                </a:hlinkClick>
              </a:rPr>
              <a:t>FormControl</a:t>
            </a:r>
            <a:r>
              <a:rPr lang="en-US" sz="1600" dirty="0">
                <a:solidFill>
                  <a:srgbClr val="FF0000"/>
                </a:solidFill>
              </a:rPr>
              <a:t>, </a:t>
            </a:r>
            <a:r>
              <a:rPr lang="en-US" sz="1600" dirty="0" err="1">
                <a:solidFill>
                  <a:srgbClr val="FF0000"/>
                </a:solidFill>
              </a:rPr>
              <a:t>FormGroup</a:t>
            </a:r>
            <a:r>
              <a:rPr lang="en-US" sz="1600" dirty="0">
                <a:solidFill>
                  <a:srgbClr val="FF0000"/>
                </a:solidFill>
              </a:rPr>
              <a:t> } from '@angular/forms’;</a:t>
            </a:r>
            <a:r>
              <a:rPr lang="en-US" sz="1600" dirty="0"/>
              <a:t>.</a:t>
            </a:r>
          </a:p>
          <a:p>
            <a:pPr marL="749808" lvl="1" indent="-457200">
              <a:lnSpc>
                <a:spcPct val="110000"/>
              </a:lnSpc>
              <a:spcBef>
                <a:spcPts val="0"/>
              </a:spcBef>
              <a:spcAft>
                <a:spcPts val="0"/>
              </a:spcAft>
              <a:buFont typeface="+mj-lt"/>
              <a:buAutoNum type="arabicPeriod"/>
            </a:pPr>
            <a:r>
              <a:rPr lang="en-US" sz="1800" dirty="0">
                <a:solidFill>
                  <a:schemeClr val="tx1"/>
                </a:solidFill>
              </a:rPr>
              <a:t>Create an instance of </a:t>
            </a:r>
            <a:r>
              <a:rPr lang="en-US" sz="1800" b="1" i="1" dirty="0" err="1">
                <a:solidFill>
                  <a:schemeClr val="tx1"/>
                </a:solidFill>
              </a:rPr>
              <a:t>FormGroup</a:t>
            </a:r>
            <a:r>
              <a:rPr lang="en-US" sz="1800" dirty="0">
                <a:solidFill>
                  <a:schemeClr val="tx1"/>
                </a:solidFill>
              </a:rPr>
              <a:t> in your component class to represent the form itself.</a:t>
            </a:r>
          </a:p>
          <a:p>
            <a:pPr marL="749808" lvl="1" indent="-457200">
              <a:lnSpc>
                <a:spcPct val="110000"/>
              </a:lnSpc>
              <a:spcBef>
                <a:spcPts val="0"/>
              </a:spcBef>
              <a:spcAft>
                <a:spcPts val="0"/>
              </a:spcAft>
              <a:buFont typeface="+mj-lt"/>
              <a:buAutoNum type="arabicPeriod"/>
            </a:pPr>
            <a:r>
              <a:rPr lang="en-US" sz="1800" dirty="0">
                <a:solidFill>
                  <a:schemeClr val="tx1"/>
                </a:solidFill>
              </a:rPr>
              <a:t>Create </a:t>
            </a:r>
            <a:r>
              <a:rPr lang="en-US" sz="1800" b="1" i="1" dirty="0" err="1">
                <a:solidFill>
                  <a:schemeClr val="tx1"/>
                </a:solidFill>
              </a:rPr>
              <a:t>FormControl</a:t>
            </a:r>
            <a:r>
              <a:rPr lang="en-US" sz="1800" b="1" i="1" dirty="0">
                <a:solidFill>
                  <a:schemeClr val="tx1"/>
                </a:solidFill>
              </a:rPr>
              <a:t> </a:t>
            </a:r>
            <a:r>
              <a:rPr lang="en-US" sz="1800" dirty="0">
                <a:solidFill>
                  <a:schemeClr val="tx1"/>
                </a:solidFill>
              </a:rPr>
              <a:t>properties matching the </a:t>
            </a:r>
            <a:r>
              <a:rPr lang="en-US" sz="1800" dirty="0">
                <a:solidFill>
                  <a:srgbClr val="FF0000"/>
                </a:solidFill>
              </a:rPr>
              <a:t>&lt;input&gt;</a:t>
            </a:r>
            <a:r>
              <a:rPr lang="en-US" sz="1800" dirty="0"/>
              <a:t> </a:t>
            </a:r>
            <a:r>
              <a:rPr lang="en-US" sz="1800" dirty="0">
                <a:solidFill>
                  <a:schemeClr val="tx1"/>
                </a:solidFill>
              </a:rPr>
              <a:t>elements of the form in the </a:t>
            </a:r>
            <a:r>
              <a:rPr lang="en-US" sz="1800" dirty="0">
                <a:solidFill>
                  <a:srgbClr val="FF0000"/>
                </a:solidFill>
              </a:rPr>
              <a:t>.html</a:t>
            </a:r>
            <a:r>
              <a:rPr lang="en-US" sz="1800" dirty="0">
                <a:solidFill>
                  <a:schemeClr val="tx1"/>
                </a:solidFill>
              </a:rPr>
              <a:t> template.</a:t>
            </a:r>
          </a:p>
        </p:txBody>
      </p:sp>
      <p:pic>
        <p:nvPicPr>
          <p:cNvPr id="17" name="Picture 16">
            <a:extLst>
              <a:ext uri="{FF2B5EF4-FFF2-40B4-BE49-F238E27FC236}">
                <a16:creationId xmlns:a16="http://schemas.microsoft.com/office/drawing/2014/main" id="{36737ACA-6F32-4013-8480-7C12CD427B49}"/>
              </a:ext>
            </a:extLst>
          </p:cNvPr>
          <p:cNvPicPr>
            <a:picLocks noChangeAspect="1"/>
          </p:cNvPicPr>
          <p:nvPr/>
        </p:nvPicPr>
        <p:blipFill>
          <a:blip r:embed="rId6"/>
          <a:stretch>
            <a:fillRect/>
          </a:stretch>
        </p:blipFill>
        <p:spPr>
          <a:xfrm>
            <a:off x="7425526" y="3653357"/>
            <a:ext cx="3967526" cy="3048897"/>
          </a:xfrm>
          <a:prstGeom prst="rect">
            <a:avLst/>
          </a:prstGeom>
          <a:ln w="25400">
            <a:solidFill>
              <a:schemeClr val="accent2"/>
            </a:solidFill>
          </a:ln>
        </p:spPr>
      </p:pic>
      <p:pic>
        <p:nvPicPr>
          <p:cNvPr id="5" name="Picture 4">
            <a:extLst>
              <a:ext uri="{FF2B5EF4-FFF2-40B4-BE49-F238E27FC236}">
                <a16:creationId xmlns:a16="http://schemas.microsoft.com/office/drawing/2014/main" id="{E0652CA2-0518-491E-8987-794A3EE370BA}"/>
              </a:ext>
            </a:extLst>
          </p:cNvPr>
          <p:cNvPicPr>
            <a:picLocks noChangeAspect="1"/>
          </p:cNvPicPr>
          <p:nvPr/>
        </p:nvPicPr>
        <p:blipFill>
          <a:blip r:embed="rId7"/>
          <a:stretch>
            <a:fillRect/>
          </a:stretch>
        </p:blipFill>
        <p:spPr>
          <a:xfrm>
            <a:off x="7422885" y="1408665"/>
            <a:ext cx="3967526" cy="2078228"/>
          </a:xfrm>
          <a:prstGeom prst="rect">
            <a:avLst/>
          </a:prstGeom>
          <a:ln w="25400">
            <a:solidFill>
              <a:schemeClr val="accent2"/>
            </a:solidFill>
          </a:ln>
        </p:spPr>
      </p:pic>
    </p:spTree>
    <p:extLst>
      <p:ext uri="{BB962C8B-B14F-4D97-AF65-F5344CB8AC3E}">
        <p14:creationId xmlns:p14="http://schemas.microsoft.com/office/powerpoint/2010/main" val="1476173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6A1CE-9C98-4652-9DF0-5AD6BBA90F3A}"/>
              </a:ext>
            </a:extLst>
          </p:cNvPr>
          <p:cNvSpPr>
            <a:spLocks noGrp="1"/>
          </p:cNvSpPr>
          <p:nvPr>
            <p:ph type="title"/>
          </p:nvPr>
        </p:nvSpPr>
        <p:spPr>
          <a:xfrm>
            <a:off x="1101614" y="282269"/>
            <a:ext cx="10058400" cy="1450757"/>
          </a:xfrm>
        </p:spPr>
        <p:txBody>
          <a:bodyPr>
            <a:normAutofit/>
          </a:bodyPr>
          <a:lstStyle/>
          <a:p>
            <a:r>
              <a:rPr lang="en-US" dirty="0">
                <a:solidFill>
                  <a:schemeClr val="tx1"/>
                </a:solidFill>
              </a:rPr>
              <a:t>Reactive Form Setup (2/2)</a:t>
            </a:r>
            <a:br>
              <a:rPr lang="en-US" dirty="0">
                <a:solidFill>
                  <a:schemeClr val="tx1"/>
                </a:solidFill>
              </a:rPr>
            </a:br>
            <a:r>
              <a:rPr lang="en-US" sz="1400" dirty="0">
                <a:hlinkClick r:id="rId2"/>
              </a:rPr>
              <a:t>https://angular.io/guide/reactive-forms#adding-a-basic-form-control</a:t>
            </a:r>
            <a:br>
              <a:rPr lang="en-US" sz="1400" dirty="0"/>
            </a:br>
            <a:r>
              <a:rPr lang="en-US" sz="1400" dirty="0">
                <a:hlinkClick r:id="rId3"/>
              </a:rPr>
              <a:t>https://codecraft.tv/courses/angular/forms/model-driven/</a:t>
            </a:r>
            <a:endParaRPr lang="en-US" dirty="0"/>
          </a:p>
        </p:txBody>
      </p:sp>
      <p:sp>
        <p:nvSpPr>
          <p:cNvPr id="3" name="Content Placeholder 2">
            <a:extLst>
              <a:ext uri="{FF2B5EF4-FFF2-40B4-BE49-F238E27FC236}">
                <a16:creationId xmlns:a16="http://schemas.microsoft.com/office/drawing/2014/main" id="{B49862A5-F7A3-46C7-BB59-AA0C4311623E}"/>
              </a:ext>
            </a:extLst>
          </p:cNvPr>
          <p:cNvSpPr>
            <a:spLocks noGrp="1"/>
          </p:cNvSpPr>
          <p:nvPr>
            <p:ph idx="1"/>
          </p:nvPr>
        </p:nvSpPr>
        <p:spPr>
          <a:xfrm>
            <a:off x="1175658" y="1928185"/>
            <a:ext cx="5211890" cy="4484338"/>
          </a:xfrm>
        </p:spPr>
        <p:txBody>
          <a:bodyPr anchor="ctr">
            <a:normAutofit lnSpcReduction="10000"/>
          </a:bodyPr>
          <a:lstStyle/>
          <a:p>
            <a:pPr marL="749808" lvl="1" indent="-457200">
              <a:lnSpc>
                <a:spcPct val="110000"/>
              </a:lnSpc>
              <a:spcBef>
                <a:spcPts val="0"/>
              </a:spcBef>
              <a:spcAft>
                <a:spcPts val="0"/>
              </a:spcAft>
              <a:buFont typeface="+mj-lt"/>
              <a:buAutoNum type="arabicPeriod" startAt="7"/>
            </a:pPr>
            <a:r>
              <a:rPr lang="en-US" sz="1800" dirty="0">
                <a:solidFill>
                  <a:schemeClr val="tx1"/>
                </a:solidFill>
              </a:rPr>
              <a:t>In the HTML template, add the </a:t>
            </a:r>
            <a:r>
              <a:rPr lang="en-US" sz="1800" b="1" i="1" dirty="0" err="1">
                <a:solidFill>
                  <a:schemeClr val="tx1"/>
                </a:solidFill>
              </a:rPr>
              <a:t>FormControl</a:t>
            </a:r>
            <a:r>
              <a:rPr lang="en-US" sz="1800" dirty="0">
                <a:solidFill>
                  <a:schemeClr val="tx1"/>
                </a:solidFill>
              </a:rPr>
              <a:t> to the </a:t>
            </a:r>
            <a:r>
              <a:rPr lang="en-US" sz="1800" dirty="0">
                <a:solidFill>
                  <a:srgbClr val="FF0000"/>
                </a:solidFill>
              </a:rPr>
              <a:t>&lt;form&gt;</a:t>
            </a:r>
            <a:r>
              <a:rPr lang="en-US" sz="1800" dirty="0">
                <a:solidFill>
                  <a:schemeClr val="tx1"/>
                </a:solidFill>
              </a:rPr>
              <a:t> with:</a:t>
            </a:r>
          </a:p>
          <a:p>
            <a:pPr marL="932688" lvl="2" indent="-457200">
              <a:lnSpc>
                <a:spcPct val="110000"/>
              </a:lnSpc>
              <a:spcBef>
                <a:spcPts val="0"/>
              </a:spcBef>
              <a:spcAft>
                <a:spcPts val="0"/>
              </a:spcAft>
              <a:buFont typeface="Arial" panose="020B0604020202020204" pitchFamily="34" charset="0"/>
              <a:buChar char="•"/>
            </a:pPr>
            <a:r>
              <a:rPr lang="en-US" sz="1600" dirty="0">
                <a:solidFill>
                  <a:srgbClr val="FF0000"/>
                </a:solidFill>
              </a:rPr>
              <a:t>[</a:t>
            </a:r>
            <a:r>
              <a:rPr lang="en-US" sz="1600" dirty="0" err="1">
                <a:solidFill>
                  <a:srgbClr val="FF0000"/>
                </a:solidFill>
              </a:rPr>
              <a:t>formGroup</a:t>
            </a:r>
            <a:r>
              <a:rPr lang="en-US" sz="1600" dirty="0">
                <a:solidFill>
                  <a:srgbClr val="FF0000"/>
                </a:solidFill>
              </a:rPr>
              <a:t>] =“&lt;</a:t>
            </a:r>
            <a:r>
              <a:rPr lang="en-US" sz="1600" dirty="0" err="1">
                <a:solidFill>
                  <a:srgbClr val="FF0000"/>
                </a:solidFill>
              </a:rPr>
              <a:t>formGroupName</a:t>
            </a:r>
            <a:r>
              <a:rPr lang="en-US" sz="1600" dirty="0">
                <a:solidFill>
                  <a:srgbClr val="FF0000"/>
                </a:solidFill>
              </a:rPr>
              <a:t>&gt;”</a:t>
            </a:r>
          </a:p>
          <a:p>
            <a:pPr marL="749808" lvl="1" indent="-457200">
              <a:lnSpc>
                <a:spcPct val="110000"/>
              </a:lnSpc>
              <a:spcBef>
                <a:spcPts val="0"/>
              </a:spcBef>
              <a:spcAft>
                <a:spcPts val="0"/>
              </a:spcAft>
              <a:buFont typeface="+mj-lt"/>
              <a:buAutoNum type="arabicPeriod" startAt="7"/>
            </a:pPr>
            <a:r>
              <a:rPr lang="en-US" sz="1800" dirty="0">
                <a:solidFill>
                  <a:schemeClr val="tx1"/>
                </a:solidFill>
              </a:rPr>
              <a:t>Add the </a:t>
            </a:r>
            <a:r>
              <a:rPr lang="en-US" sz="1800" b="1" i="1" dirty="0" err="1">
                <a:solidFill>
                  <a:schemeClr val="tx1"/>
                </a:solidFill>
              </a:rPr>
              <a:t>formControlName</a:t>
            </a:r>
            <a:r>
              <a:rPr lang="en-US" sz="1800" dirty="0">
                <a:solidFill>
                  <a:schemeClr val="tx1"/>
                </a:solidFill>
              </a:rPr>
              <a:t> to each </a:t>
            </a:r>
            <a:r>
              <a:rPr lang="en-US" sz="1800" dirty="0">
                <a:solidFill>
                  <a:srgbClr val="FF0000"/>
                </a:solidFill>
              </a:rPr>
              <a:t>&lt;input&gt;</a:t>
            </a:r>
            <a:r>
              <a:rPr lang="en-US" sz="1800" dirty="0"/>
              <a:t> </a:t>
            </a:r>
            <a:r>
              <a:rPr lang="en-US" sz="1800" dirty="0">
                <a:solidFill>
                  <a:schemeClr val="tx1"/>
                </a:solidFill>
              </a:rPr>
              <a:t>of the form with:</a:t>
            </a:r>
          </a:p>
          <a:p>
            <a:pPr marL="932688" lvl="2" indent="-457200">
              <a:lnSpc>
                <a:spcPct val="110000"/>
              </a:lnSpc>
              <a:spcBef>
                <a:spcPts val="0"/>
              </a:spcBef>
              <a:spcAft>
                <a:spcPts val="0"/>
              </a:spcAft>
              <a:buFont typeface="Arial" panose="020B0604020202020204" pitchFamily="34" charset="0"/>
              <a:buChar char="•"/>
            </a:pPr>
            <a:r>
              <a:rPr lang="en-US" sz="1600" dirty="0">
                <a:solidFill>
                  <a:srgbClr val="FF0000"/>
                </a:solidFill>
              </a:rPr>
              <a:t>[</a:t>
            </a:r>
            <a:r>
              <a:rPr lang="en-US" sz="1600" dirty="0" err="1">
                <a:solidFill>
                  <a:srgbClr val="FF0000"/>
                </a:solidFill>
              </a:rPr>
              <a:t>formControlName</a:t>
            </a:r>
            <a:r>
              <a:rPr lang="en-US" sz="1600" dirty="0">
                <a:solidFill>
                  <a:srgbClr val="FF0000"/>
                </a:solidFill>
              </a:rPr>
              <a:t>]=“&lt;</a:t>
            </a:r>
            <a:r>
              <a:rPr lang="en-US" sz="1600" dirty="0" err="1">
                <a:solidFill>
                  <a:srgbClr val="FF0000"/>
                </a:solidFill>
              </a:rPr>
              <a:t>inputName</a:t>
            </a:r>
            <a:r>
              <a:rPr lang="en-US" sz="1600" dirty="0">
                <a:solidFill>
                  <a:srgbClr val="FF0000"/>
                </a:solidFill>
              </a:rPr>
              <a:t>&gt;“</a:t>
            </a:r>
            <a:endParaRPr lang="en-US" sz="1600" dirty="0">
              <a:solidFill>
                <a:schemeClr val="tx1"/>
              </a:solidFill>
            </a:endParaRPr>
          </a:p>
          <a:p>
            <a:pPr marL="749808" lvl="1" indent="-457200">
              <a:lnSpc>
                <a:spcPct val="110000"/>
              </a:lnSpc>
              <a:spcBef>
                <a:spcPts val="0"/>
              </a:spcBef>
              <a:spcAft>
                <a:spcPts val="0"/>
              </a:spcAft>
              <a:buFont typeface="+mj-lt"/>
              <a:buAutoNum type="arabicPeriod" startAt="7"/>
            </a:pPr>
            <a:r>
              <a:rPr lang="en-US" sz="1800" dirty="0">
                <a:solidFill>
                  <a:schemeClr val="tx1"/>
                </a:solidFill>
              </a:rPr>
              <a:t>Add an action to complete when the form is submitted.</a:t>
            </a:r>
          </a:p>
          <a:p>
            <a:pPr marL="749808" lvl="1" indent="-457200">
              <a:lnSpc>
                <a:spcPct val="110000"/>
              </a:lnSpc>
              <a:spcBef>
                <a:spcPts val="0"/>
              </a:spcBef>
              <a:spcAft>
                <a:spcPts val="0"/>
              </a:spcAft>
              <a:buFont typeface="+mj-lt"/>
              <a:buAutoNum type="arabicPeriod" startAt="7"/>
            </a:pPr>
            <a:r>
              <a:rPr lang="en-US" sz="1800" dirty="0">
                <a:solidFill>
                  <a:schemeClr val="tx1"/>
                </a:solidFill>
              </a:rPr>
              <a:t>Add the submit button to the bottom of the form.</a:t>
            </a:r>
          </a:p>
          <a:p>
            <a:pPr marL="749808" lvl="1" indent="-457200">
              <a:lnSpc>
                <a:spcPct val="110000"/>
              </a:lnSpc>
              <a:spcBef>
                <a:spcPts val="0"/>
              </a:spcBef>
              <a:spcAft>
                <a:spcPts val="0"/>
              </a:spcAft>
              <a:buFont typeface="+mj-lt"/>
              <a:buAutoNum type="arabicPeriod" startAt="7"/>
            </a:pPr>
            <a:r>
              <a:rPr lang="en-US" sz="1800" dirty="0">
                <a:solidFill>
                  <a:schemeClr val="tx1"/>
                </a:solidFill>
              </a:rPr>
              <a:t>Add form validation as needed.</a:t>
            </a:r>
          </a:p>
          <a:p>
            <a:pPr marL="292608" lvl="1" indent="0">
              <a:lnSpc>
                <a:spcPct val="110000"/>
              </a:lnSpc>
              <a:spcBef>
                <a:spcPts val="0"/>
              </a:spcBef>
              <a:spcAft>
                <a:spcPts val="0"/>
              </a:spcAft>
              <a:buNone/>
            </a:pPr>
            <a:endParaRPr lang="en-US" sz="2000" dirty="0">
              <a:solidFill>
                <a:schemeClr val="tx1"/>
              </a:solidFill>
            </a:endParaRPr>
          </a:p>
          <a:p>
            <a:pPr marL="292608" lvl="1" indent="0">
              <a:lnSpc>
                <a:spcPct val="110000"/>
              </a:lnSpc>
              <a:spcBef>
                <a:spcPts val="0"/>
              </a:spcBef>
              <a:spcAft>
                <a:spcPts val="0"/>
              </a:spcAft>
              <a:buNone/>
            </a:pPr>
            <a:r>
              <a:rPr lang="en-US" sz="1800" dirty="0">
                <a:solidFill>
                  <a:schemeClr val="tx1"/>
                </a:solidFill>
              </a:rPr>
              <a:t>Now, whatever input you place in the input field will be transferred to the </a:t>
            </a:r>
            <a:r>
              <a:rPr lang="en-US" sz="1800" b="1" i="1" dirty="0" err="1">
                <a:solidFill>
                  <a:schemeClr val="tx1"/>
                </a:solidFill>
              </a:rPr>
              <a:t>FormGroup’s</a:t>
            </a:r>
            <a:r>
              <a:rPr lang="en-US" sz="1800" dirty="0">
                <a:solidFill>
                  <a:schemeClr val="tx1"/>
                </a:solidFill>
              </a:rPr>
              <a:t> </a:t>
            </a:r>
            <a:r>
              <a:rPr lang="en-US" sz="1800" b="1" i="1" dirty="0" err="1">
                <a:solidFill>
                  <a:schemeClr val="tx1"/>
                </a:solidFill>
              </a:rPr>
              <a:t>FormControls</a:t>
            </a:r>
            <a:r>
              <a:rPr lang="en-US" sz="1800" dirty="0">
                <a:solidFill>
                  <a:schemeClr val="tx1"/>
                </a:solidFill>
              </a:rPr>
              <a:t> on the component.</a:t>
            </a:r>
          </a:p>
        </p:txBody>
      </p:sp>
      <p:pic>
        <p:nvPicPr>
          <p:cNvPr id="5" name="Picture 4">
            <a:extLst>
              <a:ext uri="{FF2B5EF4-FFF2-40B4-BE49-F238E27FC236}">
                <a16:creationId xmlns:a16="http://schemas.microsoft.com/office/drawing/2014/main" id="{15765F54-C693-4BE0-A787-89A0524AC8D1}"/>
              </a:ext>
            </a:extLst>
          </p:cNvPr>
          <p:cNvPicPr>
            <a:picLocks noChangeAspect="1"/>
          </p:cNvPicPr>
          <p:nvPr/>
        </p:nvPicPr>
        <p:blipFill>
          <a:blip r:embed="rId4"/>
          <a:stretch>
            <a:fillRect/>
          </a:stretch>
        </p:blipFill>
        <p:spPr>
          <a:xfrm>
            <a:off x="6503890" y="2493450"/>
            <a:ext cx="4539591" cy="1871100"/>
          </a:xfrm>
          <a:prstGeom prst="rect">
            <a:avLst/>
          </a:prstGeom>
          <a:ln w="25400">
            <a:solidFill>
              <a:schemeClr val="accent2"/>
            </a:solidFill>
          </a:ln>
        </p:spPr>
      </p:pic>
      <p:pic>
        <p:nvPicPr>
          <p:cNvPr id="7" name="Picture 6">
            <a:extLst>
              <a:ext uri="{FF2B5EF4-FFF2-40B4-BE49-F238E27FC236}">
                <a16:creationId xmlns:a16="http://schemas.microsoft.com/office/drawing/2014/main" id="{9AD01A33-DE03-453D-93E2-76AECAF9FBBB}"/>
              </a:ext>
            </a:extLst>
          </p:cNvPr>
          <p:cNvPicPr>
            <a:picLocks noChangeAspect="1"/>
          </p:cNvPicPr>
          <p:nvPr/>
        </p:nvPicPr>
        <p:blipFill>
          <a:blip r:embed="rId5"/>
          <a:stretch>
            <a:fillRect/>
          </a:stretch>
        </p:blipFill>
        <p:spPr>
          <a:xfrm>
            <a:off x="6501778" y="4666255"/>
            <a:ext cx="4509671" cy="449153"/>
          </a:xfrm>
          <a:prstGeom prst="rect">
            <a:avLst/>
          </a:prstGeom>
          <a:ln w="25400">
            <a:solidFill>
              <a:schemeClr val="accent2"/>
            </a:solidFill>
          </a:ln>
        </p:spPr>
      </p:pic>
      <p:pic>
        <p:nvPicPr>
          <p:cNvPr id="9" name="Picture 8">
            <a:extLst>
              <a:ext uri="{FF2B5EF4-FFF2-40B4-BE49-F238E27FC236}">
                <a16:creationId xmlns:a16="http://schemas.microsoft.com/office/drawing/2014/main" id="{D7C19C5E-1A56-49F0-8057-B73E821D643E}"/>
              </a:ext>
            </a:extLst>
          </p:cNvPr>
          <p:cNvPicPr>
            <a:picLocks noChangeAspect="1"/>
          </p:cNvPicPr>
          <p:nvPr/>
        </p:nvPicPr>
        <p:blipFill>
          <a:blip r:embed="rId6"/>
          <a:stretch>
            <a:fillRect/>
          </a:stretch>
        </p:blipFill>
        <p:spPr>
          <a:xfrm>
            <a:off x="6518849" y="5417113"/>
            <a:ext cx="4509672" cy="420362"/>
          </a:xfrm>
          <a:prstGeom prst="rect">
            <a:avLst/>
          </a:prstGeom>
          <a:ln w="25400">
            <a:solidFill>
              <a:schemeClr val="accent2"/>
            </a:solidFill>
          </a:ln>
        </p:spPr>
      </p:pic>
    </p:spTree>
    <p:extLst>
      <p:ext uri="{BB962C8B-B14F-4D97-AF65-F5344CB8AC3E}">
        <p14:creationId xmlns:p14="http://schemas.microsoft.com/office/powerpoint/2010/main" val="2640218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4FD7-1783-4720-9AC6-05A7E82775BA}"/>
              </a:ext>
            </a:extLst>
          </p:cNvPr>
          <p:cNvSpPr>
            <a:spLocks noGrp="1"/>
          </p:cNvSpPr>
          <p:nvPr>
            <p:ph type="title"/>
          </p:nvPr>
        </p:nvSpPr>
        <p:spPr>
          <a:xfrm>
            <a:off x="1097280" y="286603"/>
            <a:ext cx="10434320" cy="1450757"/>
          </a:xfrm>
        </p:spPr>
        <p:txBody>
          <a:bodyPr>
            <a:normAutofit/>
          </a:bodyPr>
          <a:lstStyle/>
          <a:p>
            <a:r>
              <a:rPr lang="en-US" dirty="0">
                <a:solidFill>
                  <a:schemeClr val="tx1"/>
                </a:solidFill>
              </a:rPr>
              <a:t>Reactive Forms – Changing Values</a:t>
            </a:r>
            <a:br>
              <a:rPr lang="en-US" dirty="0">
                <a:solidFill>
                  <a:schemeClr val="tx1"/>
                </a:solidFill>
              </a:rPr>
            </a:br>
            <a:r>
              <a:rPr lang="en-US" sz="1400" dirty="0">
                <a:solidFill>
                  <a:schemeClr val="tx1"/>
                </a:solidFill>
                <a:hlinkClick r:id="rId2"/>
              </a:rPr>
              <a:t>https://angular.io/guide/reactive-forms#replacing-a-form-control-value</a:t>
            </a:r>
            <a:endParaRPr lang="en-US" dirty="0">
              <a:solidFill>
                <a:schemeClr val="tx1"/>
              </a:solidFill>
            </a:endParaRPr>
          </a:p>
        </p:txBody>
      </p:sp>
      <p:sp>
        <p:nvSpPr>
          <p:cNvPr id="3" name="Content Placeholder 2">
            <a:extLst>
              <a:ext uri="{FF2B5EF4-FFF2-40B4-BE49-F238E27FC236}">
                <a16:creationId xmlns:a16="http://schemas.microsoft.com/office/drawing/2014/main" id="{895E2724-B1F0-4995-A657-8564A031AC07}"/>
              </a:ext>
            </a:extLst>
          </p:cNvPr>
          <p:cNvSpPr>
            <a:spLocks noGrp="1"/>
          </p:cNvSpPr>
          <p:nvPr>
            <p:ph idx="1"/>
          </p:nvPr>
        </p:nvSpPr>
        <p:spPr>
          <a:xfrm>
            <a:off x="1097281" y="1921565"/>
            <a:ext cx="4998720" cy="4479235"/>
          </a:xfrm>
        </p:spPr>
        <p:txBody>
          <a:bodyPr anchor="ctr">
            <a:normAutofit/>
          </a:bodyPr>
          <a:lstStyle/>
          <a:p>
            <a:r>
              <a:rPr lang="en-US" sz="2000" dirty="0">
                <a:solidFill>
                  <a:schemeClr val="tx1"/>
                </a:solidFill>
              </a:rPr>
              <a:t>There are two ways to update the model value:</a:t>
            </a:r>
          </a:p>
          <a:p>
            <a:pPr lvl="1">
              <a:buFont typeface="Arial" panose="020B0604020202020204" pitchFamily="34" charset="0"/>
              <a:buChar char="•"/>
            </a:pPr>
            <a:r>
              <a:rPr lang="en-US" sz="1800" dirty="0">
                <a:solidFill>
                  <a:schemeClr val="tx1"/>
                </a:solidFill>
              </a:rPr>
              <a:t>Use the </a:t>
            </a:r>
            <a:r>
              <a:rPr lang="en-US" sz="1800" dirty="0" err="1">
                <a:solidFill>
                  <a:srgbClr val="FF0000"/>
                </a:solidFill>
              </a:rPr>
              <a:t>setValue</a:t>
            </a:r>
            <a:r>
              <a:rPr lang="en-US" sz="1800" dirty="0">
                <a:solidFill>
                  <a:srgbClr val="FF0000"/>
                </a:solidFill>
              </a:rPr>
              <a:t>() </a:t>
            </a:r>
            <a:r>
              <a:rPr lang="en-US" sz="1800" dirty="0">
                <a:solidFill>
                  <a:schemeClr val="tx1"/>
                </a:solidFill>
              </a:rPr>
              <a:t>method to set a new value for an individual control. The </a:t>
            </a:r>
            <a:r>
              <a:rPr lang="en-US" sz="1800" dirty="0" err="1">
                <a:solidFill>
                  <a:srgbClr val="FF0000"/>
                </a:solidFill>
              </a:rPr>
              <a:t>setValue</a:t>
            </a:r>
            <a:r>
              <a:rPr lang="en-US" sz="1800" dirty="0">
                <a:solidFill>
                  <a:srgbClr val="FF0000"/>
                </a:solidFill>
              </a:rPr>
              <a:t>() </a:t>
            </a:r>
            <a:r>
              <a:rPr lang="en-US" sz="1800" dirty="0">
                <a:solidFill>
                  <a:schemeClr val="tx1"/>
                </a:solidFill>
              </a:rPr>
              <a:t>method strictly adheres to the structure of the form group and replaces the entire value for the control.</a:t>
            </a:r>
          </a:p>
          <a:p>
            <a:pPr lvl="1">
              <a:buFont typeface="Arial" panose="020B0604020202020204" pitchFamily="34" charset="0"/>
              <a:buChar char="•"/>
            </a:pPr>
            <a:r>
              <a:rPr lang="en-US" sz="1800" dirty="0">
                <a:solidFill>
                  <a:schemeClr val="tx1"/>
                </a:solidFill>
              </a:rPr>
              <a:t>Use the </a:t>
            </a:r>
            <a:r>
              <a:rPr lang="en-US" sz="1800" dirty="0" err="1">
                <a:solidFill>
                  <a:srgbClr val="FF0000"/>
                </a:solidFill>
              </a:rPr>
              <a:t>patchValue</a:t>
            </a:r>
            <a:r>
              <a:rPr lang="en-US" sz="1800" dirty="0">
                <a:solidFill>
                  <a:srgbClr val="FF0000"/>
                </a:solidFill>
              </a:rPr>
              <a:t>() </a:t>
            </a:r>
            <a:r>
              <a:rPr lang="en-US" sz="1800" dirty="0">
                <a:solidFill>
                  <a:schemeClr val="tx1"/>
                </a:solidFill>
              </a:rPr>
              <a:t>method to replace any properties defined in the object that have changed in the form model.</a:t>
            </a:r>
          </a:p>
          <a:p>
            <a:r>
              <a:rPr lang="en-US" sz="2000" dirty="0">
                <a:solidFill>
                  <a:schemeClr val="tx1"/>
                </a:solidFill>
              </a:rPr>
              <a:t>..</a:t>
            </a:r>
          </a:p>
        </p:txBody>
      </p:sp>
      <p:pic>
        <p:nvPicPr>
          <p:cNvPr id="6" name="Picture 5">
            <a:extLst>
              <a:ext uri="{FF2B5EF4-FFF2-40B4-BE49-F238E27FC236}">
                <a16:creationId xmlns:a16="http://schemas.microsoft.com/office/drawing/2014/main" id="{87CCDFC7-1CCC-45F9-8789-A8B0447DC857}"/>
              </a:ext>
            </a:extLst>
          </p:cNvPr>
          <p:cNvPicPr>
            <a:picLocks noChangeAspect="1"/>
          </p:cNvPicPr>
          <p:nvPr/>
        </p:nvPicPr>
        <p:blipFill>
          <a:blip r:embed="rId3"/>
          <a:stretch>
            <a:fillRect/>
          </a:stretch>
        </p:blipFill>
        <p:spPr>
          <a:xfrm>
            <a:off x="6156960" y="2500907"/>
            <a:ext cx="4998720" cy="3387064"/>
          </a:xfrm>
          <a:prstGeom prst="rect">
            <a:avLst/>
          </a:prstGeom>
          <a:ln w="25400">
            <a:solidFill>
              <a:schemeClr val="accent2"/>
            </a:solidFill>
          </a:ln>
        </p:spPr>
      </p:pic>
    </p:spTree>
    <p:extLst>
      <p:ext uri="{BB962C8B-B14F-4D97-AF65-F5344CB8AC3E}">
        <p14:creationId xmlns:p14="http://schemas.microsoft.com/office/powerpoint/2010/main" val="1990896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687CE-2D6C-4674-A3E3-9031443A5689}"/>
              </a:ext>
            </a:extLst>
          </p:cNvPr>
          <p:cNvSpPr>
            <a:spLocks noGrp="1"/>
          </p:cNvSpPr>
          <p:nvPr>
            <p:ph type="title"/>
          </p:nvPr>
        </p:nvSpPr>
        <p:spPr/>
        <p:txBody>
          <a:bodyPr>
            <a:normAutofit/>
          </a:bodyPr>
          <a:lstStyle/>
          <a:p>
            <a:r>
              <a:rPr lang="en-US" dirty="0">
                <a:solidFill>
                  <a:schemeClr val="tx1"/>
                </a:solidFill>
              </a:rPr>
              <a:t>Reactive Form Validation</a:t>
            </a:r>
            <a:br>
              <a:rPr lang="en-US" dirty="0">
                <a:solidFill>
                  <a:schemeClr val="tx1"/>
                </a:solidFill>
              </a:rPr>
            </a:br>
            <a:r>
              <a:rPr lang="en-US" sz="1400" dirty="0">
                <a:hlinkClick r:id="rId2"/>
              </a:rPr>
              <a:t>https://angular.io/guide/forms-overview#form-validation</a:t>
            </a:r>
            <a:br>
              <a:rPr lang="en-US" sz="1400" dirty="0"/>
            </a:br>
            <a:r>
              <a:rPr lang="en-US" sz="1400" dirty="0">
                <a:hlinkClick r:id="rId3"/>
              </a:rPr>
              <a:t>https://angular.io/guide/reactive-forms#validating-form-input</a:t>
            </a:r>
            <a:br>
              <a:rPr lang="en-US" sz="1400" dirty="0"/>
            </a:br>
            <a:r>
              <a:rPr lang="en-US" sz="1400" dirty="0">
                <a:hlinkClick r:id="rId4"/>
              </a:rPr>
              <a:t>https://angular.io/guide/form-validation#validating-input-in-reactive-forms</a:t>
            </a:r>
            <a:endParaRPr lang="en-US" dirty="0"/>
          </a:p>
        </p:txBody>
      </p:sp>
      <p:sp>
        <p:nvSpPr>
          <p:cNvPr id="3" name="Content Placeholder 2">
            <a:extLst>
              <a:ext uri="{FF2B5EF4-FFF2-40B4-BE49-F238E27FC236}">
                <a16:creationId xmlns:a16="http://schemas.microsoft.com/office/drawing/2014/main" id="{06C49E67-2E53-479D-8D3C-93D9E35D3E91}"/>
              </a:ext>
            </a:extLst>
          </p:cNvPr>
          <p:cNvSpPr>
            <a:spLocks noGrp="1"/>
          </p:cNvSpPr>
          <p:nvPr>
            <p:ph idx="1"/>
          </p:nvPr>
        </p:nvSpPr>
        <p:spPr>
          <a:xfrm>
            <a:off x="1097281" y="2980593"/>
            <a:ext cx="5299124" cy="3403274"/>
          </a:xfrm>
        </p:spPr>
        <p:txBody>
          <a:bodyPr anchor="ctr">
            <a:normAutofit/>
          </a:bodyPr>
          <a:lstStyle/>
          <a:p>
            <a:r>
              <a:rPr lang="en-US" dirty="0">
                <a:solidFill>
                  <a:schemeClr val="tx1"/>
                </a:solidFill>
              </a:rPr>
              <a:t>In a reactive form, you add validator functions directly to the </a:t>
            </a:r>
            <a:r>
              <a:rPr lang="en-US" b="1" i="1" dirty="0">
                <a:solidFill>
                  <a:schemeClr val="tx1"/>
                </a:solidFill>
              </a:rPr>
              <a:t>form control model </a:t>
            </a:r>
            <a:r>
              <a:rPr lang="en-US" dirty="0">
                <a:solidFill>
                  <a:schemeClr val="tx1"/>
                </a:solidFill>
              </a:rPr>
              <a:t>in the component class. Angular then calls these functions whenever the value of the control changes. </a:t>
            </a:r>
          </a:p>
          <a:p>
            <a:r>
              <a:rPr lang="en-US" dirty="0">
                <a:solidFill>
                  <a:schemeClr val="tx1"/>
                </a:solidFill>
              </a:rPr>
              <a:t>When giving user inputted values to </a:t>
            </a:r>
            <a:r>
              <a:rPr lang="en-US" b="1" i="1" dirty="0" err="1">
                <a:solidFill>
                  <a:schemeClr val="tx1"/>
                </a:solidFill>
              </a:rPr>
              <a:t>FormControl</a:t>
            </a:r>
            <a:r>
              <a:rPr lang="en-US" dirty="0">
                <a:solidFill>
                  <a:schemeClr val="tx1"/>
                </a:solidFill>
              </a:rPr>
              <a:t> properties, use the </a:t>
            </a:r>
            <a:r>
              <a:rPr lang="en-US" dirty="0">
                <a:solidFill>
                  <a:srgbClr val="FF0000"/>
                </a:solidFill>
              </a:rPr>
              <a:t>.</a:t>
            </a:r>
            <a:r>
              <a:rPr lang="en-US" dirty="0" err="1">
                <a:solidFill>
                  <a:srgbClr val="FF0000"/>
                </a:solidFill>
              </a:rPr>
              <a:t>setValue</a:t>
            </a:r>
            <a:r>
              <a:rPr lang="en-US" dirty="0">
                <a:solidFill>
                  <a:srgbClr val="FF0000"/>
                </a:solidFill>
              </a:rPr>
              <a:t>() </a:t>
            </a:r>
            <a:r>
              <a:rPr lang="en-US" dirty="0">
                <a:solidFill>
                  <a:schemeClr val="tx1"/>
                </a:solidFill>
              </a:rPr>
              <a:t>function to set them. This function will validate the value against your preset </a:t>
            </a:r>
            <a:r>
              <a:rPr lang="en-US" b="1" i="1" dirty="0" err="1">
                <a:solidFill>
                  <a:schemeClr val="tx1"/>
                </a:solidFill>
              </a:rPr>
              <a:t>FormControl</a:t>
            </a:r>
            <a:r>
              <a:rPr lang="en-US" dirty="0">
                <a:solidFill>
                  <a:schemeClr val="tx1"/>
                </a:solidFill>
              </a:rPr>
              <a:t> validations.</a:t>
            </a:r>
          </a:p>
        </p:txBody>
      </p:sp>
      <p:pic>
        <p:nvPicPr>
          <p:cNvPr id="7" name="Picture 6">
            <a:extLst>
              <a:ext uri="{FF2B5EF4-FFF2-40B4-BE49-F238E27FC236}">
                <a16:creationId xmlns:a16="http://schemas.microsoft.com/office/drawing/2014/main" id="{B5573BE1-69C3-4E76-906E-8407F622D047}"/>
              </a:ext>
            </a:extLst>
          </p:cNvPr>
          <p:cNvPicPr>
            <a:picLocks noChangeAspect="1"/>
          </p:cNvPicPr>
          <p:nvPr/>
        </p:nvPicPr>
        <p:blipFill>
          <a:blip r:embed="rId5"/>
          <a:stretch>
            <a:fillRect/>
          </a:stretch>
        </p:blipFill>
        <p:spPr>
          <a:xfrm>
            <a:off x="6356845" y="3159822"/>
            <a:ext cx="4262514" cy="347075"/>
          </a:xfrm>
          <a:prstGeom prst="rect">
            <a:avLst/>
          </a:prstGeom>
          <a:ln w="25400">
            <a:solidFill>
              <a:schemeClr val="accent2"/>
            </a:solidFill>
          </a:ln>
        </p:spPr>
      </p:pic>
      <p:pic>
        <p:nvPicPr>
          <p:cNvPr id="9" name="Picture 8">
            <a:extLst>
              <a:ext uri="{FF2B5EF4-FFF2-40B4-BE49-F238E27FC236}">
                <a16:creationId xmlns:a16="http://schemas.microsoft.com/office/drawing/2014/main" id="{745473C6-19C7-4D2A-A784-B0A0727DD384}"/>
              </a:ext>
            </a:extLst>
          </p:cNvPr>
          <p:cNvPicPr>
            <a:picLocks noChangeAspect="1"/>
          </p:cNvPicPr>
          <p:nvPr/>
        </p:nvPicPr>
        <p:blipFill>
          <a:blip r:embed="rId6"/>
          <a:stretch>
            <a:fillRect/>
          </a:stretch>
        </p:blipFill>
        <p:spPr>
          <a:xfrm>
            <a:off x="6356845" y="3789034"/>
            <a:ext cx="4262514" cy="2395322"/>
          </a:xfrm>
          <a:prstGeom prst="rect">
            <a:avLst/>
          </a:prstGeom>
          <a:ln w="25400">
            <a:solidFill>
              <a:schemeClr val="accent2"/>
            </a:solidFill>
          </a:ln>
        </p:spPr>
      </p:pic>
      <p:sp>
        <p:nvSpPr>
          <p:cNvPr id="6" name="Content Placeholder 2">
            <a:extLst>
              <a:ext uri="{FF2B5EF4-FFF2-40B4-BE49-F238E27FC236}">
                <a16:creationId xmlns:a16="http://schemas.microsoft.com/office/drawing/2014/main" id="{8A7B218F-ABF5-4286-89F6-0931AF1443DA}"/>
              </a:ext>
            </a:extLst>
          </p:cNvPr>
          <p:cNvSpPr txBox="1">
            <a:spLocks/>
          </p:cNvSpPr>
          <p:nvPr/>
        </p:nvSpPr>
        <p:spPr>
          <a:xfrm>
            <a:off x="1097281" y="1896533"/>
            <a:ext cx="9796388" cy="1245705"/>
          </a:xfrm>
          <a:prstGeom prst="rect">
            <a:avLst/>
          </a:prstGeom>
        </p:spPr>
        <p:txBody>
          <a:bodyPr vert="horz" lIns="0" tIns="45720" rIns="0" bIns="45720" rtlCol="0" anchor="ct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solidFill>
                  <a:schemeClr val="tx1"/>
                </a:solidFill>
              </a:rPr>
              <a:t>Form validation is used to ensure that user input is complete and correct. Reactive Forms include a set of validator functions for common use cases. These functions receive a control to validate against and return an error object or a null value based on the validation check.</a:t>
            </a:r>
          </a:p>
        </p:txBody>
      </p:sp>
    </p:spTree>
    <p:extLst>
      <p:ext uri="{BB962C8B-B14F-4D97-AF65-F5344CB8AC3E}">
        <p14:creationId xmlns:p14="http://schemas.microsoft.com/office/powerpoint/2010/main" val="339397176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A4E875-040F-4F4E-A5A7-1188084B7F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646C36-D994-4DBD-9A53-9B2DFD8D7208}">
  <ds:schemaRefs>
    <ds:schemaRef ds:uri="http://purl.org/dc/elements/1.1/"/>
    <ds:schemaRef ds:uri="http://schemas.microsoft.com/office/2006/documentManagement/types"/>
    <ds:schemaRef ds:uri="http://schemas.openxmlformats.org/package/2006/metadata/core-properties"/>
    <ds:schemaRef ds:uri="http://www.w3.org/XML/1998/namespace"/>
    <ds:schemaRef ds:uri="http://schemas.microsoft.com/office/infopath/2007/PartnerControls"/>
    <ds:schemaRef ds:uri="71af3243-3dd4-4a8d-8c0d-dd76da1f02a5"/>
    <ds:schemaRef ds:uri="http://purl.org/dc/terms/"/>
    <ds:schemaRef ds:uri="16c05727-aa75-4e4a-9b5f-8a80a1165891"/>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147854D2-C2B1-4273-BEE8-C059778BC5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{E2803EA4-621A-4C40-B76D-8038AD6001C1}tf56160789_wac</Template>
  <TotalTime>0</TotalTime>
  <Words>2354</Words>
  <Application>Microsoft Office PowerPoint</Application>
  <PresentationFormat>Widescreen</PresentationFormat>
  <Paragraphs>163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Bookman Old Style</vt:lpstr>
      <vt:lpstr>Calibri</vt:lpstr>
      <vt:lpstr>Franklin Gothic Book</vt:lpstr>
      <vt:lpstr>1_RetrospectVTI</vt:lpstr>
      <vt:lpstr>Angular Forms with Validation</vt:lpstr>
      <vt:lpstr>Reactive forms provide a model-driven approach to handling form inputs whose values change over time. </vt:lpstr>
      <vt:lpstr>Angular Forms - Overview https://angular.io/start/start-forms#forms-in-angular https://angular.io/api/forms/FormBuilder https://angular.io/guide/forms-overview</vt:lpstr>
      <vt:lpstr>Form Model Classes https://angular.io/guide/forms-overview#testing</vt:lpstr>
      <vt:lpstr>Reactive (Model-Driven) Forms https://angular.io/start/start-forms#forms-in-angular https://angular.io/api/forms/FormBuilder https://angular.io/guide/forms-overview</vt:lpstr>
      <vt:lpstr>Reactive Form Setup (1/2) https://angular.io/guide/reactive-forms#adding-a-basic-form-control https://codecraft.tv/courses/angular/forms/model-driven/</vt:lpstr>
      <vt:lpstr>Reactive Form Setup (2/2) https://angular.io/guide/reactive-forms#adding-a-basic-form-control https://codecraft.tv/courses/angular/forms/model-driven/</vt:lpstr>
      <vt:lpstr>Reactive Forms – Changing Values https://angular.io/guide/reactive-forms#replacing-a-form-control-value</vt:lpstr>
      <vt:lpstr>Reactive Form Validation https://angular.io/guide/forms-overview#form-validation https://angular.io/guide/reactive-forms#validating-form-input https://angular.io/guide/form-validation#validating-input-in-reactive-forms</vt:lpstr>
      <vt:lpstr>Reactive Form Validation https://angular.io/guide/forms-overview#form-validation https://angular.io/guide/form-validation https://angular.io/guide/reactive-forms#validating-form-input</vt:lpstr>
      <vt:lpstr>Reactive Form Validation https://angular.io/api/forms/Validators https://angular.io/guide/reactive-forms#validating-form-input</vt:lpstr>
      <vt:lpstr>Reactive Form Validation https://angular.io/api/forms/Validators https://angular.io/guide/reactive-forms#validating-form-input</vt:lpstr>
      <vt:lpstr>Reactive Form Validation https://angular.io/guide/form-validation#control-status-css-classes https://docs.angularjs.org/api/ng/directive/ngModel</vt:lpstr>
      <vt:lpstr>PowerPoint Presentation</vt:lpstr>
      <vt:lpstr>PowerPoint Presentation</vt:lpstr>
      <vt:lpstr>Template-Driven Forms Validation https://angular.io/guide/form-validation#validating-input-in-template-driven-forms</vt:lpstr>
      <vt:lpstr>PowerPoint Presentation</vt:lpstr>
      <vt:lpstr>Template Driven Forms Setup (2/2) https://angular.io/guide/forms#introduction-to-template-driven-forms</vt:lpstr>
      <vt:lpstr>Template Reference Variables https://angular.io/guide/template-reference-variables</vt:lpstr>
      <vt:lpstr>Check the state of a template element https://angular.io/api/forms/NgControlStatus https://angular.io/guide/form-validation https://angular.io/api/forms/FormControlStatus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2020-08-20T23:15:09Z</dcterms:created>
  <dcterms:modified xsi:type="dcterms:W3CDTF">2023-02-16T00:46:12Z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