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4"/>
  </p:sldMasterIdLst>
  <p:sldIdLst>
    <p:sldId id="257" r:id="rId5"/>
    <p:sldId id="258" r:id="rId6"/>
    <p:sldId id="320" r:id="rId7"/>
    <p:sldId id="326" r:id="rId8"/>
    <p:sldId id="323" r:id="rId9"/>
    <p:sldId id="298" r:id="rId10"/>
    <p:sldId id="260" r:id="rId11"/>
    <p:sldId id="299" r:id="rId12"/>
    <p:sldId id="300" r:id="rId13"/>
    <p:sldId id="301" r:id="rId14"/>
    <p:sldId id="319" r:id="rId15"/>
    <p:sldId id="302" r:id="rId16"/>
    <p:sldId id="295" r:id="rId17"/>
    <p:sldId id="263" r:id="rId18"/>
    <p:sldId id="322" r:id="rId19"/>
    <p:sldId id="321" r:id="rId20"/>
    <p:sldId id="324" r:id="rId21"/>
    <p:sldId id="309" r:id="rId22"/>
    <p:sldId id="276" r:id="rId23"/>
    <p:sldId id="325" r:id="rId24"/>
    <p:sldId id="3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E6A08C-BFEF-49CD-9977-E97088E5C9CC}" v="2" dt="2020-08-13T03:01:22.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35" autoAdjust="0"/>
    <p:restoredTop sz="94660"/>
  </p:normalViewPr>
  <p:slideViewPr>
    <p:cSldViewPr snapToGrid="0">
      <p:cViewPr varScale="1">
        <p:scale>
          <a:sx n="45" d="100"/>
          <a:sy n="45" d="100"/>
        </p:scale>
        <p:origin x="36" y="8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14:55:04.6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7006,'93'54,"-24"-13,-42-26,-5-3,1 0,43 15,-63-26,0 0,0 0,1 0,-1-1,0 0,1 1,-1-1,0-1,0 1,1 0,5-2,-6 1,-1 0,0 0,0 0,1-1,-1 1,0-1,0 1,0-1,-1 1,1-1,0 0,-1 0,1 0,-1 0,1 0,1-4,3-8,0 0,-1-1,-1 1,4-22,5-64,-9 71,18-370,-26-4,4 402,-48-620,-3 289,-14-100,26-1,37-181,5 277,-3-803,8 982,-3 123,1 0,16-49,22-72,-15 47,-10 24,-15 60,2 1,0 0,14-35,29-60,-10 45,-19 40,89-141,-36 80,-29 40,-31 38,1 1,0 1,2 1,0 0,0 1,1 0,1 1,32-16,28-18,-55 31,0 1,27-12,38-18,-33 15,-36 18,0-1,30-24,8-6,43-17,-60 37,-1-1,48-39,-14-3,-60 55,1 1,0 1,0 0,31-12,-33 15,-1 1,-1 0,1 1,-1 0,1 1,19-1,57 3,-48 1,1011 1,-559-3,-420 1,250-10,-21-5,-262 13,46-7,-2-1,-10 2,80-21,-89 15,127-11,-95 21,129-2,-47 5,134 2,-251 1,0 2,66 14,-65-6,8 1,95 32,-123-32,85 17,43-10,76 16,-241-35,55 8,73 2,59-8,-190-3,0 0,43-1,55 8,193 47,-255-46,8-1,1-2,59-1,-77-3,48 4,4 1,-62-5,0 2,0 0,34 10,12 3,23-2,35 6,16 6,115 27,-241-50,-1 0,0 1,19 9,-27-11,1 0,0 1,-1-1,0 1,1-1,-1 1,0 0,0 1,-1-1,1 0,-1 1,1-1,2 7,-2-1,-1-1,1 0,-1 1,-1-1,1 16,-2 47,-2-40,-1 219,-2 74,-36 87,8-133,32-265,-29 246,-24 152,47-266,-4 40,-5 79,17 2,0-105,6 115,6-159,35 147,-39-208,3 105,-8-91,0 321,-5-243,-2 21,-17-2,-79 247,-18-68,90-272,-76 235,-2 8,41-174,20-49,34-73,-1 0,-26 37,-36 33,56-71,-11 10,-2 0,0-3,-2 0,-67 42,92-64,0-2,0 1,0-1,-1 0,1-1,-11 3,-4-1,-23 0,-111 13,-404-17,480-3,-100-17,-486-136,293 45,201 54,-74-20,135 52,-114-30,-255-84,432 127,0 2,0 1,-1 4,0 1,-56 3,-137 4,221-2,1 1,0 2,0 0,1 1,-1 0,1 2,-28 14,9-1,1 1,-51 40,72-49,-304 243,276-217,-89 58,122-90,0 0,-1-1,0 0,1-1,-1 0,-1-1,1 0,-22 2,-18 4,32-5,-31 3,-31-5,-122-12,181 7,-1-1,-33-10,-44-21,80 27,-34-10,0 2,-2 3,-78-9,88 18,29 4,0-2,-28-5,-97-34,125 37,0 1,-32-1,-38 4,33 2,50-2,-15 0,0 0,0-2,-36-6,0-3,35 7,0 0,-30-11,25 6,-1 2,0 1,-40-4,-22-4,34 1,-96-17,135 28,-190-23,-2 15,131 11,59-1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14:55:09.173"/>
    </inkml:context>
    <inkml:brush xml:id="br0">
      <inkml:brushProperty name="width" value="0.05" units="cm"/>
      <inkml:brushProperty name="height" value="0.05" units="cm"/>
      <inkml:brushProperty name="color" value="#66CC00"/>
      <inkml:brushProperty name="ignorePressure" value="1"/>
    </inkml:brush>
  </inkml:definitions>
  <inkml:trace contextRef="#ctx0" brushRef="#br0">280 7839,'0'-196,"5"-413,20 365,24 3,-11 94,8 2,67-147,50-125,-132 336,19-66,-7-3,40-252,-67 286,-6-1,-5 0,-12-139,-2 174,-4 0,-35-123,14 94,-5 2,-53-106,22 72,-79-172,119 247,-71-181,61 124,33 97,2 1,-5-47,6 23,-2 0,-23-94,14 85,9 32,-2 0,-13-35,7 30,2-1,-9-41,-8-21,7 24,13 43,-19-38,18 45,0 0,2-1,-8-32,13 31,-1-46,4 45,-6-41,-3 6,-2-74,12-61,-1 186,0 0,1 0,0 0,1 1,0-1,0 0,1 0,0 1,6-12,-1 7,1 0,0 0,0 1,1 0,1 1,0 0,0 1,16-11,-4 6,1 1,0 1,47-18,297-77,-296 89,177-32,-76 17,119-12,-268 44,42-4,127-28,-165 28,0 0,1 2,28 0,88 4,-67 1,380-1,-415-1,83-13,40-23,-119 26,-19 5,-1-2,50-19,70-41,-137 64,1 0,0 1,0 0,0 0,22-1,58 3,-57 2,191-1,52 2,-225 0,102 18,48 31,-44 8,-61-21,0-2,195 62,-67-47,-188-44,1-1,59 1,3 1,9 9,108 33,12 27,-76-21,155 26,-243-64,98 41,0 2,-115-47,156 52,71 17,-127-39,69 42,-210-83,14 7,0 1,-2 1,1 0,-2 2,0 0,0 1,-1 0,16 21,-12-10,-1 1,-2 1,0 1,26 60,-1 15,33 124,-57-156,-4 0,11 133,-23 95,0-7,28 103,-23-300,49 398,-10-107,-38-295,25 320,-31 206,-4-346,1 819,0-1091,0 25,-5 38,4-54,-1-1,0 0,-1 0,1 0,-1 0,-1 0,0-1,-6 11,5-11,0 0,-1-1,1 1,-1-1,0 0,-1 0,0-1,0 0,0 0,0 0,-1-1,1 0,-16 5,-48 8,7-2,-119 33,-193 25,238-54,-516 63,56-24,5 24,511-69,-333 58,6 16,-158 64,-25 20,490-142,-286 99,228-72,75-27,-17 7,-108 23,-33-17,160-29,-84 9,-193-17,221-7,-5 3,-179-4,285 0,0-2,0-1,0-2,1-1,1-2,-1-2,-41-21,-75-40,-196-88,283 136,-43-19,75 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06T14:55:11.1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304 6804,'1'-176,"-1"-152,-20-1,-1 150,-13-132,-67-373,17 185,40-5,43-146,4 321,-3-49,4 315,2 1,2-1,25-87,70-178,-89 286,163-578,-157 528,38-212,-21 88,-25 164,2 0,23-54,-34 96,2 1,-1 1,1-1,1 1,-1 0,1 0,1 0,0 1,0 0,0 0,1 1,0 0,0 0,0 1,1 0,0 0,0 1,16-5,11-1,56-7,42 3,-77 9,66-8,539-38,-239 32,211-4,230 23,-359 2,60 23,-67-1,-28-23,-212-2,-245 1,0 0,0 1,-1 1,23 6,-27-5,1 0,-1 0,0 1,0 0,0 1,0 0,11 10,68 66,88 104,-30 2,-13 12,-43-64,677 904,-577-787,-182-242,95 145,-83-121,-1 2,24 63,-4 34,-10-29,24 76,-28-93,45 276,-46-221,96 552,-45-328,11-115,-65-199,40 93,10 28,-54-128,18 88,-29-108,-2 1,-1 0,-1-1,-2 1,-6 48,4-54,-2 0,0-1,-1 0,-1 0,-1 0,0-1,-23 35,-2-8,-3-2,-1-1,-68 58,47-51,-93 59,-76 23,-5-27,-6-16,164-61,-28 8,-167 37,-326 22,403-76,-55 5,157-12,-342 47,4 31,-151 54,-535 48,1005-177,-109 30,168-33,0-2,-1-3,1-2,-61-2,-1249-3,711 2,638-2,1 0,0 0,-1-1,1 0,0-1,0 0,1-1,-1 0,1 0,-1-1,-8-7,0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ngular.io/tutorial/toh-pt1#show-the-heroescomponent-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4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0.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ngular.io/tutorial/toh-pt1#create-a-hero-interface"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ypescriptlang.org/docs/handbook/modul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ypescriptlang.org/docs/handbook/modules.html#expor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ngular.io/guide/interpolation"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ngular.io/guide/pip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angular.io/api/common/DecimalPipe" TargetMode="External"/><Relationship Id="rId3" Type="http://schemas.openxmlformats.org/officeDocument/2006/relationships/hyperlink" Target="https://angular.io/api/common#pipes" TargetMode="External"/><Relationship Id="rId7" Type="http://schemas.openxmlformats.org/officeDocument/2006/relationships/hyperlink" Target="https://angular.io/api/common/CurrencyPipe" TargetMode="External"/><Relationship Id="rId2" Type="http://schemas.openxmlformats.org/officeDocument/2006/relationships/hyperlink" Target="https://angular.io/guide/pipes" TargetMode="External"/><Relationship Id="rId1" Type="http://schemas.openxmlformats.org/officeDocument/2006/relationships/slideLayout" Target="../slideLayouts/slideLayout2.xml"/><Relationship Id="rId6" Type="http://schemas.openxmlformats.org/officeDocument/2006/relationships/hyperlink" Target="https://angular.io/api/common/LowerCasePipe" TargetMode="External"/><Relationship Id="rId5" Type="http://schemas.openxmlformats.org/officeDocument/2006/relationships/hyperlink" Target="https://angular.io/api/common/UpperCasePipe" TargetMode="External"/><Relationship Id="rId10" Type="http://schemas.openxmlformats.org/officeDocument/2006/relationships/hyperlink" Target="https://angular.io/api/common/TitleCasePipe" TargetMode="External"/><Relationship Id="rId4" Type="http://schemas.openxmlformats.org/officeDocument/2006/relationships/hyperlink" Target="https://angular.io/api/common/DatePipe" TargetMode="External"/><Relationship Id="rId9" Type="http://schemas.openxmlformats.org/officeDocument/2006/relationships/hyperlink" Target="https://angular.io/api/common/PercentPipe"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anthonygiretti.com/2018/03/26/how-to-avoid-port-4200-is-already-in-use-error-with-angular-cl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ngular.io/start/start-deploy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ngular.io/doc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12142020-dotnet-uta/P2_RepeatCommitters/blob/main/azure-pipelines-1.y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codementor.io/@brijmcq/creating-a-rock-paper-scissors-game-in-angular-fmmrknce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ngular.io/guide/aot-compiler" TargetMode="External"/><Relationship Id="rId2" Type="http://schemas.openxmlformats.org/officeDocument/2006/relationships/hyperlink" Target="https://hackr.io/blog/angular-interview-question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geeksforgeeks.org/what-is-spa-single-page-application-in-angularj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ngular.io/guide/aot-compiler" TargetMode="External"/><Relationship Id="rId2" Type="http://schemas.openxmlformats.org/officeDocument/2006/relationships/hyperlink" Target="https://hackr.io/blog/angular-interview-question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geeksforgeeks.org/what-is-spa-single-page-application-in-angularj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 TargetMode="External"/><Relationship Id="rId2" Type="http://schemas.openxmlformats.org/officeDocument/2006/relationships/hyperlink" Target="https://angular.io/guide/setup-local" TargetMode="External"/><Relationship Id="rId1" Type="http://schemas.openxmlformats.org/officeDocument/2006/relationships/slideLayout" Target="../slideLayouts/slideLayout2.xml"/><Relationship Id="rId5" Type="http://schemas.openxmlformats.org/officeDocument/2006/relationships/hyperlink" Target="https://angular.io/tutorial/toh-pt0#create-a-new-workspace-and-an-initial-application" TargetMode="External"/><Relationship Id="rId4" Type="http://schemas.openxmlformats.org/officeDocument/2006/relationships/hyperlink" Target="https://code.visualstudio.com/docs/typescript/typescript-compiling"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pcislo/vscode-nuget-gallery" TargetMode="External"/><Relationship Id="rId3" Type="http://schemas.openxmlformats.org/officeDocument/2006/relationships/hyperlink" Target="https://code.visualstudio.com/docs/typescript/typescript-compiling" TargetMode="External"/><Relationship Id="rId7" Type="http://schemas.openxmlformats.org/officeDocument/2006/relationships/hyperlink" Target="https://github.com/CoenraadS/Bracket-Pair-Colorizer-2" TargetMode="External"/><Relationship Id="rId2" Type="http://schemas.openxmlformats.org/officeDocument/2006/relationships/hyperlink" Target="https://angular.io/guide/setup-local" TargetMode="External"/><Relationship Id="rId1" Type="http://schemas.openxmlformats.org/officeDocument/2006/relationships/slideLayout" Target="../slideLayouts/slideLayout2.xml"/><Relationship Id="rId6" Type="http://schemas.openxmlformats.org/officeDocument/2006/relationships/hyperlink" Target="https://github.com/jchannon/csharpextensions" TargetMode="External"/><Relationship Id="rId5" Type="http://schemas.openxmlformats.org/officeDocument/2006/relationships/hyperlink" Target="https://github.com/OmniSharp/omnisharp-vscode" TargetMode="External"/><Relationship Id="rId10" Type="http://schemas.openxmlformats.org/officeDocument/2006/relationships/hyperlink" Target="https://angular.io/guide/cheatsheet" TargetMode="External"/><Relationship Id="rId4" Type="http://schemas.openxmlformats.org/officeDocument/2006/relationships/hyperlink" Target="https://angular.io/tutorial/toh-pt0#create-a-new-workspace-and-an-initial-application" TargetMode="External"/><Relationship Id="rId9" Type="http://schemas.openxmlformats.org/officeDocument/2006/relationships/hyperlink" Target="https://github.com/PKief/vscode-material-icon-theme.gi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ngular.io/tutorial/toh-pt0#set-up-your-environ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ngular.io/guide/component-interaction" TargetMode="External"/><Relationship Id="rId2" Type="http://schemas.openxmlformats.org/officeDocument/2006/relationships/hyperlink" Target="https://angular.io/tutorial/toh-pt0#set-up-your-environment"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angular.io/tutorial/toh-pt1#create-the-heroes-component"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solidFill>
                  <a:schemeClr val="tx1"/>
                </a:solidFill>
              </a:rPr>
              <a:t>Angular Fundamentals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3200" dirty="0" err="1">
                <a:latin typeface="+mj-lt"/>
              </a:rPr>
              <a:t>.NEt</a:t>
            </a:r>
            <a:endParaRPr lang="en-US" sz="3200" dirty="0">
              <a:latin typeface="+mj-lt"/>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6A2C-871D-44B5-B9F0-6EC7518B0D4E}"/>
              </a:ext>
            </a:extLst>
          </p:cNvPr>
          <p:cNvSpPr>
            <a:spLocks noGrp="1"/>
          </p:cNvSpPr>
          <p:nvPr>
            <p:ph type="title"/>
          </p:nvPr>
        </p:nvSpPr>
        <p:spPr/>
        <p:txBody>
          <a:bodyPr>
            <a:normAutofit/>
          </a:bodyPr>
          <a:lstStyle/>
          <a:p>
            <a:r>
              <a:rPr lang="en-US" dirty="0">
                <a:solidFill>
                  <a:schemeClr val="tx1"/>
                </a:solidFill>
              </a:rPr>
              <a:t>Connect a new Component</a:t>
            </a:r>
            <a:br>
              <a:rPr lang="en-US" dirty="0"/>
            </a:br>
            <a:r>
              <a:rPr lang="en-US" sz="1400" dirty="0">
                <a:hlinkClick r:id="rId2"/>
              </a:rPr>
              <a:t>https://angular.io/tutorial/toh-pt1#show-the-heroescomponent-view</a:t>
            </a:r>
            <a:endParaRPr lang="en-US" dirty="0"/>
          </a:p>
        </p:txBody>
      </p:sp>
      <p:sp>
        <p:nvSpPr>
          <p:cNvPr id="3" name="Content Placeholder 2">
            <a:extLst>
              <a:ext uri="{FF2B5EF4-FFF2-40B4-BE49-F238E27FC236}">
                <a16:creationId xmlns:a16="http://schemas.microsoft.com/office/drawing/2014/main" id="{8240978C-729D-46D6-8D78-221BA08F328E}"/>
              </a:ext>
            </a:extLst>
          </p:cNvPr>
          <p:cNvSpPr>
            <a:spLocks noGrp="1"/>
          </p:cNvSpPr>
          <p:nvPr>
            <p:ph idx="1"/>
          </p:nvPr>
        </p:nvSpPr>
        <p:spPr>
          <a:xfrm>
            <a:off x="1371600" y="1911140"/>
            <a:ext cx="4659146" cy="4489660"/>
          </a:xfrm>
        </p:spPr>
        <p:txBody>
          <a:bodyPr anchor="ctr">
            <a:normAutofit/>
          </a:bodyPr>
          <a:lstStyle/>
          <a:p>
            <a:r>
              <a:rPr lang="en-US" sz="2400" dirty="0">
                <a:solidFill>
                  <a:schemeClr val="tx1"/>
                </a:solidFill>
              </a:rPr>
              <a:t>Every </a:t>
            </a:r>
            <a:r>
              <a:rPr lang="en-US" sz="2400" b="1" i="1" dirty="0">
                <a:solidFill>
                  <a:schemeClr val="tx1"/>
                </a:solidFill>
              </a:rPr>
              <a:t>component</a:t>
            </a:r>
            <a:r>
              <a:rPr lang="en-US" sz="2400" dirty="0">
                <a:solidFill>
                  <a:schemeClr val="tx1"/>
                </a:solidFill>
              </a:rPr>
              <a:t> must be declared in the </a:t>
            </a:r>
            <a:r>
              <a:rPr lang="en-US" sz="2400" dirty="0" err="1">
                <a:solidFill>
                  <a:srgbClr val="FF0000"/>
                </a:solidFill>
              </a:rPr>
              <a:t>app.module.ts</a:t>
            </a:r>
            <a:r>
              <a:rPr lang="en-US" sz="2400" dirty="0">
                <a:solidFill>
                  <a:srgbClr val="FF0000"/>
                </a:solidFill>
              </a:rPr>
              <a:t> @NgModule </a:t>
            </a:r>
            <a:r>
              <a:rPr lang="en-US" sz="2400" dirty="0">
                <a:solidFill>
                  <a:schemeClr val="tx1"/>
                </a:solidFill>
              </a:rPr>
              <a:t>to function. </a:t>
            </a:r>
          </a:p>
          <a:p>
            <a:r>
              <a:rPr lang="en-US" sz="2400" b="1" i="1" dirty="0">
                <a:solidFill>
                  <a:schemeClr val="tx1"/>
                </a:solidFill>
              </a:rPr>
              <a:t>Angular CLI</a:t>
            </a:r>
            <a:r>
              <a:rPr lang="en-US" sz="2400" dirty="0">
                <a:solidFill>
                  <a:schemeClr val="tx1"/>
                </a:solidFill>
              </a:rPr>
              <a:t> automatically imports new components into </a:t>
            </a:r>
            <a:r>
              <a:rPr lang="en-US" sz="2400" dirty="0" err="1">
                <a:solidFill>
                  <a:srgbClr val="FF0000"/>
                </a:solidFill>
              </a:rPr>
              <a:t>app.module.ts</a:t>
            </a:r>
            <a:r>
              <a:rPr lang="en-US" sz="2400" dirty="0">
                <a:solidFill>
                  <a:srgbClr val="FF0000"/>
                </a:solidFill>
              </a:rPr>
              <a:t> </a:t>
            </a:r>
            <a:r>
              <a:rPr lang="en-US" sz="2400" dirty="0">
                <a:solidFill>
                  <a:schemeClr val="tx1"/>
                </a:solidFill>
              </a:rPr>
              <a:t>and declares them under the </a:t>
            </a:r>
            <a:r>
              <a:rPr lang="en-US" sz="2400" dirty="0">
                <a:solidFill>
                  <a:srgbClr val="FF0000"/>
                </a:solidFill>
              </a:rPr>
              <a:t>@NgModule.declarations</a:t>
            </a:r>
            <a:r>
              <a:rPr lang="en-US" sz="2400" dirty="0">
                <a:solidFill>
                  <a:schemeClr val="tx1"/>
                </a:solidFill>
              </a:rPr>
              <a:t> array.</a:t>
            </a:r>
            <a:endParaRPr lang="en-US" sz="1800" dirty="0">
              <a:solidFill>
                <a:schemeClr val="tx1"/>
              </a:solidFill>
            </a:endParaRPr>
          </a:p>
        </p:txBody>
      </p:sp>
      <p:pic>
        <p:nvPicPr>
          <p:cNvPr id="4" name="Picture 3">
            <a:extLst>
              <a:ext uri="{FF2B5EF4-FFF2-40B4-BE49-F238E27FC236}">
                <a16:creationId xmlns:a16="http://schemas.microsoft.com/office/drawing/2014/main" id="{027675C3-D178-4796-8036-8780B06BC1AB}"/>
              </a:ext>
            </a:extLst>
          </p:cNvPr>
          <p:cNvPicPr>
            <a:picLocks noChangeAspect="1"/>
          </p:cNvPicPr>
          <p:nvPr/>
        </p:nvPicPr>
        <p:blipFill>
          <a:blip r:embed="rId3"/>
          <a:stretch>
            <a:fillRect/>
          </a:stretch>
        </p:blipFill>
        <p:spPr>
          <a:xfrm>
            <a:off x="6161255" y="2119985"/>
            <a:ext cx="4886364" cy="4071970"/>
          </a:xfrm>
          <a:prstGeom prst="rect">
            <a:avLst/>
          </a:prstGeom>
          <a:ln w="25400">
            <a:solidFill>
              <a:schemeClr val="accent2"/>
            </a:solidFill>
          </a:ln>
          <a:effectLst/>
        </p:spPr>
      </p:pic>
      <p:sp>
        <p:nvSpPr>
          <p:cNvPr id="5" name="Rectangle: Rounded Corners 4">
            <a:extLst>
              <a:ext uri="{FF2B5EF4-FFF2-40B4-BE49-F238E27FC236}">
                <a16:creationId xmlns:a16="http://schemas.microsoft.com/office/drawing/2014/main" id="{DBB445D2-8AAC-47E2-83AF-BDB44B78526B}"/>
              </a:ext>
            </a:extLst>
          </p:cNvPr>
          <p:cNvSpPr/>
          <p:nvPr/>
        </p:nvSpPr>
        <p:spPr>
          <a:xfrm>
            <a:off x="6254885" y="3512949"/>
            <a:ext cx="1352146" cy="1068779"/>
          </a:xfrm>
          <a:prstGeom prst="roundRect">
            <a:avLst>
              <a:gd name="adj" fmla="val 4241"/>
            </a:avLst>
          </a:prstGeom>
          <a:solidFill>
            <a:schemeClr val="accent2">
              <a:alpha val="10000"/>
            </a:schemeClr>
          </a:solidFill>
          <a:ln w="317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5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6318-F608-4243-8D07-4BCC26EB5543}"/>
              </a:ext>
            </a:extLst>
          </p:cNvPr>
          <p:cNvSpPr>
            <a:spLocks noGrp="1"/>
          </p:cNvSpPr>
          <p:nvPr>
            <p:ph type="title"/>
          </p:nvPr>
        </p:nvSpPr>
        <p:spPr/>
        <p:txBody>
          <a:bodyPr/>
          <a:lstStyle/>
          <a:p>
            <a:r>
              <a:rPr lang="en-US" dirty="0">
                <a:solidFill>
                  <a:schemeClr val="tx1"/>
                </a:solidFill>
              </a:rPr>
              <a:t>Angular Components Structure Diagram</a:t>
            </a:r>
          </a:p>
        </p:txBody>
      </p:sp>
      <p:sp>
        <p:nvSpPr>
          <p:cNvPr id="5" name="Rectangle 4">
            <a:extLst>
              <a:ext uri="{FF2B5EF4-FFF2-40B4-BE49-F238E27FC236}">
                <a16:creationId xmlns:a16="http://schemas.microsoft.com/office/drawing/2014/main" id="{E5436042-6550-4A53-B0A4-43B2836DBAC4}"/>
              </a:ext>
            </a:extLst>
          </p:cNvPr>
          <p:cNvSpPr/>
          <p:nvPr/>
        </p:nvSpPr>
        <p:spPr>
          <a:xfrm>
            <a:off x="680383" y="2318502"/>
            <a:ext cx="10591439" cy="793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Ex. This App Root Component has 3 buttons. Each button links to a different route. That route exposes a component that can have nested components.</a:t>
            </a:r>
          </a:p>
        </p:txBody>
      </p:sp>
      <p:sp>
        <p:nvSpPr>
          <p:cNvPr id="6" name="Rectangle 5">
            <a:extLst>
              <a:ext uri="{FF2B5EF4-FFF2-40B4-BE49-F238E27FC236}">
                <a16:creationId xmlns:a16="http://schemas.microsoft.com/office/drawing/2014/main" id="{198918F4-3A52-4529-954D-BF54928524BD}"/>
              </a:ext>
            </a:extLst>
          </p:cNvPr>
          <p:cNvSpPr/>
          <p:nvPr/>
        </p:nvSpPr>
        <p:spPr>
          <a:xfrm>
            <a:off x="1026404" y="2838540"/>
            <a:ext cx="2591522" cy="1586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‘/rectangle’ Component</a:t>
            </a:r>
          </a:p>
          <a:p>
            <a:pPr algn="ctr"/>
            <a:r>
              <a:rPr lang="en-US" dirty="0"/>
              <a:t>When you enter data, you can pass it to the child</a:t>
            </a:r>
          </a:p>
        </p:txBody>
      </p:sp>
      <p:sp>
        <p:nvSpPr>
          <p:cNvPr id="7" name="Oval 6">
            <a:extLst>
              <a:ext uri="{FF2B5EF4-FFF2-40B4-BE49-F238E27FC236}">
                <a16:creationId xmlns:a16="http://schemas.microsoft.com/office/drawing/2014/main" id="{62981D64-FC80-432B-9FA2-8DEC82835755}"/>
              </a:ext>
            </a:extLst>
          </p:cNvPr>
          <p:cNvSpPr/>
          <p:nvPr/>
        </p:nvSpPr>
        <p:spPr>
          <a:xfrm>
            <a:off x="4693342" y="2999890"/>
            <a:ext cx="2682529" cy="1529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‘/circle’ Component</a:t>
            </a:r>
          </a:p>
        </p:txBody>
      </p:sp>
      <p:sp>
        <p:nvSpPr>
          <p:cNvPr id="8" name="Isosceles Triangle 7">
            <a:extLst>
              <a:ext uri="{FF2B5EF4-FFF2-40B4-BE49-F238E27FC236}">
                <a16:creationId xmlns:a16="http://schemas.microsoft.com/office/drawing/2014/main" id="{317C6D79-EE6A-4052-B0D4-7D4E9B0D7580}"/>
              </a:ext>
            </a:extLst>
          </p:cNvPr>
          <p:cNvSpPr/>
          <p:nvPr/>
        </p:nvSpPr>
        <p:spPr>
          <a:xfrm>
            <a:off x="8077922" y="2838540"/>
            <a:ext cx="2829873" cy="12870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‘/triangle’</a:t>
            </a:r>
          </a:p>
          <a:p>
            <a:pPr algn="ctr"/>
            <a:r>
              <a:rPr lang="en-US" dirty="0"/>
              <a:t>Component</a:t>
            </a:r>
          </a:p>
        </p:txBody>
      </p:sp>
      <p:sp>
        <p:nvSpPr>
          <p:cNvPr id="9" name="Rectangle: Single Corner Snipped 8">
            <a:extLst>
              <a:ext uri="{FF2B5EF4-FFF2-40B4-BE49-F238E27FC236}">
                <a16:creationId xmlns:a16="http://schemas.microsoft.com/office/drawing/2014/main" id="{C2ED4844-9E7E-4FEB-898A-E821A9722764}"/>
              </a:ext>
            </a:extLst>
          </p:cNvPr>
          <p:cNvSpPr/>
          <p:nvPr/>
        </p:nvSpPr>
        <p:spPr>
          <a:xfrm>
            <a:off x="1108785" y="4258154"/>
            <a:ext cx="1183086" cy="113108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r>
              <a:rPr lang="en-US" sz="1200" dirty="0" err="1"/>
              <a:t>ngif</a:t>
            </a:r>
            <a:r>
              <a:rPr lang="en-US" sz="1200" dirty="0"/>
              <a:t>=“</a:t>
            </a:r>
            <a:r>
              <a:rPr lang="en-US" sz="1200" dirty="0" err="1"/>
              <a:t>myTriangle</a:t>
            </a:r>
            <a:r>
              <a:rPr lang="en-US" sz="1200" dirty="0"/>
              <a:t>”</a:t>
            </a:r>
          </a:p>
          <a:p>
            <a:pPr algn="ctr"/>
            <a:r>
              <a:rPr lang="en-US" sz="1200" dirty="0"/>
              <a:t>Display a </a:t>
            </a:r>
            <a:r>
              <a:rPr lang="en-US" sz="1200" dirty="0" err="1"/>
              <a:t>Rectange</a:t>
            </a:r>
            <a:r>
              <a:rPr lang="en-US" sz="1200" dirty="0"/>
              <a:t> Component</a:t>
            </a:r>
          </a:p>
        </p:txBody>
      </p:sp>
      <p:sp>
        <p:nvSpPr>
          <p:cNvPr id="10" name="Rectangle: Single Corner Snipped 9">
            <a:extLst>
              <a:ext uri="{FF2B5EF4-FFF2-40B4-BE49-F238E27FC236}">
                <a16:creationId xmlns:a16="http://schemas.microsoft.com/office/drawing/2014/main" id="{0D7CAEA2-FB4F-46A6-8779-FAA66C7CCEC1}"/>
              </a:ext>
            </a:extLst>
          </p:cNvPr>
          <p:cNvSpPr/>
          <p:nvPr/>
        </p:nvSpPr>
        <p:spPr>
          <a:xfrm>
            <a:off x="5105039" y="4178642"/>
            <a:ext cx="1768129" cy="113108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ngif</a:t>
            </a:r>
            <a:r>
              <a:rPr lang="en-US" dirty="0"/>
              <a:t>= “</a:t>
            </a:r>
            <a:r>
              <a:rPr lang="en-US" dirty="0" err="1"/>
              <a:t>myCircle</a:t>
            </a:r>
            <a:r>
              <a:rPr lang="en-US" dirty="0"/>
              <a:t>”</a:t>
            </a:r>
          </a:p>
          <a:p>
            <a:pPr algn="ctr"/>
            <a:r>
              <a:rPr lang="en-US" dirty="0"/>
              <a:t>Display a Circle Component</a:t>
            </a:r>
          </a:p>
        </p:txBody>
      </p:sp>
      <p:sp>
        <p:nvSpPr>
          <p:cNvPr id="11" name="Rectangle: Single Corner Snipped 10">
            <a:extLst>
              <a:ext uri="{FF2B5EF4-FFF2-40B4-BE49-F238E27FC236}">
                <a16:creationId xmlns:a16="http://schemas.microsoft.com/office/drawing/2014/main" id="{D8B596A7-D487-4080-9B7F-30D4AEF037D2}"/>
              </a:ext>
            </a:extLst>
          </p:cNvPr>
          <p:cNvSpPr/>
          <p:nvPr/>
        </p:nvSpPr>
        <p:spPr>
          <a:xfrm>
            <a:off x="8753972" y="4069297"/>
            <a:ext cx="1737793" cy="103574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a Triangle Component</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A474B5A6-8F27-4EA6-99E8-DD60EED9B9AE}"/>
                  </a:ext>
                </a:extLst>
              </p14:cNvPr>
              <p14:cNvContentPartPr/>
              <p14:nvPr/>
            </p14:nvContentPartPr>
            <p14:xfrm>
              <a:off x="602336" y="2872811"/>
              <a:ext cx="3245040" cy="2746440"/>
            </p14:xfrm>
          </p:contentPart>
        </mc:Choice>
        <mc:Fallback xmlns="">
          <p:pic>
            <p:nvPicPr>
              <p:cNvPr id="12" name="Ink 11">
                <a:extLst>
                  <a:ext uri="{FF2B5EF4-FFF2-40B4-BE49-F238E27FC236}">
                    <a16:creationId xmlns:a16="http://schemas.microsoft.com/office/drawing/2014/main" id="{A474B5A6-8F27-4EA6-99E8-DD60EED9B9AE}"/>
                  </a:ext>
                </a:extLst>
              </p:cNvPr>
              <p:cNvPicPr/>
              <p:nvPr/>
            </p:nvPicPr>
            <p:blipFill>
              <a:blip r:embed="rId3"/>
              <a:stretch>
                <a:fillRect/>
              </a:stretch>
            </p:blipFill>
            <p:spPr>
              <a:xfrm>
                <a:off x="593336" y="2863811"/>
                <a:ext cx="3262680" cy="2764080"/>
              </a:xfrm>
              <a:prstGeom prst="rect">
                <a:avLst/>
              </a:prstGeom>
            </p:spPr>
          </p:pic>
        </mc:Fallback>
      </mc:AlternateContent>
      <p:grpSp>
        <p:nvGrpSpPr>
          <p:cNvPr id="15" name="Group 14">
            <a:extLst>
              <a:ext uri="{FF2B5EF4-FFF2-40B4-BE49-F238E27FC236}">
                <a16:creationId xmlns:a16="http://schemas.microsoft.com/office/drawing/2014/main" id="{2838D176-4A77-4392-9D80-8A42C76A8F22}"/>
              </a:ext>
            </a:extLst>
          </p:cNvPr>
          <p:cNvGrpSpPr/>
          <p:nvPr/>
        </p:nvGrpSpPr>
        <p:grpSpPr>
          <a:xfrm>
            <a:off x="4427684" y="3005198"/>
            <a:ext cx="6680160" cy="2927160"/>
            <a:chOff x="4427684" y="2620887"/>
            <a:chExt cx="6680160" cy="292716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910DB2A2-E38D-478C-95A7-8025256282FA}"/>
                    </a:ext>
                  </a:extLst>
                </p14:cNvPr>
                <p14:cNvContentPartPr/>
                <p14:nvPr/>
              </p14:nvContentPartPr>
              <p14:xfrm>
                <a:off x="4427684" y="2620887"/>
                <a:ext cx="3039840" cy="2927160"/>
              </p14:xfrm>
            </p:contentPart>
          </mc:Choice>
          <mc:Fallback xmlns="">
            <p:pic>
              <p:nvPicPr>
                <p:cNvPr id="13" name="Ink 12">
                  <a:extLst>
                    <a:ext uri="{FF2B5EF4-FFF2-40B4-BE49-F238E27FC236}">
                      <a16:creationId xmlns:a16="http://schemas.microsoft.com/office/drawing/2014/main" id="{910DB2A2-E38D-478C-95A7-8025256282FA}"/>
                    </a:ext>
                  </a:extLst>
                </p:cNvPr>
                <p:cNvPicPr/>
                <p:nvPr/>
              </p:nvPicPr>
              <p:blipFill>
                <a:blip r:embed="rId5"/>
                <a:stretch>
                  <a:fillRect/>
                </a:stretch>
              </p:blipFill>
              <p:spPr>
                <a:xfrm>
                  <a:off x="4419044" y="2611887"/>
                  <a:ext cx="3057480" cy="2944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7F450F3A-37B5-46A3-AF4B-C1142C24C839}"/>
                    </a:ext>
                  </a:extLst>
                </p14:cNvPr>
                <p14:cNvContentPartPr/>
                <p14:nvPr/>
              </p14:nvContentPartPr>
              <p14:xfrm>
                <a:off x="7994204" y="2711967"/>
                <a:ext cx="3113640" cy="2640600"/>
              </p14:xfrm>
            </p:contentPart>
          </mc:Choice>
          <mc:Fallback xmlns="">
            <p:pic>
              <p:nvPicPr>
                <p:cNvPr id="14" name="Ink 13">
                  <a:extLst>
                    <a:ext uri="{FF2B5EF4-FFF2-40B4-BE49-F238E27FC236}">
                      <a16:creationId xmlns:a16="http://schemas.microsoft.com/office/drawing/2014/main" id="{7F450F3A-37B5-46A3-AF4B-C1142C24C839}"/>
                    </a:ext>
                  </a:extLst>
                </p:cNvPr>
                <p:cNvPicPr/>
                <p:nvPr/>
              </p:nvPicPr>
              <p:blipFill>
                <a:blip r:embed="rId7"/>
                <a:stretch>
                  <a:fillRect/>
                </a:stretch>
              </p:blipFill>
              <p:spPr>
                <a:xfrm>
                  <a:off x="7985204" y="2702967"/>
                  <a:ext cx="3131280" cy="2658240"/>
                </a:xfrm>
                <a:prstGeom prst="rect">
                  <a:avLst/>
                </a:prstGeom>
              </p:spPr>
            </p:pic>
          </mc:Fallback>
        </mc:AlternateContent>
      </p:grpSp>
      <p:sp>
        <p:nvSpPr>
          <p:cNvPr id="17" name="Rectangle: Single Corner Snipped 16">
            <a:extLst>
              <a:ext uri="{FF2B5EF4-FFF2-40B4-BE49-F238E27FC236}">
                <a16:creationId xmlns:a16="http://schemas.microsoft.com/office/drawing/2014/main" id="{0242CF60-E501-4AAB-9D07-5F3FEB39CFC2}"/>
              </a:ext>
            </a:extLst>
          </p:cNvPr>
          <p:cNvSpPr/>
          <p:nvPr/>
        </p:nvSpPr>
        <p:spPr>
          <a:xfrm>
            <a:off x="2400931" y="4258154"/>
            <a:ext cx="1120391" cy="113108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t>
            </a:r>
            <a:r>
              <a:rPr lang="en-US" sz="1200" dirty="0" err="1"/>
              <a:t>ngif</a:t>
            </a:r>
            <a:r>
              <a:rPr lang="en-US" sz="1200" dirty="0"/>
              <a:t>=“myTriangle1”</a:t>
            </a:r>
          </a:p>
          <a:p>
            <a:pPr algn="ctr"/>
            <a:r>
              <a:rPr lang="en-US" sz="1200" dirty="0"/>
              <a:t>Display a </a:t>
            </a:r>
            <a:r>
              <a:rPr lang="en-US" sz="1200" dirty="0" err="1"/>
              <a:t>Rectange</a:t>
            </a:r>
            <a:r>
              <a:rPr lang="en-US" sz="1200" dirty="0"/>
              <a:t> Component</a:t>
            </a:r>
          </a:p>
        </p:txBody>
      </p:sp>
    </p:spTree>
    <p:extLst>
      <p:ext uri="{BB962C8B-B14F-4D97-AF65-F5344CB8AC3E}">
        <p14:creationId xmlns:p14="http://schemas.microsoft.com/office/powerpoint/2010/main" val="2388426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C88CD-7BFF-4968-B209-6C9F5D3DA602}"/>
              </a:ext>
            </a:extLst>
          </p:cNvPr>
          <p:cNvSpPr>
            <a:spLocks noGrp="1"/>
          </p:cNvSpPr>
          <p:nvPr>
            <p:ph type="title"/>
          </p:nvPr>
        </p:nvSpPr>
        <p:spPr/>
        <p:txBody>
          <a:bodyPr>
            <a:normAutofit/>
          </a:bodyPr>
          <a:lstStyle/>
          <a:p>
            <a:r>
              <a:rPr lang="en-US" dirty="0">
                <a:solidFill>
                  <a:schemeClr val="tx1"/>
                </a:solidFill>
              </a:rPr>
              <a:t>Angular TypeScript Interface</a:t>
            </a:r>
            <a:br>
              <a:rPr lang="en-US" dirty="0"/>
            </a:br>
            <a:r>
              <a:rPr lang="en-US" sz="1400" dirty="0">
                <a:hlinkClick r:id="rId2"/>
              </a:rPr>
              <a:t>https://angular.io/tutorial/toh-pt1#create-a-hero-interface</a:t>
            </a:r>
            <a:endParaRPr lang="en-US" dirty="0"/>
          </a:p>
        </p:txBody>
      </p:sp>
      <p:sp>
        <p:nvSpPr>
          <p:cNvPr id="3" name="Content Placeholder 2">
            <a:extLst>
              <a:ext uri="{FF2B5EF4-FFF2-40B4-BE49-F238E27FC236}">
                <a16:creationId xmlns:a16="http://schemas.microsoft.com/office/drawing/2014/main" id="{39E1442C-D67E-44EC-9941-C5A3F0517C44}"/>
              </a:ext>
            </a:extLst>
          </p:cNvPr>
          <p:cNvSpPr>
            <a:spLocks noGrp="1"/>
          </p:cNvSpPr>
          <p:nvPr>
            <p:ph idx="1"/>
          </p:nvPr>
        </p:nvSpPr>
        <p:spPr>
          <a:xfrm>
            <a:off x="1274322" y="1937289"/>
            <a:ext cx="5896829" cy="3430114"/>
          </a:xfrm>
        </p:spPr>
        <p:txBody>
          <a:bodyPr anchor="ctr">
            <a:normAutofit lnSpcReduction="10000"/>
          </a:bodyPr>
          <a:lstStyle/>
          <a:p>
            <a:r>
              <a:rPr lang="en-US" sz="2400" b="1" i="1" dirty="0">
                <a:solidFill>
                  <a:schemeClr val="tx1"/>
                </a:solidFill>
              </a:rPr>
              <a:t>Interfaces</a:t>
            </a:r>
            <a:r>
              <a:rPr lang="en-US" sz="2400" dirty="0">
                <a:solidFill>
                  <a:schemeClr val="tx1"/>
                </a:solidFill>
              </a:rPr>
              <a:t> are useful for when you want to define a class or object (with its types), then import it into components where needed.</a:t>
            </a:r>
          </a:p>
          <a:p>
            <a:r>
              <a:rPr lang="en-US" sz="2400" dirty="0">
                <a:solidFill>
                  <a:schemeClr val="tx1"/>
                </a:solidFill>
              </a:rPr>
              <a:t>Create an </a:t>
            </a:r>
            <a:r>
              <a:rPr lang="en-US" sz="2400" b="1" i="1" dirty="0">
                <a:solidFill>
                  <a:schemeClr val="tx1"/>
                </a:solidFill>
              </a:rPr>
              <a:t>interface</a:t>
            </a:r>
            <a:r>
              <a:rPr lang="en-US" sz="2400" dirty="0">
                <a:solidFill>
                  <a:schemeClr val="tx1"/>
                </a:solidFill>
              </a:rPr>
              <a:t> with:</a:t>
            </a:r>
          </a:p>
          <a:p>
            <a:pPr lvl="1">
              <a:buFont typeface="Arial" panose="020B0604020202020204" pitchFamily="34" charset="0"/>
              <a:buChar char="•"/>
            </a:pPr>
            <a:r>
              <a:rPr lang="en-US" sz="2200" dirty="0">
                <a:solidFill>
                  <a:srgbClr val="FF0000"/>
                </a:solidFill>
              </a:rPr>
              <a:t>ng generate interface [</a:t>
            </a:r>
            <a:r>
              <a:rPr lang="en-US" sz="2200" dirty="0" err="1">
                <a:solidFill>
                  <a:srgbClr val="FF0000"/>
                </a:solidFill>
              </a:rPr>
              <a:t>ComponentName</a:t>
            </a:r>
            <a:r>
              <a:rPr lang="en-US" sz="2200" dirty="0">
                <a:solidFill>
                  <a:srgbClr val="FF0000"/>
                </a:solidFill>
              </a:rPr>
              <a:t>]</a:t>
            </a:r>
            <a:r>
              <a:rPr lang="en-US" sz="2200" dirty="0">
                <a:solidFill>
                  <a:schemeClr val="tx1"/>
                </a:solidFill>
              </a:rPr>
              <a:t>.</a:t>
            </a:r>
          </a:p>
          <a:p>
            <a:r>
              <a:rPr lang="en-US" sz="2400" dirty="0">
                <a:solidFill>
                  <a:schemeClr val="tx1"/>
                </a:solidFill>
              </a:rPr>
              <a:t>Then </a:t>
            </a:r>
            <a:r>
              <a:rPr lang="en-US" sz="2400" dirty="0">
                <a:solidFill>
                  <a:srgbClr val="FF0000"/>
                </a:solidFill>
              </a:rPr>
              <a:t>import</a:t>
            </a:r>
            <a:r>
              <a:rPr lang="en-US" sz="2400" dirty="0">
                <a:solidFill>
                  <a:schemeClr val="tx1"/>
                </a:solidFill>
              </a:rPr>
              <a:t> that </a:t>
            </a:r>
            <a:r>
              <a:rPr lang="en-US" sz="2400" b="1" i="1" dirty="0">
                <a:solidFill>
                  <a:schemeClr val="tx1"/>
                </a:solidFill>
              </a:rPr>
              <a:t>interface</a:t>
            </a:r>
            <a:r>
              <a:rPr lang="en-US" sz="2400" dirty="0">
                <a:solidFill>
                  <a:schemeClr val="tx1"/>
                </a:solidFill>
              </a:rPr>
              <a:t> into the </a:t>
            </a:r>
            <a:r>
              <a:rPr lang="en-US" sz="2400" b="1" i="1" dirty="0">
                <a:solidFill>
                  <a:schemeClr val="tx1"/>
                </a:solidFill>
              </a:rPr>
              <a:t>Component</a:t>
            </a:r>
            <a:r>
              <a:rPr lang="en-US" sz="2400" dirty="0">
                <a:solidFill>
                  <a:schemeClr val="tx1"/>
                </a:solidFill>
              </a:rPr>
              <a:t> in which you want to use it from the relative file location.</a:t>
            </a:r>
          </a:p>
        </p:txBody>
      </p:sp>
      <p:pic>
        <p:nvPicPr>
          <p:cNvPr id="4" name="Picture 3">
            <a:extLst>
              <a:ext uri="{FF2B5EF4-FFF2-40B4-BE49-F238E27FC236}">
                <a16:creationId xmlns:a16="http://schemas.microsoft.com/office/drawing/2014/main" id="{B0DE946C-4B81-4189-9F01-7A3464A0154D}"/>
              </a:ext>
            </a:extLst>
          </p:cNvPr>
          <p:cNvPicPr>
            <a:picLocks noChangeAspect="1"/>
          </p:cNvPicPr>
          <p:nvPr/>
        </p:nvPicPr>
        <p:blipFill>
          <a:blip r:embed="rId3"/>
          <a:stretch>
            <a:fillRect/>
          </a:stretch>
        </p:blipFill>
        <p:spPr>
          <a:xfrm>
            <a:off x="3352499" y="5411244"/>
            <a:ext cx="7803181" cy="834763"/>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B1FA997D-0077-4024-B741-AEB2AE314637}"/>
              </a:ext>
            </a:extLst>
          </p:cNvPr>
          <p:cNvPicPr>
            <a:picLocks noChangeAspect="1"/>
          </p:cNvPicPr>
          <p:nvPr/>
        </p:nvPicPr>
        <p:blipFill>
          <a:blip r:embed="rId4"/>
          <a:stretch>
            <a:fillRect/>
          </a:stretch>
        </p:blipFill>
        <p:spPr>
          <a:xfrm>
            <a:off x="7352778" y="2228554"/>
            <a:ext cx="3802902" cy="2847584"/>
          </a:xfrm>
          <a:prstGeom prst="rect">
            <a:avLst/>
          </a:prstGeom>
          <a:ln w="25400">
            <a:solidFill>
              <a:schemeClr val="accent2"/>
            </a:solidFill>
          </a:ln>
          <a:effectLst/>
        </p:spPr>
      </p:pic>
    </p:spTree>
    <p:extLst>
      <p:ext uri="{BB962C8B-B14F-4D97-AF65-F5344CB8AC3E}">
        <p14:creationId xmlns:p14="http://schemas.microsoft.com/office/powerpoint/2010/main" val="86991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CAEE-215E-469F-918E-33764CDBBCBE}"/>
              </a:ext>
            </a:extLst>
          </p:cNvPr>
          <p:cNvSpPr>
            <a:spLocks noGrp="1"/>
          </p:cNvSpPr>
          <p:nvPr>
            <p:ph type="title"/>
          </p:nvPr>
        </p:nvSpPr>
        <p:spPr>
          <a:xfrm>
            <a:off x="1142999" y="286603"/>
            <a:ext cx="9872134" cy="1450757"/>
          </a:xfrm>
        </p:spPr>
        <p:txBody>
          <a:bodyPr>
            <a:normAutofit/>
          </a:bodyPr>
          <a:lstStyle/>
          <a:p>
            <a:r>
              <a:rPr lang="en-US" dirty="0">
                <a:solidFill>
                  <a:schemeClr val="tx1"/>
                </a:solidFill>
              </a:rPr>
              <a:t>TypeScript Module Concept</a:t>
            </a:r>
            <a:br>
              <a:rPr lang="en-US" dirty="0"/>
            </a:br>
            <a:r>
              <a:rPr lang="en-US" sz="1400" dirty="0">
                <a:hlinkClick r:id="rId2"/>
              </a:rPr>
              <a:t>https://www.typescriptlang.org/docs/handbook/modules.html</a:t>
            </a:r>
            <a:endParaRPr lang="en-US" dirty="0"/>
          </a:p>
        </p:txBody>
      </p:sp>
      <p:sp>
        <p:nvSpPr>
          <p:cNvPr id="3" name="Content Placeholder 2">
            <a:extLst>
              <a:ext uri="{FF2B5EF4-FFF2-40B4-BE49-F238E27FC236}">
                <a16:creationId xmlns:a16="http://schemas.microsoft.com/office/drawing/2014/main" id="{D2A6062F-4E64-4A08-B01A-5090823777ED}"/>
              </a:ext>
            </a:extLst>
          </p:cNvPr>
          <p:cNvSpPr>
            <a:spLocks noGrp="1"/>
          </p:cNvSpPr>
          <p:nvPr>
            <p:ph idx="1"/>
          </p:nvPr>
        </p:nvSpPr>
        <p:spPr>
          <a:xfrm>
            <a:off x="1143000" y="2960837"/>
            <a:ext cx="4026158" cy="3434248"/>
          </a:xfrm>
        </p:spPr>
        <p:txBody>
          <a:bodyPr anchor="ctr">
            <a:normAutofit fontScale="92500" lnSpcReduction="10000"/>
          </a:bodyPr>
          <a:lstStyle/>
          <a:p>
            <a:r>
              <a:rPr lang="en-US" dirty="0">
                <a:solidFill>
                  <a:schemeClr val="tx1"/>
                </a:solidFill>
              </a:rPr>
              <a:t>The relationships between </a:t>
            </a:r>
            <a:r>
              <a:rPr lang="en-US" b="1" i="1" dirty="0">
                <a:solidFill>
                  <a:schemeClr val="tx1"/>
                </a:solidFill>
              </a:rPr>
              <a:t>modules</a:t>
            </a:r>
            <a:r>
              <a:rPr lang="en-US" dirty="0">
                <a:solidFill>
                  <a:schemeClr val="tx1"/>
                </a:solidFill>
              </a:rPr>
              <a:t> are specified in terms of </a:t>
            </a:r>
            <a:r>
              <a:rPr lang="en-US" b="1" i="1" dirty="0">
                <a:solidFill>
                  <a:schemeClr val="tx1"/>
                </a:solidFill>
              </a:rPr>
              <a:t>imports</a:t>
            </a:r>
            <a:r>
              <a:rPr lang="en-US" dirty="0">
                <a:solidFill>
                  <a:schemeClr val="tx1"/>
                </a:solidFill>
              </a:rPr>
              <a:t> and </a:t>
            </a:r>
            <a:r>
              <a:rPr lang="en-US" b="1" i="1" dirty="0">
                <a:solidFill>
                  <a:schemeClr val="tx1"/>
                </a:solidFill>
              </a:rPr>
              <a:t>exports</a:t>
            </a:r>
            <a:r>
              <a:rPr lang="en-US" dirty="0">
                <a:solidFill>
                  <a:schemeClr val="tx1"/>
                </a:solidFill>
              </a:rPr>
              <a:t> at the file level.</a:t>
            </a:r>
          </a:p>
          <a:p>
            <a:r>
              <a:rPr lang="en-US" dirty="0">
                <a:solidFill>
                  <a:schemeClr val="tx1"/>
                </a:solidFill>
              </a:rPr>
              <a:t>In </a:t>
            </a:r>
            <a:r>
              <a:rPr lang="en-US" b="1" i="1" dirty="0">
                <a:solidFill>
                  <a:schemeClr val="tx1"/>
                </a:solidFill>
              </a:rPr>
              <a:t>TS</a:t>
            </a:r>
            <a:r>
              <a:rPr lang="en-US" dirty="0">
                <a:solidFill>
                  <a:schemeClr val="tx1"/>
                </a:solidFill>
              </a:rPr>
              <a:t>, any file containing a top-level </a:t>
            </a:r>
            <a:r>
              <a:rPr lang="en-US" b="1" i="1" dirty="0">
                <a:solidFill>
                  <a:schemeClr val="tx1"/>
                </a:solidFill>
              </a:rPr>
              <a:t>import</a:t>
            </a:r>
            <a:r>
              <a:rPr lang="en-US" dirty="0">
                <a:solidFill>
                  <a:schemeClr val="tx1"/>
                </a:solidFill>
              </a:rPr>
              <a:t> or </a:t>
            </a:r>
            <a:r>
              <a:rPr lang="en-US" b="1" i="1" dirty="0">
                <a:solidFill>
                  <a:schemeClr val="tx1"/>
                </a:solidFill>
              </a:rPr>
              <a:t>export</a:t>
            </a:r>
            <a:r>
              <a:rPr lang="en-US" dirty="0">
                <a:solidFill>
                  <a:schemeClr val="tx1"/>
                </a:solidFill>
              </a:rPr>
              <a:t> is considered a </a:t>
            </a:r>
            <a:r>
              <a:rPr lang="en-US" b="1" i="1" dirty="0">
                <a:solidFill>
                  <a:schemeClr val="tx1"/>
                </a:solidFill>
              </a:rPr>
              <a:t>module</a:t>
            </a:r>
            <a:r>
              <a:rPr lang="en-US" dirty="0">
                <a:solidFill>
                  <a:schemeClr val="tx1"/>
                </a:solidFill>
              </a:rPr>
              <a:t>. </a:t>
            </a:r>
          </a:p>
          <a:p>
            <a:r>
              <a:rPr lang="en-US" dirty="0">
                <a:solidFill>
                  <a:schemeClr val="tx1"/>
                </a:solidFill>
              </a:rPr>
              <a:t>A file without any top-level </a:t>
            </a:r>
            <a:r>
              <a:rPr lang="en-US" b="1" i="1" dirty="0">
                <a:solidFill>
                  <a:schemeClr val="tx1"/>
                </a:solidFill>
              </a:rPr>
              <a:t>import</a:t>
            </a:r>
            <a:r>
              <a:rPr lang="en-US" dirty="0">
                <a:solidFill>
                  <a:schemeClr val="tx1"/>
                </a:solidFill>
              </a:rPr>
              <a:t> or </a:t>
            </a:r>
            <a:r>
              <a:rPr lang="en-US" b="1" i="1" dirty="0">
                <a:solidFill>
                  <a:schemeClr val="tx1"/>
                </a:solidFill>
              </a:rPr>
              <a:t>export</a:t>
            </a:r>
            <a:r>
              <a:rPr lang="en-US" dirty="0">
                <a:solidFill>
                  <a:schemeClr val="tx1"/>
                </a:solidFill>
              </a:rPr>
              <a:t> declarations is treated as a script whose contents are available in the global scope (and therefore in </a:t>
            </a:r>
            <a:r>
              <a:rPr lang="en-US" b="1" i="1" dirty="0">
                <a:solidFill>
                  <a:schemeClr val="tx1"/>
                </a:solidFill>
              </a:rPr>
              <a:t>modules</a:t>
            </a:r>
            <a:r>
              <a:rPr lang="en-US" dirty="0">
                <a:solidFill>
                  <a:schemeClr val="tx1"/>
                </a:solidFill>
              </a:rPr>
              <a:t> as well).</a:t>
            </a:r>
          </a:p>
        </p:txBody>
      </p:sp>
      <p:pic>
        <p:nvPicPr>
          <p:cNvPr id="6147" name="Picture 3" descr="Basic Typescript for Angular: Understanding Modules | Pluralsight">
            <a:extLst>
              <a:ext uri="{FF2B5EF4-FFF2-40B4-BE49-F238E27FC236}">
                <a16:creationId xmlns:a16="http://schemas.microsoft.com/office/drawing/2014/main" id="{AD158948-3A24-4666-B9D4-98FAE24BA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739" y="3152228"/>
            <a:ext cx="5472408" cy="3034998"/>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1AA06F-EF14-4063-BB47-D1E17869F4E4}"/>
              </a:ext>
            </a:extLst>
          </p:cNvPr>
          <p:cNvSpPr txBox="1"/>
          <p:nvPr/>
        </p:nvSpPr>
        <p:spPr>
          <a:xfrm>
            <a:off x="1142999" y="1873870"/>
            <a:ext cx="10275571" cy="1208196"/>
          </a:xfrm>
          <a:prstGeom prst="rect">
            <a:avLst/>
          </a:prstGeom>
          <a:noFill/>
        </p:spPr>
        <p:txBody>
          <a:bodyPr wrap="square" anchor="ctr">
            <a:normAutofit fontScale="92500"/>
          </a:bodyPr>
          <a:lstStyle/>
          <a:p>
            <a:pPr>
              <a:spcAft>
                <a:spcPts val="600"/>
              </a:spcAft>
            </a:pPr>
            <a:r>
              <a:rPr lang="en-US" sz="1900" b="1" i="1" dirty="0"/>
              <a:t>TS</a:t>
            </a:r>
            <a:r>
              <a:rPr lang="en-US" sz="1900" dirty="0"/>
              <a:t> shares the </a:t>
            </a:r>
            <a:r>
              <a:rPr lang="en-US" sz="1900" b="1" i="1" dirty="0"/>
              <a:t>JS</a:t>
            </a:r>
            <a:r>
              <a:rPr lang="en-US" sz="1900" dirty="0"/>
              <a:t> concept of </a:t>
            </a:r>
            <a:r>
              <a:rPr lang="en-US" sz="1900" b="1" i="1" dirty="0"/>
              <a:t>Modules</a:t>
            </a:r>
            <a:r>
              <a:rPr lang="en-US" sz="1900" dirty="0"/>
              <a:t>. </a:t>
            </a:r>
            <a:r>
              <a:rPr lang="en-US" sz="1900" b="1" i="1" dirty="0"/>
              <a:t>Modules</a:t>
            </a:r>
            <a:r>
              <a:rPr lang="en-US" sz="1900" dirty="0"/>
              <a:t> in </a:t>
            </a:r>
            <a:r>
              <a:rPr lang="en-US" sz="1900" b="1" i="1" dirty="0"/>
              <a:t>TS</a:t>
            </a:r>
            <a:r>
              <a:rPr lang="en-US" sz="1900" dirty="0"/>
              <a:t> have their own scope. A module must be explicitly exported to make its members and fields visible.</a:t>
            </a:r>
          </a:p>
          <a:p>
            <a:pPr>
              <a:spcAft>
                <a:spcPts val="600"/>
              </a:spcAft>
            </a:pPr>
            <a:r>
              <a:rPr lang="en-US" sz="1900" dirty="0"/>
              <a:t>To consume a property </a:t>
            </a:r>
            <a:r>
              <a:rPr lang="en-US" sz="1900" b="1" i="1" dirty="0"/>
              <a:t>exported</a:t>
            </a:r>
            <a:r>
              <a:rPr lang="en-US" sz="1900" dirty="0"/>
              <a:t> from a different </a:t>
            </a:r>
            <a:r>
              <a:rPr lang="en-US" sz="1900" b="1" i="1" dirty="0"/>
              <a:t>module</a:t>
            </a:r>
            <a:r>
              <a:rPr lang="en-US" sz="1900" dirty="0"/>
              <a:t>, it must be </a:t>
            </a:r>
            <a:r>
              <a:rPr lang="en-US" sz="1900" b="1" i="1" dirty="0"/>
              <a:t>imported</a:t>
            </a:r>
            <a:r>
              <a:rPr lang="en-US" sz="1900" dirty="0"/>
              <a:t> using an </a:t>
            </a:r>
            <a:r>
              <a:rPr lang="en-US" sz="1900" b="1" i="1" dirty="0"/>
              <a:t>import</a:t>
            </a:r>
            <a:r>
              <a:rPr lang="en-US" sz="1900" dirty="0"/>
              <a:t> method.</a:t>
            </a:r>
          </a:p>
        </p:txBody>
      </p:sp>
    </p:spTree>
    <p:extLst>
      <p:ext uri="{BB962C8B-B14F-4D97-AF65-F5344CB8AC3E}">
        <p14:creationId xmlns:p14="http://schemas.microsoft.com/office/powerpoint/2010/main" val="74359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DED02-E696-43B1-9DF8-7595398C84F2}"/>
              </a:ext>
            </a:extLst>
          </p:cNvPr>
          <p:cNvSpPr>
            <a:spLocks noGrp="1"/>
          </p:cNvSpPr>
          <p:nvPr>
            <p:ph type="title"/>
          </p:nvPr>
        </p:nvSpPr>
        <p:spPr/>
        <p:txBody>
          <a:bodyPr>
            <a:normAutofit fontScale="90000"/>
          </a:bodyPr>
          <a:lstStyle/>
          <a:p>
            <a:r>
              <a:rPr lang="en-US" dirty="0">
                <a:solidFill>
                  <a:schemeClr val="tx1"/>
                </a:solidFill>
              </a:rPr>
              <a:t>TypeScript - Exporting a Declaration</a:t>
            </a:r>
            <a:br>
              <a:rPr lang="en-US" dirty="0"/>
            </a:br>
            <a:r>
              <a:rPr lang="en-US" sz="1600" dirty="0">
                <a:hlinkClick r:id="rId2"/>
              </a:rPr>
              <a:t>https://www.typescriptlang.org/docs/handbook/modules.html#export</a:t>
            </a:r>
            <a:endParaRPr lang="en-US" dirty="0"/>
          </a:p>
        </p:txBody>
      </p:sp>
      <p:sp>
        <p:nvSpPr>
          <p:cNvPr id="3" name="Content Placeholder 2">
            <a:extLst>
              <a:ext uri="{FF2B5EF4-FFF2-40B4-BE49-F238E27FC236}">
                <a16:creationId xmlns:a16="http://schemas.microsoft.com/office/drawing/2014/main" id="{62D599FE-F6E0-4221-AD33-7DE1F132F0A2}"/>
              </a:ext>
            </a:extLst>
          </p:cNvPr>
          <p:cNvSpPr>
            <a:spLocks noGrp="1"/>
          </p:cNvSpPr>
          <p:nvPr>
            <p:ph idx="1"/>
          </p:nvPr>
        </p:nvSpPr>
        <p:spPr>
          <a:xfrm>
            <a:off x="1278295" y="1905194"/>
            <a:ext cx="4702628" cy="4476749"/>
          </a:xfrm>
        </p:spPr>
        <p:txBody>
          <a:bodyPr anchor="ctr">
            <a:normAutofit/>
          </a:bodyPr>
          <a:lstStyle/>
          <a:p>
            <a:r>
              <a:rPr lang="en-US" sz="2400" dirty="0">
                <a:solidFill>
                  <a:schemeClr val="tx1"/>
                </a:solidFill>
              </a:rPr>
              <a:t>Any declaration (variable, function, class, type alias, interface) can be </a:t>
            </a:r>
            <a:r>
              <a:rPr lang="en-US" sz="2400" b="1" i="1" dirty="0">
                <a:solidFill>
                  <a:schemeClr val="tx1"/>
                </a:solidFill>
              </a:rPr>
              <a:t>exported</a:t>
            </a:r>
            <a:r>
              <a:rPr lang="en-US" sz="2400" dirty="0">
                <a:solidFill>
                  <a:schemeClr val="tx1"/>
                </a:solidFill>
              </a:rPr>
              <a:t>.</a:t>
            </a:r>
          </a:p>
          <a:p>
            <a:pPr marL="658368" lvl="1" indent="-457200">
              <a:buFont typeface="+mj-lt"/>
              <a:buAutoNum type="arabicPeriod"/>
            </a:pPr>
            <a:r>
              <a:rPr lang="en-US" sz="2200" dirty="0">
                <a:solidFill>
                  <a:schemeClr val="tx1"/>
                </a:solidFill>
              </a:rPr>
              <a:t>Use the </a:t>
            </a:r>
            <a:r>
              <a:rPr lang="en-US" sz="2200" b="1" i="1" dirty="0">
                <a:solidFill>
                  <a:schemeClr val="tx1"/>
                </a:solidFill>
              </a:rPr>
              <a:t>export</a:t>
            </a:r>
            <a:r>
              <a:rPr lang="en-US" sz="2200" dirty="0">
                <a:solidFill>
                  <a:schemeClr val="tx1"/>
                </a:solidFill>
              </a:rPr>
              <a:t> keyword to make a class, function, or variable available to other </a:t>
            </a:r>
            <a:r>
              <a:rPr lang="en-US" sz="2200" b="1" i="1" dirty="0">
                <a:solidFill>
                  <a:schemeClr val="tx1"/>
                </a:solidFill>
              </a:rPr>
              <a:t>modules</a:t>
            </a:r>
            <a:r>
              <a:rPr lang="en-US" sz="2200" dirty="0">
                <a:solidFill>
                  <a:schemeClr val="tx1"/>
                </a:solidFill>
              </a:rPr>
              <a:t> from within the </a:t>
            </a:r>
            <a:r>
              <a:rPr lang="en-US" sz="2200" b="1" i="1" dirty="0">
                <a:solidFill>
                  <a:schemeClr val="tx1"/>
                </a:solidFill>
              </a:rPr>
              <a:t>module</a:t>
            </a:r>
            <a:r>
              <a:rPr lang="en-US" sz="2200" dirty="0">
                <a:solidFill>
                  <a:schemeClr val="tx1"/>
                </a:solidFill>
              </a:rPr>
              <a:t> (</a:t>
            </a:r>
            <a:r>
              <a:rPr lang="en-US" sz="2200" b="1" i="1" dirty="0">
                <a:solidFill>
                  <a:schemeClr val="tx1"/>
                </a:solidFill>
              </a:rPr>
              <a:t>component</a:t>
            </a:r>
            <a:r>
              <a:rPr lang="en-US" sz="2200" dirty="0">
                <a:solidFill>
                  <a:schemeClr val="tx1"/>
                </a:solidFill>
              </a:rPr>
              <a:t>).</a:t>
            </a:r>
          </a:p>
          <a:p>
            <a:pPr marL="658368" lvl="1" indent="-457200">
              <a:buFont typeface="+mj-lt"/>
              <a:buAutoNum type="arabicPeriod"/>
            </a:pPr>
            <a:r>
              <a:rPr lang="en-US" sz="2200" b="1" i="1" dirty="0">
                <a:solidFill>
                  <a:schemeClr val="tx1"/>
                </a:solidFill>
              </a:rPr>
              <a:t>Import</a:t>
            </a:r>
            <a:r>
              <a:rPr lang="en-US" sz="2200" dirty="0">
                <a:solidFill>
                  <a:schemeClr val="tx1"/>
                </a:solidFill>
              </a:rPr>
              <a:t> the class, function, or variable into the </a:t>
            </a:r>
            <a:r>
              <a:rPr lang="en-US" sz="2200" b="1" i="1" dirty="0">
                <a:solidFill>
                  <a:schemeClr val="tx1"/>
                </a:solidFill>
              </a:rPr>
              <a:t>module</a:t>
            </a:r>
            <a:r>
              <a:rPr lang="en-US" sz="2200" dirty="0">
                <a:solidFill>
                  <a:schemeClr val="tx1"/>
                </a:solidFill>
              </a:rPr>
              <a:t> (</a:t>
            </a:r>
            <a:r>
              <a:rPr lang="en-US" sz="2200" b="1" i="1" dirty="0">
                <a:solidFill>
                  <a:schemeClr val="tx1"/>
                </a:solidFill>
              </a:rPr>
              <a:t>component</a:t>
            </a:r>
            <a:r>
              <a:rPr lang="en-US" sz="2200" dirty="0">
                <a:solidFill>
                  <a:schemeClr val="tx1"/>
                </a:solidFill>
              </a:rPr>
              <a:t>) where you want to implement it.</a:t>
            </a:r>
          </a:p>
        </p:txBody>
      </p:sp>
      <p:pic>
        <p:nvPicPr>
          <p:cNvPr id="4" name="Picture 3">
            <a:extLst>
              <a:ext uri="{FF2B5EF4-FFF2-40B4-BE49-F238E27FC236}">
                <a16:creationId xmlns:a16="http://schemas.microsoft.com/office/drawing/2014/main" id="{4B2D028D-7462-4843-9481-74B5E015E190}"/>
              </a:ext>
            </a:extLst>
          </p:cNvPr>
          <p:cNvPicPr>
            <a:picLocks noChangeAspect="1"/>
          </p:cNvPicPr>
          <p:nvPr/>
        </p:nvPicPr>
        <p:blipFill>
          <a:blip r:embed="rId3"/>
          <a:stretch>
            <a:fillRect/>
          </a:stretch>
        </p:blipFill>
        <p:spPr>
          <a:xfrm>
            <a:off x="6095999" y="2484679"/>
            <a:ext cx="5041178" cy="1101144"/>
          </a:xfrm>
          <a:prstGeom prst="rect">
            <a:avLst/>
          </a:prstGeom>
          <a:ln w="25400">
            <a:solidFill>
              <a:schemeClr val="accent2"/>
            </a:solidFill>
          </a:ln>
          <a:effectLst/>
        </p:spPr>
      </p:pic>
      <p:pic>
        <p:nvPicPr>
          <p:cNvPr id="5" name="Picture 4">
            <a:extLst>
              <a:ext uri="{FF2B5EF4-FFF2-40B4-BE49-F238E27FC236}">
                <a16:creationId xmlns:a16="http://schemas.microsoft.com/office/drawing/2014/main" id="{09F1F421-4D4E-4FBC-A947-2269067325C9}"/>
              </a:ext>
            </a:extLst>
          </p:cNvPr>
          <p:cNvPicPr>
            <a:picLocks noChangeAspect="1"/>
          </p:cNvPicPr>
          <p:nvPr/>
        </p:nvPicPr>
        <p:blipFill>
          <a:blip r:embed="rId4"/>
          <a:stretch>
            <a:fillRect/>
          </a:stretch>
        </p:blipFill>
        <p:spPr>
          <a:xfrm>
            <a:off x="6096000" y="3822749"/>
            <a:ext cx="5041178" cy="1997247"/>
          </a:xfrm>
          <a:prstGeom prst="rect">
            <a:avLst/>
          </a:prstGeom>
          <a:ln w="25400">
            <a:solidFill>
              <a:schemeClr val="accent2"/>
            </a:solidFill>
          </a:ln>
          <a:effectLst/>
        </p:spPr>
      </p:pic>
    </p:spTree>
    <p:extLst>
      <p:ext uri="{BB962C8B-B14F-4D97-AF65-F5344CB8AC3E}">
        <p14:creationId xmlns:p14="http://schemas.microsoft.com/office/powerpoint/2010/main" val="189317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0A20-7C5B-4589-AE77-8256D5F0AF62}"/>
              </a:ext>
            </a:extLst>
          </p:cNvPr>
          <p:cNvSpPr>
            <a:spLocks noGrp="1"/>
          </p:cNvSpPr>
          <p:nvPr>
            <p:ph type="title"/>
          </p:nvPr>
        </p:nvSpPr>
        <p:spPr/>
        <p:txBody>
          <a:bodyPr>
            <a:normAutofit/>
          </a:bodyPr>
          <a:lstStyle/>
          <a:p>
            <a:r>
              <a:rPr lang="en-US" dirty="0">
                <a:solidFill>
                  <a:schemeClr val="tx1"/>
                </a:solidFill>
              </a:rPr>
              <a:t>Angular Interpolation</a:t>
            </a:r>
            <a:br>
              <a:rPr lang="en-US" sz="1400" dirty="0"/>
            </a:br>
            <a:r>
              <a:rPr lang="en-US" sz="1400" dirty="0">
                <a:hlinkClick r:id="rId2"/>
              </a:rPr>
              <a:t>https://angular.io/guide/interpolation</a:t>
            </a:r>
            <a:endParaRPr lang="en-US" dirty="0"/>
          </a:p>
        </p:txBody>
      </p:sp>
      <p:sp>
        <p:nvSpPr>
          <p:cNvPr id="3" name="Content Placeholder 2">
            <a:extLst>
              <a:ext uri="{FF2B5EF4-FFF2-40B4-BE49-F238E27FC236}">
                <a16:creationId xmlns:a16="http://schemas.microsoft.com/office/drawing/2014/main" id="{A308961A-6D1F-4EDC-A0F6-B5591F3E1051}"/>
              </a:ext>
            </a:extLst>
          </p:cNvPr>
          <p:cNvSpPr>
            <a:spLocks noGrp="1"/>
          </p:cNvSpPr>
          <p:nvPr>
            <p:ph idx="1"/>
          </p:nvPr>
        </p:nvSpPr>
        <p:spPr>
          <a:xfrm>
            <a:off x="1277104" y="1948071"/>
            <a:ext cx="5373076" cy="4411165"/>
          </a:xfrm>
        </p:spPr>
        <p:txBody>
          <a:bodyPr anchor="ctr">
            <a:normAutofit lnSpcReduction="10000"/>
          </a:bodyPr>
          <a:lstStyle/>
          <a:p>
            <a:r>
              <a:rPr lang="en-US" sz="2400" b="0" i="0" dirty="0">
                <a:solidFill>
                  <a:schemeClr val="tx1"/>
                </a:solidFill>
                <a:effectLst/>
              </a:rPr>
              <a:t>Text interpolation allows you to incorporate dynamic string values into your HTML templates. </a:t>
            </a:r>
          </a:p>
          <a:p>
            <a:r>
              <a:rPr lang="en-US" sz="2400" dirty="0">
                <a:solidFill>
                  <a:schemeClr val="tx1"/>
                </a:solidFill>
              </a:rPr>
              <a:t>Interpolation refers to embedding </a:t>
            </a:r>
            <a:r>
              <a:rPr lang="en-US" sz="2400" b="1" i="1" dirty="0">
                <a:solidFill>
                  <a:schemeClr val="tx1"/>
                </a:solidFill>
              </a:rPr>
              <a:t>template expressions </a:t>
            </a:r>
            <a:r>
              <a:rPr lang="en-US" sz="2400" dirty="0">
                <a:solidFill>
                  <a:schemeClr val="tx1"/>
                </a:solidFill>
              </a:rPr>
              <a:t>into HTML markup. This allows the components </a:t>
            </a:r>
            <a:r>
              <a:rPr lang="en-US" sz="2400" dirty="0">
                <a:solidFill>
                  <a:srgbClr val="FF0000"/>
                </a:solidFill>
              </a:rPr>
              <a:t>.</a:t>
            </a:r>
            <a:r>
              <a:rPr lang="en-US" sz="2400" dirty="0" err="1">
                <a:solidFill>
                  <a:srgbClr val="FF0000"/>
                </a:solidFill>
              </a:rPr>
              <a:t>ts</a:t>
            </a:r>
            <a:r>
              <a:rPr lang="en-US" sz="2400" dirty="0">
                <a:solidFill>
                  <a:srgbClr val="FF0000"/>
                </a:solidFill>
              </a:rPr>
              <a:t> </a:t>
            </a:r>
            <a:r>
              <a:rPr lang="en-US" sz="2400" dirty="0">
                <a:solidFill>
                  <a:schemeClr val="tx1"/>
                </a:solidFill>
              </a:rPr>
              <a:t>file to contain information that the components </a:t>
            </a:r>
            <a:r>
              <a:rPr lang="en-US" sz="2400" dirty="0">
                <a:solidFill>
                  <a:srgbClr val="FF0000"/>
                </a:solidFill>
              </a:rPr>
              <a:t>.html </a:t>
            </a:r>
            <a:r>
              <a:rPr lang="en-US" sz="2400" dirty="0">
                <a:solidFill>
                  <a:schemeClr val="tx1"/>
                </a:solidFill>
              </a:rPr>
              <a:t>file will display dynamically. </a:t>
            </a:r>
          </a:p>
          <a:p>
            <a:r>
              <a:rPr lang="en-US" sz="2400" dirty="0">
                <a:solidFill>
                  <a:schemeClr val="tx1"/>
                </a:solidFill>
              </a:rPr>
              <a:t>By default, interpolation uses the double curly braces </a:t>
            </a:r>
            <a:r>
              <a:rPr lang="en-US" sz="2400" dirty="0">
                <a:solidFill>
                  <a:srgbClr val="FF0000"/>
                </a:solidFill>
              </a:rPr>
              <a:t>{{</a:t>
            </a:r>
            <a:r>
              <a:rPr lang="en-US" sz="2400" dirty="0">
                <a:solidFill>
                  <a:schemeClr val="tx1"/>
                </a:solidFill>
              </a:rPr>
              <a:t> and </a:t>
            </a:r>
            <a:r>
              <a:rPr lang="en-US" sz="2400" dirty="0">
                <a:solidFill>
                  <a:srgbClr val="FF0000"/>
                </a:solidFill>
              </a:rPr>
              <a:t>}}</a:t>
            </a:r>
            <a:r>
              <a:rPr lang="en-US" sz="2400" dirty="0">
                <a:solidFill>
                  <a:schemeClr val="tx1"/>
                </a:solidFill>
              </a:rPr>
              <a:t> as delimiters.</a:t>
            </a:r>
          </a:p>
        </p:txBody>
      </p:sp>
      <p:pic>
        <p:nvPicPr>
          <p:cNvPr id="6" name="Picture 5">
            <a:extLst>
              <a:ext uri="{FF2B5EF4-FFF2-40B4-BE49-F238E27FC236}">
                <a16:creationId xmlns:a16="http://schemas.microsoft.com/office/drawing/2014/main" id="{4B5BB60F-E83F-4321-837F-A2B226AECC72}"/>
              </a:ext>
            </a:extLst>
          </p:cNvPr>
          <p:cNvPicPr>
            <a:picLocks noChangeAspect="1"/>
          </p:cNvPicPr>
          <p:nvPr/>
        </p:nvPicPr>
        <p:blipFill>
          <a:blip r:embed="rId3"/>
          <a:stretch>
            <a:fillRect/>
          </a:stretch>
        </p:blipFill>
        <p:spPr>
          <a:xfrm>
            <a:off x="8076520" y="2214544"/>
            <a:ext cx="2727537" cy="1138041"/>
          </a:xfrm>
          <a:prstGeom prst="rect">
            <a:avLst/>
          </a:prstGeom>
          <a:ln w="25400">
            <a:solidFill>
              <a:schemeClr val="accent2"/>
            </a:solidFill>
          </a:ln>
        </p:spPr>
      </p:pic>
      <p:pic>
        <p:nvPicPr>
          <p:cNvPr id="8" name="Picture 7">
            <a:extLst>
              <a:ext uri="{FF2B5EF4-FFF2-40B4-BE49-F238E27FC236}">
                <a16:creationId xmlns:a16="http://schemas.microsoft.com/office/drawing/2014/main" id="{A71A8713-7E24-4C01-AB25-E98C071FC7DB}"/>
              </a:ext>
            </a:extLst>
          </p:cNvPr>
          <p:cNvPicPr>
            <a:picLocks noChangeAspect="1"/>
          </p:cNvPicPr>
          <p:nvPr/>
        </p:nvPicPr>
        <p:blipFill>
          <a:blip r:embed="rId4"/>
          <a:stretch>
            <a:fillRect/>
          </a:stretch>
        </p:blipFill>
        <p:spPr>
          <a:xfrm>
            <a:off x="6650183" y="3728851"/>
            <a:ext cx="4153874" cy="1050981"/>
          </a:xfrm>
          <a:prstGeom prst="rect">
            <a:avLst/>
          </a:prstGeom>
          <a:ln w="25400">
            <a:solidFill>
              <a:schemeClr val="accent2"/>
            </a:solidFill>
          </a:ln>
        </p:spPr>
      </p:pic>
      <p:pic>
        <p:nvPicPr>
          <p:cNvPr id="12" name="Picture 11">
            <a:extLst>
              <a:ext uri="{FF2B5EF4-FFF2-40B4-BE49-F238E27FC236}">
                <a16:creationId xmlns:a16="http://schemas.microsoft.com/office/drawing/2014/main" id="{EFA64521-5874-48BD-908F-869D4257A64C}"/>
              </a:ext>
            </a:extLst>
          </p:cNvPr>
          <p:cNvPicPr>
            <a:picLocks noChangeAspect="1"/>
          </p:cNvPicPr>
          <p:nvPr/>
        </p:nvPicPr>
        <p:blipFill>
          <a:blip r:embed="rId5"/>
          <a:stretch>
            <a:fillRect/>
          </a:stretch>
        </p:blipFill>
        <p:spPr>
          <a:xfrm>
            <a:off x="7174354" y="5344076"/>
            <a:ext cx="3629703" cy="735130"/>
          </a:xfrm>
          <a:prstGeom prst="rect">
            <a:avLst/>
          </a:prstGeom>
          <a:ln w="25400">
            <a:solidFill>
              <a:schemeClr val="accent2"/>
            </a:solidFill>
          </a:ln>
        </p:spPr>
      </p:pic>
    </p:spTree>
    <p:extLst>
      <p:ext uri="{BB962C8B-B14F-4D97-AF65-F5344CB8AC3E}">
        <p14:creationId xmlns:p14="http://schemas.microsoft.com/office/powerpoint/2010/main" val="1353331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0A20-7C5B-4589-AE77-8256D5F0AF62}"/>
              </a:ext>
            </a:extLst>
          </p:cNvPr>
          <p:cNvSpPr>
            <a:spLocks noGrp="1"/>
          </p:cNvSpPr>
          <p:nvPr>
            <p:ph type="title"/>
          </p:nvPr>
        </p:nvSpPr>
        <p:spPr/>
        <p:txBody>
          <a:bodyPr>
            <a:normAutofit/>
          </a:bodyPr>
          <a:lstStyle/>
          <a:p>
            <a:r>
              <a:rPr lang="en-US" dirty="0">
                <a:solidFill>
                  <a:schemeClr val="tx1"/>
                </a:solidFill>
              </a:rPr>
              <a:t>Angular Pipes (1/2)</a:t>
            </a:r>
            <a:br>
              <a:rPr lang="en-US" dirty="0"/>
            </a:br>
            <a:r>
              <a:rPr lang="en-US" sz="1400" dirty="0">
                <a:hlinkClick r:id="rId2"/>
              </a:rPr>
              <a:t>https://angular.io/guide/pipes</a:t>
            </a:r>
            <a:endParaRPr lang="en-US" dirty="0"/>
          </a:p>
        </p:txBody>
      </p:sp>
      <p:sp>
        <p:nvSpPr>
          <p:cNvPr id="3" name="Content Placeholder 2">
            <a:extLst>
              <a:ext uri="{FF2B5EF4-FFF2-40B4-BE49-F238E27FC236}">
                <a16:creationId xmlns:a16="http://schemas.microsoft.com/office/drawing/2014/main" id="{A308961A-6D1F-4EDC-A0F6-B5591F3E1051}"/>
              </a:ext>
            </a:extLst>
          </p:cNvPr>
          <p:cNvSpPr>
            <a:spLocks noGrp="1"/>
          </p:cNvSpPr>
          <p:nvPr>
            <p:ph idx="1"/>
          </p:nvPr>
        </p:nvSpPr>
        <p:spPr>
          <a:xfrm>
            <a:off x="1266568" y="1908313"/>
            <a:ext cx="9718589" cy="2173357"/>
          </a:xfrm>
        </p:spPr>
        <p:txBody>
          <a:bodyPr anchor="ctr">
            <a:normAutofit/>
          </a:bodyPr>
          <a:lstStyle/>
          <a:p>
            <a:pPr>
              <a:lnSpc>
                <a:spcPct val="100000"/>
              </a:lnSpc>
              <a:spcBef>
                <a:spcPts val="600"/>
              </a:spcBef>
            </a:pPr>
            <a:r>
              <a:rPr lang="en-US" sz="2400" b="0" i="0" dirty="0">
                <a:solidFill>
                  <a:schemeClr val="tx1"/>
                </a:solidFill>
                <a:effectLst/>
              </a:rPr>
              <a:t>Use Angular </a:t>
            </a:r>
            <a:r>
              <a:rPr lang="en-US" sz="2400" b="1" i="1" dirty="0">
                <a:solidFill>
                  <a:schemeClr val="tx1"/>
                </a:solidFill>
                <a:effectLst/>
              </a:rPr>
              <a:t>pipes</a:t>
            </a:r>
            <a:r>
              <a:rPr lang="en-US" sz="2400" b="0" i="0" dirty="0">
                <a:solidFill>
                  <a:schemeClr val="tx1"/>
                </a:solidFill>
                <a:effectLst/>
              </a:rPr>
              <a:t> in the template </a:t>
            </a:r>
            <a:r>
              <a:rPr lang="en-US" sz="2400" b="0" i="0" dirty="0">
                <a:solidFill>
                  <a:srgbClr val="FF0000"/>
                </a:solidFill>
                <a:effectLst/>
              </a:rPr>
              <a:t>.html</a:t>
            </a:r>
            <a:r>
              <a:rPr lang="en-US" sz="2400" b="0" i="0" dirty="0">
                <a:solidFill>
                  <a:schemeClr val="tx1"/>
                </a:solidFill>
                <a:effectLst/>
              </a:rPr>
              <a:t> file of a component to transform how strings, currency amounts, dates, and other data display in a browser. </a:t>
            </a:r>
          </a:p>
          <a:p>
            <a:pPr>
              <a:lnSpc>
                <a:spcPct val="100000"/>
              </a:lnSpc>
              <a:spcBef>
                <a:spcPts val="600"/>
              </a:spcBef>
            </a:pPr>
            <a:r>
              <a:rPr lang="en-US" sz="2400" b="0" i="0" dirty="0">
                <a:solidFill>
                  <a:schemeClr val="tx1"/>
                </a:solidFill>
                <a:effectLst/>
              </a:rPr>
              <a:t>Pipes are simple </a:t>
            </a:r>
            <a:r>
              <a:rPr lang="en-US" sz="2400" b="1" i="1" dirty="0">
                <a:solidFill>
                  <a:schemeClr val="tx1"/>
                </a:solidFill>
                <a:effectLst/>
              </a:rPr>
              <a:t>functions</a:t>
            </a:r>
            <a:r>
              <a:rPr lang="en-US" sz="2400" b="0" i="0" dirty="0">
                <a:solidFill>
                  <a:schemeClr val="tx1"/>
                </a:solidFill>
                <a:effectLst/>
              </a:rPr>
              <a:t> you can use in template expressions to accept an input value and return a transformed value.</a:t>
            </a:r>
          </a:p>
          <a:p>
            <a:pPr>
              <a:lnSpc>
                <a:spcPct val="100000"/>
              </a:lnSpc>
              <a:spcBef>
                <a:spcPts val="600"/>
              </a:spcBef>
            </a:pPr>
            <a:r>
              <a:rPr lang="en-US" sz="2400" b="0" i="0" dirty="0">
                <a:solidFill>
                  <a:schemeClr val="tx1"/>
                </a:solidFill>
                <a:effectLst/>
              </a:rPr>
              <a:t>Angular provides built-in pipes for typical data transformations</a:t>
            </a:r>
            <a:endParaRPr lang="en-US" sz="2400" dirty="0">
              <a:solidFill>
                <a:schemeClr val="tx1"/>
              </a:solidFill>
            </a:endParaRPr>
          </a:p>
        </p:txBody>
      </p:sp>
      <p:pic>
        <p:nvPicPr>
          <p:cNvPr id="1026" name="Picture 2" descr="Angular Pipes with Real-time Examples - Dot Net Tutorials">
            <a:extLst>
              <a:ext uri="{FF2B5EF4-FFF2-40B4-BE49-F238E27FC236}">
                <a16:creationId xmlns:a16="http://schemas.microsoft.com/office/drawing/2014/main" id="{CBDE6FC6-70C3-4858-B15D-A727AA70E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856" y="4110698"/>
            <a:ext cx="7204287" cy="2213182"/>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271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0A20-7C5B-4589-AE77-8256D5F0AF62}"/>
              </a:ext>
            </a:extLst>
          </p:cNvPr>
          <p:cNvSpPr>
            <a:spLocks noGrp="1"/>
          </p:cNvSpPr>
          <p:nvPr>
            <p:ph type="title"/>
          </p:nvPr>
        </p:nvSpPr>
        <p:spPr/>
        <p:txBody>
          <a:bodyPr>
            <a:normAutofit/>
          </a:bodyPr>
          <a:lstStyle/>
          <a:p>
            <a:r>
              <a:rPr lang="en-US" dirty="0">
                <a:solidFill>
                  <a:schemeClr val="tx1"/>
                </a:solidFill>
              </a:rPr>
              <a:t>Angular Pipes </a:t>
            </a:r>
            <a:r>
              <a:rPr lang="en-US" dirty="0"/>
              <a:t>(2/2)</a:t>
            </a:r>
            <a:br>
              <a:rPr lang="en-US" dirty="0"/>
            </a:br>
            <a:r>
              <a:rPr lang="en-US" sz="1400" dirty="0">
                <a:hlinkClick r:id="rId2"/>
              </a:rPr>
              <a:t>https://angular.io/guide/pipes</a:t>
            </a:r>
            <a:br>
              <a:rPr lang="en-US" sz="1400" dirty="0"/>
            </a:br>
            <a:r>
              <a:rPr lang="en-US" sz="1400" dirty="0">
                <a:hlinkClick r:id="rId3"/>
              </a:rPr>
              <a:t>https://angular.io/api/common#pipes</a:t>
            </a:r>
            <a:endParaRPr lang="en-US" dirty="0"/>
          </a:p>
        </p:txBody>
      </p:sp>
      <p:graphicFrame>
        <p:nvGraphicFramePr>
          <p:cNvPr id="13" name="Table 13">
            <a:extLst>
              <a:ext uri="{FF2B5EF4-FFF2-40B4-BE49-F238E27FC236}">
                <a16:creationId xmlns:a16="http://schemas.microsoft.com/office/drawing/2014/main" id="{3CF6DB3A-2AE0-49D2-92FC-04C241A980BA}"/>
              </a:ext>
            </a:extLst>
          </p:cNvPr>
          <p:cNvGraphicFramePr>
            <a:graphicFrameLocks noGrp="1"/>
          </p:cNvGraphicFramePr>
          <p:nvPr>
            <p:extLst>
              <p:ext uri="{D42A27DB-BD31-4B8C-83A1-F6EECF244321}">
                <p14:modId xmlns:p14="http://schemas.microsoft.com/office/powerpoint/2010/main" val="2352660021"/>
              </p:ext>
            </p:extLst>
          </p:nvPr>
        </p:nvGraphicFramePr>
        <p:xfrm>
          <a:off x="1097280" y="2172117"/>
          <a:ext cx="10441286" cy="4130040"/>
        </p:xfrm>
        <a:graphic>
          <a:graphicData uri="http://schemas.openxmlformats.org/drawingml/2006/table">
            <a:tbl>
              <a:tblPr firstRow="1" bandRow="1">
                <a:tableStyleId>{5C22544A-7EE6-4342-B048-85BDC9FD1C3A}</a:tableStyleId>
              </a:tblPr>
              <a:tblGrid>
                <a:gridCol w="2109746">
                  <a:extLst>
                    <a:ext uri="{9D8B030D-6E8A-4147-A177-3AD203B41FA5}">
                      <a16:colId xmlns:a16="http://schemas.microsoft.com/office/drawing/2014/main" val="13432395"/>
                    </a:ext>
                  </a:extLst>
                </a:gridCol>
                <a:gridCol w="1775791">
                  <a:extLst>
                    <a:ext uri="{9D8B030D-6E8A-4147-A177-3AD203B41FA5}">
                      <a16:colId xmlns:a16="http://schemas.microsoft.com/office/drawing/2014/main" val="2770846088"/>
                    </a:ext>
                  </a:extLst>
                </a:gridCol>
                <a:gridCol w="6555749">
                  <a:extLst>
                    <a:ext uri="{9D8B030D-6E8A-4147-A177-3AD203B41FA5}">
                      <a16:colId xmlns:a16="http://schemas.microsoft.com/office/drawing/2014/main" val="3879758922"/>
                    </a:ext>
                  </a:extLst>
                </a:gridCol>
              </a:tblGrid>
              <a:tr h="370840">
                <a:tc>
                  <a:txBody>
                    <a:bodyPr/>
                    <a:lstStyle/>
                    <a:p>
                      <a:pPr algn="ctr"/>
                      <a:r>
                        <a:rPr lang="en-US" sz="2400" dirty="0"/>
                        <a:t>Command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a:t>Name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algn="ctr"/>
                      <a:r>
                        <a:rPr lang="en-US" sz="2400" dirty="0" err="1"/>
                        <a:t>Useage</a:t>
                      </a:r>
                      <a:endParaRPr lang="en-US" sz="24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810651690"/>
                  </a:ext>
                </a:extLst>
              </a:tr>
              <a:tr h="370840">
                <a:tc>
                  <a:txBody>
                    <a:bodyPr/>
                    <a:lstStyle/>
                    <a:p>
                      <a:pPr algn="r"/>
                      <a:r>
                        <a:rPr lang="en-US" sz="1800" dirty="0">
                          <a:solidFill>
                            <a:srgbClr val="FF0000"/>
                          </a:solidFill>
                        </a:rPr>
                        <a:t>…| date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err="1">
                          <a:hlinkClick r:id="rId4"/>
                        </a:rPr>
                        <a:t>Datepipe</a:t>
                      </a:r>
                      <a:endParaRPr lang="en-US" sz="1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solidFill>
                            <a:schemeClr val="tx1"/>
                          </a:solidFill>
                        </a:rPr>
                        <a:t>Formats a date based on locale. Ex. </a:t>
                      </a:r>
                      <a:r>
                        <a:rPr lang="en-US" sz="1800" dirty="0">
                          <a:solidFill>
                            <a:srgbClr val="FF0000"/>
                          </a:solidFill>
                        </a:rPr>
                        <a:t>{{ </a:t>
                      </a:r>
                      <a:r>
                        <a:rPr lang="en-US" sz="1800" dirty="0" err="1">
                          <a:solidFill>
                            <a:srgbClr val="FF0000"/>
                          </a:solidFill>
                        </a:rPr>
                        <a:t>dateObj</a:t>
                      </a:r>
                      <a:r>
                        <a:rPr lang="en-US" sz="1800" dirty="0">
                          <a:solidFill>
                            <a:srgbClr val="FF0000"/>
                          </a:solidFill>
                        </a:rPr>
                        <a:t> | date:'</a:t>
                      </a:r>
                      <a:r>
                        <a:rPr lang="en-US" sz="1800" dirty="0" err="1">
                          <a:solidFill>
                            <a:srgbClr val="FF0000"/>
                          </a:solidFill>
                        </a:rPr>
                        <a:t>mm:ss</a:t>
                      </a:r>
                      <a:r>
                        <a:rPr lang="en-US" sz="1800" dirty="0">
                          <a:solidFill>
                            <a:srgbClr val="FF0000"/>
                          </a:solidFill>
                        </a:rPr>
                        <a:t>'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623077166"/>
                  </a:ext>
                </a:extLst>
              </a:tr>
              <a:tr h="370840">
                <a:tc>
                  <a:txBody>
                    <a:bodyPr/>
                    <a:lstStyle/>
                    <a:p>
                      <a:pPr algn="r"/>
                      <a:r>
                        <a:rPr lang="en-US" sz="1800" dirty="0">
                          <a:solidFill>
                            <a:srgbClr val="FF0000"/>
                          </a:solidFill>
                        </a:rPr>
                        <a:t>…| uppercase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err="1">
                          <a:hlinkClick r:id="rId5"/>
                        </a:rPr>
                        <a:t>UpperCasePipe</a:t>
                      </a:r>
                      <a:endParaRPr lang="en-US" sz="1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Transforms text to all upper case. Ex. </a:t>
                      </a:r>
                      <a:r>
                        <a:rPr lang="en-US" sz="1800" b="0" i="0" kern="1200" dirty="0">
                          <a:solidFill>
                            <a:srgbClr val="FF0000"/>
                          </a:solidFill>
                          <a:effectLst/>
                          <a:latin typeface="+mn-lt"/>
                          <a:ea typeface="+mn-ea"/>
                          <a:cs typeface="+mn-cs"/>
                        </a:rPr>
                        <a:t>{{ value | uppercase }}</a:t>
                      </a:r>
                      <a:endParaRPr lang="en-US" sz="18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57217227"/>
                  </a:ext>
                </a:extLst>
              </a:tr>
              <a:tr h="370840">
                <a:tc>
                  <a:txBody>
                    <a:bodyPr/>
                    <a:lstStyle/>
                    <a:p>
                      <a:pPr algn="r"/>
                      <a:r>
                        <a:rPr lang="en-US" sz="1800" dirty="0">
                          <a:solidFill>
                            <a:srgbClr val="FF0000"/>
                          </a:solidFill>
                        </a:rPr>
                        <a:t>…| lowercase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err="1">
                          <a:hlinkClick r:id="rId6"/>
                        </a:rPr>
                        <a:t>LowerCasePipe</a:t>
                      </a:r>
                      <a:endParaRPr lang="en-US" sz="1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Transforms text to all lower case. Ex. </a:t>
                      </a:r>
                      <a:r>
                        <a:rPr lang="en-US" sz="1800" b="0" i="0" kern="1200" dirty="0">
                          <a:solidFill>
                            <a:srgbClr val="FF0000"/>
                          </a:solidFill>
                          <a:effectLst/>
                          <a:latin typeface="+mn-lt"/>
                          <a:ea typeface="+mn-ea"/>
                          <a:cs typeface="+mn-cs"/>
                        </a:rPr>
                        <a:t>{{ value | lowercase }}</a:t>
                      </a:r>
                      <a:endParaRPr lang="en-US" sz="18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92006311"/>
                  </a:ext>
                </a:extLst>
              </a:tr>
              <a:tr h="370840">
                <a:tc>
                  <a:txBody>
                    <a:bodyPr/>
                    <a:lstStyle/>
                    <a:p>
                      <a:pPr algn="r"/>
                      <a:r>
                        <a:rPr lang="en-US" sz="1800" dirty="0">
                          <a:solidFill>
                            <a:srgbClr val="FF0000"/>
                          </a:solidFill>
                        </a:rPr>
                        <a:t>…| currency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err="1">
                          <a:hlinkClick r:id="rId7"/>
                        </a:rPr>
                        <a:t>CurrencyPipe</a:t>
                      </a:r>
                      <a:endParaRPr lang="en-US" sz="1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Transforms a number to a currency string </a:t>
                      </a:r>
                      <a:r>
                        <a:rPr lang="en-US" sz="1800" dirty="0">
                          <a:solidFill>
                            <a:schemeClr val="tx1"/>
                          </a:solidFill>
                        </a:rPr>
                        <a:t>based on locale. Ex. </a:t>
                      </a:r>
                      <a:r>
                        <a:rPr lang="en-US" sz="1800" dirty="0">
                          <a:solidFill>
                            <a:srgbClr val="FF0000"/>
                          </a:solidFill>
                        </a:rPr>
                        <a:t>{{ b | currency:'CAD':'symbol':’4.2-2’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481023568"/>
                  </a:ext>
                </a:extLst>
              </a:tr>
              <a:tr h="370840">
                <a:tc>
                  <a:txBody>
                    <a:bodyPr/>
                    <a:lstStyle/>
                    <a:p>
                      <a:pPr algn="r"/>
                      <a:r>
                        <a:rPr lang="en-US" sz="1800" dirty="0">
                          <a:solidFill>
                            <a:srgbClr val="FF0000"/>
                          </a:solidFill>
                        </a:rPr>
                        <a:t>…| number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err="1">
                          <a:hlinkClick r:id="rId8"/>
                        </a:rPr>
                        <a:t>DecimalPipe</a:t>
                      </a:r>
                      <a:endParaRPr lang="en-US" sz="1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Transforms a number into a string with a decimal point </a:t>
                      </a:r>
                      <a:r>
                        <a:rPr lang="en-US" sz="1800" dirty="0">
                          <a:solidFill>
                            <a:schemeClr val="tx1"/>
                          </a:solidFill>
                        </a:rPr>
                        <a:t>based on locale. Ex. </a:t>
                      </a:r>
                      <a:r>
                        <a:rPr lang="en-US" sz="1800" dirty="0">
                          <a:solidFill>
                            <a:srgbClr val="FF0000"/>
                          </a:solidFill>
                        </a:rPr>
                        <a:t>{{ pi | number:’4.1-3’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30873676"/>
                  </a:ext>
                </a:extLst>
              </a:tr>
              <a:tr h="370840">
                <a:tc>
                  <a:txBody>
                    <a:bodyPr/>
                    <a:lstStyle/>
                    <a:p>
                      <a:pPr algn="r"/>
                      <a:r>
                        <a:rPr lang="en-US" sz="1800" dirty="0">
                          <a:solidFill>
                            <a:srgbClr val="FF0000"/>
                          </a:solidFill>
                        </a:rPr>
                        <a:t>…| percent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err="1">
                          <a:hlinkClick r:id="rId9"/>
                        </a:rPr>
                        <a:t>PercentPipe</a:t>
                      </a:r>
                      <a:endParaRPr lang="en-US" sz="1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Transforms a number to a percentage string </a:t>
                      </a:r>
                      <a:r>
                        <a:rPr lang="en-US" sz="1800" dirty="0">
                          <a:solidFill>
                            <a:schemeClr val="tx1"/>
                          </a:solidFill>
                        </a:rPr>
                        <a:t>based on locale. Ex. </a:t>
                      </a:r>
                      <a:r>
                        <a:rPr lang="en-US" sz="1800" b="0" i="0" kern="1200" dirty="0">
                          <a:solidFill>
                            <a:srgbClr val="FF0000"/>
                          </a:solidFill>
                          <a:effectLst/>
                          <a:latin typeface="+mn-lt"/>
                          <a:ea typeface="+mn-ea"/>
                          <a:cs typeface="+mn-cs"/>
                        </a:rPr>
                        <a:t>{{ b | </a:t>
                      </a:r>
                      <a:r>
                        <a:rPr lang="en-US" sz="1800" b="0" i="0" u="none" strike="noStrike" kern="1200" dirty="0">
                          <a:solidFill>
                            <a:srgbClr val="FF0000"/>
                          </a:solidFill>
                          <a:effectLst/>
                          <a:latin typeface="+mn-lt"/>
                          <a:ea typeface="+mn-ea"/>
                          <a:cs typeface="+mn-cs"/>
                        </a:rPr>
                        <a:t>percent</a:t>
                      </a:r>
                      <a:r>
                        <a:rPr lang="en-US" sz="1800" b="0" i="0" kern="1200" dirty="0">
                          <a:solidFill>
                            <a:srgbClr val="FF0000"/>
                          </a:solidFill>
                          <a:effectLst/>
                          <a:latin typeface="+mn-lt"/>
                          <a:ea typeface="+mn-ea"/>
                          <a:cs typeface="+mn-cs"/>
                        </a:rPr>
                        <a:t>:’4.3-5’ }}</a:t>
                      </a:r>
                      <a:endParaRPr lang="en-US" sz="1800" dirty="0">
                        <a:solidFill>
                          <a:srgbClr val="FF0000"/>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449646380"/>
                  </a:ext>
                </a:extLst>
              </a:tr>
              <a:tr h="370840">
                <a:tc>
                  <a:txBody>
                    <a:bodyPr/>
                    <a:lstStyle/>
                    <a:p>
                      <a:pPr algn="r"/>
                      <a:r>
                        <a:rPr lang="en-US" sz="1800" dirty="0">
                          <a:solidFill>
                            <a:srgbClr val="FF0000"/>
                          </a:solidFill>
                        </a:rPr>
                        <a:t>…| </a:t>
                      </a:r>
                      <a:r>
                        <a:rPr lang="en-US" sz="1800" dirty="0" err="1">
                          <a:solidFill>
                            <a:srgbClr val="FF0000"/>
                          </a:solidFill>
                        </a:rPr>
                        <a:t>titlecase</a:t>
                      </a:r>
                      <a:r>
                        <a:rPr lang="en-US" sz="1800" dirty="0">
                          <a:solidFill>
                            <a:srgbClr val="FF0000"/>
                          </a:solidFill>
                        </a:rPr>
                        <a:t>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err="1">
                          <a:hlinkClick r:id="rId10"/>
                        </a:rPr>
                        <a:t>TitlecasePipe</a:t>
                      </a:r>
                      <a:endParaRPr lang="en-US" sz="1800"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r>
                        <a:rPr lang="en-US" sz="1800" dirty="0">
                          <a:solidFill>
                            <a:schemeClr val="tx1"/>
                          </a:solidFill>
                        </a:rPr>
                        <a:t>Capitalizes the first letter of each word and transforms the rest of the word to lower case. Ex. </a:t>
                      </a:r>
                      <a:r>
                        <a:rPr lang="en-US" sz="1800" dirty="0">
                          <a:solidFill>
                            <a:srgbClr val="FF0000"/>
                          </a:solidFill>
                        </a:rPr>
                        <a:t>{{ ‘a string’ | </a:t>
                      </a:r>
                      <a:r>
                        <a:rPr lang="en-US" sz="1800" dirty="0" err="1">
                          <a:solidFill>
                            <a:srgbClr val="FF0000"/>
                          </a:solidFill>
                        </a:rPr>
                        <a:t>titlecase</a:t>
                      </a:r>
                      <a:r>
                        <a:rPr lang="en-US" sz="1800" dirty="0">
                          <a:solidFill>
                            <a:srgbClr val="FF0000"/>
                          </a:solidFill>
                        </a:rPr>
                        <a:t> }}</a:t>
                      </a:r>
                      <a:endParaRPr lang="en-US" sz="1800" dirty="0">
                        <a:solidFill>
                          <a:schemeClr val="tx1"/>
                        </a:solidFill>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683704727"/>
                  </a:ext>
                </a:extLst>
              </a:tr>
            </a:tbl>
          </a:graphicData>
        </a:graphic>
      </p:graphicFrame>
    </p:spTree>
    <p:extLst>
      <p:ext uri="{BB962C8B-B14F-4D97-AF65-F5344CB8AC3E}">
        <p14:creationId xmlns:p14="http://schemas.microsoft.com/office/powerpoint/2010/main" val="1161833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580C2-D5B4-44DC-8978-969BE631DD83}"/>
              </a:ext>
            </a:extLst>
          </p:cNvPr>
          <p:cNvSpPr>
            <a:spLocks noGrp="1"/>
          </p:cNvSpPr>
          <p:nvPr>
            <p:ph type="title"/>
          </p:nvPr>
        </p:nvSpPr>
        <p:spPr>
          <a:xfrm>
            <a:off x="1097279" y="286603"/>
            <a:ext cx="10526873" cy="1450757"/>
          </a:xfrm>
        </p:spPr>
        <p:txBody>
          <a:bodyPr>
            <a:normAutofit fontScale="90000"/>
          </a:bodyPr>
          <a:lstStyle/>
          <a:p>
            <a:r>
              <a:rPr lang="en-US" dirty="0">
                <a:solidFill>
                  <a:schemeClr val="tx1"/>
                </a:solidFill>
              </a:rPr>
              <a:t>How to stop a running Angular Process</a:t>
            </a:r>
            <a:br>
              <a:rPr lang="en-US" dirty="0"/>
            </a:br>
            <a:r>
              <a:rPr lang="en-US" sz="1600" dirty="0">
                <a:hlinkClick r:id="rId2"/>
              </a:rPr>
              <a:t>https://anthonygiretti.com/2018/03/26/how-to-avoid-port-4200-is-already-in-use-error-with-angular-cli/</a:t>
            </a:r>
            <a:endParaRPr lang="en-US" dirty="0"/>
          </a:p>
        </p:txBody>
      </p:sp>
      <p:sp>
        <p:nvSpPr>
          <p:cNvPr id="3" name="Content Placeholder 2">
            <a:extLst>
              <a:ext uri="{FF2B5EF4-FFF2-40B4-BE49-F238E27FC236}">
                <a16:creationId xmlns:a16="http://schemas.microsoft.com/office/drawing/2014/main" id="{B0E32133-CCA3-4062-81CA-47FCDD9D9F01}"/>
              </a:ext>
            </a:extLst>
          </p:cNvPr>
          <p:cNvSpPr>
            <a:spLocks noGrp="1"/>
          </p:cNvSpPr>
          <p:nvPr>
            <p:ph idx="1"/>
          </p:nvPr>
        </p:nvSpPr>
        <p:spPr/>
        <p:txBody>
          <a:bodyPr anchor="ctr">
            <a:normAutofit/>
          </a:bodyPr>
          <a:lstStyle/>
          <a:p>
            <a:pPr marL="749808" lvl="1" indent="-457200">
              <a:buFont typeface="+mj-lt"/>
              <a:buAutoNum type="arabicPeriod"/>
            </a:pPr>
            <a:r>
              <a:rPr lang="en-US" sz="3200" dirty="0">
                <a:solidFill>
                  <a:schemeClr val="tx1"/>
                </a:solidFill>
              </a:rPr>
              <a:t>In Command Line, use </a:t>
            </a:r>
            <a:r>
              <a:rPr lang="en-US" sz="3200" dirty="0">
                <a:solidFill>
                  <a:srgbClr val="FF0000"/>
                </a:solidFill>
              </a:rPr>
              <a:t>netstat -</a:t>
            </a:r>
            <a:r>
              <a:rPr lang="en-US" sz="3200" dirty="0" err="1">
                <a:solidFill>
                  <a:srgbClr val="FF0000"/>
                </a:solidFill>
              </a:rPr>
              <a:t>ano</a:t>
            </a:r>
            <a:r>
              <a:rPr lang="en-US" sz="3200" dirty="0">
                <a:solidFill>
                  <a:srgbClr val="FF0000"/>
                </a:solidFill>
              </a:rPr>
              <a:t> | </a:t>
            </a:r>
            <a:r>
              <a:rPr lang="en-US" sz="3200" dirty="0" err="1">
                <a:solidFill>
                  <a:srgbClr val="FF0000"/>
                </a:solidFill>
              </a:rPr>
              <a:t>findstr</a:t>
            </a:r>
            <a:r>
              <a:rPr lang="en-US" sz="3200" dirty="0">
                <a:solidFill>
                  <a:srgbClr val="FF0000"/>
                </a:solidFill>
              </a:rPr>
              <a:t> :</a:t>
            </a:r>
            <a:r>
              <a:rPr lang="en-US" sz="3200" dirty="0" err="1">
                <a:solidFill>
                  <a:srgbClr val="FF0000"/>
                </a:solidFill>
              </a:rPr>
              <a:t>yourPortNumber</a:t>
            </a:r>
            <a:r>
              <a:rPr lang="en-US" sz="3200" dirty="0">
                <a:solidFill>
                  <a:schemeClr val="tx1"/>
                </a:solidFill>
              </a:rPr>
              <a:t>. (Usually it’s 4200 with Angular.) to get your process number (PID). It’s on the right or ‘Listening’</a:t>
            </a:r>
          </a:p>
          <a:p>
            <a:pPr marL="749808" lvl="1" indent="-457200">
              <a:buFont typeface="+mj-lt"/>
              <a:buAutoNum type="arabicPeriod"/>
            </a:pPr>
            <a:r>
              <a:rPr lang="en-US" sz="3200" dirty="0">
                <a:solidFill>
                  <a:schemeClr val="tx1"/>
                </a:solidFill>
              </a:rPr>
              <a:t>In Command Line, use </a:t>
            </a:r>
            <a:r>
              <a:rPr lang="en-US" sz="3200" dirty="0" err="1">
                <a:solidFill>
                  <a:srgbClr val="FF0000"/>
                </a:solidFill>
              </a:rPr>
              <a:t>tskill</a:t>
            </a:r>
            <a:r>
              <a:rPr lang="en-US" sz="3200" dirty="0">
                <a:solidFill>
                  <a:srgbClr val="FF0000"/>
                </a:solidFill>
              </a:rPr>
              <a:t> &lt;</a:t>
            </a:r>
            <a:r>
              <a:rPr lang="en-US" sz="3200" dirty="0" err="1">
                <a:solidFill>
                  <a:srgbClr val="FF0000"/>
                </a:solidFill>
              </a:rPr>
              <a:t>yourPID</a:t>
            </a:r>
            <a:r>
              <a:rPr lang="en-US" sz="3200" dirty="0">
                <a:solidFill>
                  <a:srgbClr val="FF0000"/>
                </a:solidFill>
              </a:rPr>
              <a:t>#&gt;</a:t>
            </a:r>
            <a:r>
              <a:rPr lang="en-US" sz="3200" dirty="0"/>
              <a:t>.</a:t>
            </a:r>
          </a:p>
          <a:p>
            <a:pPr marL="749808" lvl="1" indent="-457200">
              <a:buFont typeface="+mj-lt"/>
              <a:buAutoNum type="arabicPeriod"/>
            </a:pPr>
            <a:r>
              <a:rPr lang="en-US" sz="3200" dirty="0">
                <a:solidFill>
                  <a:schemeClr val="tx1"/>
                </a:solidFill>
              </a:rPr>
              <a:t>In Command Line, use </a:t>
            </a:r>
            <a:r>
              <a:rPr lang="en-US" sz="3200" dirty="0">
                <a:solidFill>
                  <a:srgbClr val="FF0000"/>
                </a:solidFill>
              </a:rPr>
              <a:t>ng serve –open</a:t>
            </a:r>
            <a:r>
              <a:rPr lang="en-US" sz="3200" dirty="0"/>
              <a:t> </a:t>
            </a:r>
            <a:r>
              <a:rPr lang="en-US" sz="3200" dirty="0">
                <a:solidFill>
                  <a:schemeClr val="tx1"/>
                </a:solidFill>
              </a:rPr>
              <a:t>to recompile and reopen your app.</a:t>
            </a:r>
          </a:p>
        </p:txBody>
      </p:sp>
    </p:spTree>
    <p:extLst>
      <p:ext uri="{BB962C8B-B14F-4D97-AF65-F5344CB8AC3E}">
        <p14:creationId xmlns:p14="http://schemas.microsoft.com/office/powerpoint/2010/main" val="495289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3E7-AF4F-48CC-9CBB-E1C70545F688}"/>
              </a:ext>
            </a:extLst>
          </p:cNvPr>
          <p:cNvSpPr>
            <a:spLocks noGrp="1"/>
          </p:cNvSpPr>
          <p:nvPr>
            <p:ph type="title"/>
          </p:nvPr>
        </p:nvSpPr>
        <p:spPr/>
        <p:txBody>
          <a:bodyPr>
            <a:normAutofit/>
          </a:bodyPr>
          <a:lstStyle/>
          <a:p>
            <a:r>
              <a:rPr lang="en-US" dirty="0">
                <a:solidFill>
                  <a:schemeClr val="tx1"/>
                </a:solidFill>
              </a:rPr>
              <a:t>Deployment</a:t>
            </a:r>
            <a:br>
              <a:rPr lang="en-US" dirty="0">
                <a:solidFill>
                  <a:schemeClr val="tx1"/>
                </a:solidFill>
              </a:rPr>
            </a:br>
            <a:r>
              <a:rPr lang="en-US" sz="1400" dirty="0">
                <a:hlinkClick r:id="rId2"/>
              </a:rPr>
              <a:t>https://angular.io/start/start-deployment</a:t>
            </a:r>
            <a:endParaRPr lang="en-US" dirty="0"/>
          </a:p>
        </p:txBody>
      </p:sp>
      <p:sp>
        <p:nvSpPr>
          <p:cNvPr id="3" name="Content Placeholder 2">
            <a:extLst>
              <a:ext uri="{FF2B5EF4-FFF2-40B4-BE49-F238E27FC236}">
                <a16:creationId xmlns:a16="http://schemas.microsoft.com/office/drawing/2014/main" id="{E3A58D2E-248F-4518-A866-67DEC4F4AC66}"/>
              </a:ext>
            </a:extLst>
          </p:cNvPr>
          <p:cNvSpPr>
            <a:spLocks noGrp="1"/>
          </p:cNvSpPr>
          <p:nvPr>
            <p:ph idx="1"/>
          </p:nvPr>
        </p:nvSpPr>
        <p:spPr>
          <a:xfrm>
            <a:off x="1312433" y="2328733"/>
            <a:ext cx="2550695" cy="3760891"/>
          </a:xfrm>
        </p:spPr>
        <p:txBody>
          <a:bodyPr>
            <a:normAutofit/>
          </a:bodyPr>
          <a:lstStyle/>
          <a:p>
            <a:pPr>
              <a:lnSpc>
                <a:spcPct val="120000"/>
              </a:lnSpc>
              <a:spcBef>
                <a:spcPts val="0"/>
              </a:spcBef>
              <a:spcAft>
                <a:spcPts val="0"/>
              </a:spcAft>
            </a:pPr>
            <a:r>
              <a:rPr lang="en-US" dirty="0" err="1">
                <a:solidFill>
                  <a:srgbClr val="FF0000"/>
                </a:solidFill>
              </a:rPr>
              <a:t>karma.config</a:t>
            </a:r>
            <a:r>
              <a:rPr lang="en-US" dirty="0">
                <a:solidFill>
                  <a:srgbClr val="FF0000"/>
                </a:solidFill>
              </a:rPr>
              <a:t> </a:t>
            </a:r>
            <a:r>
              <a:rPr lang="en-US" dirty="0">
                <a:solidFill>
                  <a:schemeClr val="tx1"/>
                </a:solidFill>
              </a:rPr>
              <a:t>changes still needed.</a:t>
            </a:r>
          </a:p>
        </p:txBody>
      </p:sp>
      <p:sp>
        <p:nvSpPr>
          <p:cNvPr id="5" name="TextBox 4">
            <a:extLst>
              <a:ext uri="{FF2B5EF4-FFF2-40B4-BE49-F238E27FC236}">
                <a16:creationId xmlns:a16="http://schemas.microsoft.com/office/drawing/2014/main" id="{E0451FD2-A0EF-4132-B1C7-FB5A102AC68B}"/>
              </a:ext>
            </a:extLst>
          </p:cNvPr>
          <p:cNvSpPr txBox="1"/>
          <p:nvPr/>
        </p:nvSpPr>
        <p:spPr>
          <a:xfrm>
            <a:off x="5743076" y="43312"/>
            <a:ext cx="5601902" cy="6878806"/>
          </a:xfrm>
          <a:prstGeom prst="rect">
            <a:avLst/>
          </a:prstGeom>
          <a:solidFill>
            <a:schemeClr val="bg1"/>
          </a:solidFill>
          <a:ln>
            <a:solidFill>
              <a:schemeClr val="accent2"/>
            </a:solidFill>
          </a:ln>
        </p:spPr>
        <p:txBody>
          <a:bodyPr wrap="square" rtlCol="0">
            <a:spAutoFit/>
          </a:bodyPr>
          <a:lstStyle/>
          <a:p>
            <a:r>
              <a:rPr lang="en-US" sz="700" dirty="0"/>
              <a:t>trigger:</a:t>
            </a:r>
          </a:p>
          <a:p>
            <a:r>
              <a:rPr lang="en-US" sz="700" dirty="0"/>
              <a:t>  branches:</a:t>
            </a:r>
          </a:p>
          <a:p>
            <a:r>
              <a:rPr lang="en-US" sz="700" dirty="0"/>
              <a:t>    include:</a:t>
            </a:r>
          </a:p>
          <a:p>
            <a:r>
              <a:rPr lang="en-US" sz="700" dirty="0"/>
              <a:t>    - main</a:t>
            </a:r>
          </a:p>
          <a:p>
            <a:endParaRPr lang="en-US" sz="700" dirty="0"/>
          </a:p>
          <a:p>
            <a:r>
              <a:rPr lang="en-US" sz="700" dirty="0"/>
              <a:t>#the below is required only if you have multiple .</a:t>
            </a:r>
            <a:r>
              <a:rPr lang="en-US" sz="700" dirty="0" err="1"/>
              <a:t>sln</a:t>
            </a:r>
            <a:r>
              <a:rPr lang="en-US" sz="700" dirty="0"/>
              <a:t> files in your repo.</a:t>
            </a:r>
          </a:p>
          <a:p>
            <a:r>
              <a:rPr lang="en-US" sz="700" dirty="0"/>
              <a:t>  paths:</a:t>
            </a:r>
          </a:p>
          <a:p>
            <a:r>
              <a:rPr lang="en-US" sz="700" dirty="0"/>
              <a:t>    include:</a:t>
            </a:r>
          </a:p>
          <a:p>
            <a:r>
              <a:rPr lang="en-US" sz="700" dirty="0"/>
              <a:t>    - </a:t>
            </a:r>
            <a:r>
              <a:rPr lang="en-US" sz="700" dirty="0" err="1"/>
              <a:t>AngularDemo</a:t>
            </a:r>
            <a:r>
              <a:rPr lang="en-US" sz="700" dirty="0"/>
              <a:t>/</a:t>
            </a:r>
            <a:r>
              <a:rPr lang="en-US" sz="700" dirty="0" err="1"/>
              <a:t>memesaver</a:t>
            </a:r>
            <a:endParaRPr lang="en-US" sz="700" dirty="0"/>
          </a:p>
          <a:p>
            <a:endParaRPr lang="en-US" sz="700" dirty="0"/>
          </a:p>
          <a:p>
            <a:r>
              <a:rPr lang="en-US" sz="700" dirty="0"/>
              <a:t>pool:</a:t>
            </a:r>
          </a:p>
          <a:p>
            <a:r>
              <a:rPr lang="en-US" sz="700" dirty="0"/>
              <a:t>  </a:t>
            </a:r>
            <a:r>
              <a:rPr lang="en-US" sz="700" dirty="0" err="1"/>
              <a:t>vmImage</a:t>
            </a:r>
            <a:r>
              <a:rPr lang="en-US" sz="700" dirty="0"/>
              <a:t>: 'windows-latest'</a:t>
            </a:r>
          </a:p>
          <a:p>
            <a:endParaRPr lang="en-US" sz="700" dirty="0"/>
          </a:p>
          <a:p>
            <a:r>
              <a:rPr lang="en-US" sz="700" dirty="0"/>
              <a:t>variables:</a:t>
            </a:r>
          </a:p>
          <a:p>
            <a:r>
              <a:rPr lang="en-US" sz="700" dirty="0"/>
              <a:t>  solution: '</a:t>
            </a:r>
            <a:r>
              <a:rPr lang="en-US" sz="700" dirty="0" err="1"/>
              <a:t>AngularDemo</a:t>
            </a:r>
            <a:r>
              <a:rPr lang="en-US" sz="700" dirty="0"/>
              <a:t>/</a:t>
            </a:r>
            <a:r>
              <a:rPr lang="en-US" sz="700" dirty="0" err="1"/>
              <a:t>memesaver</a:t>
            </a:r>
            <a:r>
              <a:rPr lang="en-US" sz="700" dirty="0"/>
              <a:t>'</a:t>
            </a:r>
          </a:p>
          <a:p>
            <a:r>
              <a:rPr lang="en-US" sz="700" dirty="0"/>
              <a:t>  </a:t>
            </a:r>
            <a:r>
              <a:rPr lang="en-US" sz="700" dirty="0" err="1"/>
              <a:t>buildPlatform</a:t>
            </a:r>
            <a:r>
              <a:rPr lang="en-US" sz="700" dirty="0"/>
              <a:t>: 'Any CPU'</a:t>
            </a:r>
          </a:p>
          <a:p>
            <a:r>
              <a:rPr lang="en-US" sz="700" dirty="0"/>
              <a:t>  </a:t>
            </a:r>
            <a:r>
              <a:rPr lang="en-US" sz="700" dirty="0" err="1"/>
              <a:t>buildConfiguration</a:t>
            </a:r>
            <a:r>
              <a:rPr lang="en-US" sz="700" dirty="0"/>
              <a:t>: 'Release'</a:t>
            </a:r>
          </a:p>
          <a:p>
            <a:endParaRPr lang="en-US" sz="700" dirty="0"/>
          </a:p>
          <a:p>
            <a:r>
              <a:rPr lang="en-US" sz="700" dirty="0"/>
              <a:t>steps:</a:t>
            </a:r>
          </a:p>
          <a:p>
            <a:r>
              <a:rPr lang="en-US" sz="700" dirty="0"/>
              <a:t>- task: SonarCloudPrepare@1</a:t>
            </a:r>
          </a:p>
          <a:p>
            <a:r>
              <a:rPr lang="en-US" sz="700" dirty="0"/>
              <a:t>  </a:t>
            </a:r>
            <a:r>
              <a:rPr lang="en-US" sz="700" dirty="0" err="1"/>
              <a:t>displayName</a:t>
            </a:r>
            <a:r>
              <a:rPr lang="en-US" sz="700" dirty="0"/>
              <a:t>: </a:t>
            </a:r>
            <a:r>
              <a:rPr lang="en-US" sz="700" dirty="0" err="1"/>
              <a:t>sonarcloud</a:t>
            </a:r>
            <a:r>
              <a:rPr lang="en-US" sz="700" dirty="0"/>
              <a:t> prepare</a:t>
            </a:r>
          </a:p>
          <a:p>
            <a:r>
              <a:rPr lang="en-US" sz="700" dirty="0"/>
              <a:t>  inputs:</a:t>
            </a:r>
          </a:p>
          <a:p>
            <a:r>
              <a:rPr lang="en-US" sz="700" dirty="0"/>
              <a:t>    </a:t>
            </a:r>
            <a:r>
              <a:rPr lang="en-US" sz="700" dirty="0" err="1"/>
              <a:t>SonarCloud</a:t>
            </a:r>
            <a:r>
              <a:rPr lang="en-US" sz="700" dirty="0"/>
              <a:t>: '</a:t>
            </a:r>
            <a:r>
              <a:rPr lang="en-US" sz="700" dirty="0" err="1"/>
              <a:t>sonarclourangular</a:t>
            </a:r>
            <a:r>
              <a:rPr lang="en-US" sz="700" dirty="0"/>
              <a:t>'</a:t>
            </a:r>
          </a:p>
          <a:p>
            <a:r>
              <a:rPr lang="en-US" sz="700" dirty="0"/>
              <a:t>    organization: '03012021batch'</a:t>
            </a:r>
          </a:p>
          <a:p>
            <a:r>
              <a:rPr lang="en-US" sz="700" dirty="0"/>
              <a:t>    </a:t>
            </a:r>
            <a:r>
              <a:rPr lang="en-US" sz="700" dirty="0" err="1"/>
              <a:t>scannerMode</a:t>
            </a:r>
            <a:r>
              <a:rPr lang="en-US" sz="700" dirty="0"/>
              <a:t>: 'CLI'</a:t>
            </a:r>
          </a:p>
          <a:p>
            <a:r>
              <a:rPr lang="en-US" sz="700" dirty="0"/>
              <a:t>    </a:t>
            </a:r>
            <a:r>
              <a:rPr lang="en-US" sz="700" dirty="0" err="1"/>
              <a:t>configMode</a:t>
            </a:r>
            <a:r>
              <a:rPr lang="en-US" sz="700" dirty="0"/>
              <a:t>: 'manual'</a:t>
            </a:r>
          </a:p>
          <a:p>
            <a:r>
              <a:rPr lang="en-US" sz="700" dirty="0"/>
              <a:t>    </a:t>
            </a:r>
            <a:r>
              <a:rPr lang="en-US" sz="700" dirty="0" err="1"/>
              <a:t>cliProjectKey</a:t>
            </a:r>
            <a:r>
              <a:rPr lang="en-US" sz="700" dirty="0"/>
              <a:t>: '03012021Batch_memesaverangular'</a:t>
            </a:r>
          </a:p>
          <a:p>
            <a:r>
              <a:rPr lang="en-US" sz="700" dirty="0"/>
              <a:t>    </a:t>
            </a:r>
            <a:r>
              <a:rPr lang="en-US" sz="700" dirty="0" err="1"/>
              <a:t>cliProjectName</a:t>
            </a:r>
            <a:r>
              <a:rPr lang="en-US" sz="700" dirty="0"/>
              <a:t>: '</a:t>
            </a:r>
            <a:r>
              <a:rPr lang="en-US" sz="700" dirty="0" err="1"/>
              <a:t>memesaverangular</a:t>
            </a:r>
            <a:r>
              <a:rPr lang="en-US" sz="700" dirty="0"/>
              <a:t>'</a:t>
            </a:r>
          </a:p>
          <a:p>
            <a:r>
              <a:rPr lang="en-US" sz="700" dirty="0"/>
              <a:t>    </a:t>
            </a:r>
            <a:r>
              <a:rPr lang="en-US" sz="700" dirty="0" err="1"/>
              <a:t>cliSources</a:t>
            </a:r>
            <a:r>
              <a:rPr lang="en-US" sz="700" dirty="0"/>
              <a:t>: '$(solution)/</a:t>
            </a:r>
            <a:r>
              <a:rPr lang="en-US" sz="700" dirty="0" err="1"/>
              <a:t>src</a:t>
            </a:r>
            <a:r>
              <a:rPr lang="en-US" sz="700" dirty="0"/>
              <a:t>'</a:t>
            </a:r>
          </a:p>
          <a:p>
            <a:r>
              <a:rPr lang="en-US" sz="700" dirty="0"/>
              <a:t>    </a:t>
            </a:r>
            <a:r>
              <a:rPr lang="en-US" sz="700" dirty="0" err="1"/>
              <a:t>extraProperties</a:t>
            </a:r>
            <a:r>
              <a:rPr lang="en-US" sz="700" dirty="0"/>
              <a:t>: '</a:t>
            </a:r>
            <a:r>
              <a:rPr lang="en-US" sz="700" dirty="0" err="1"/>
              <a:t>sonar.javascript.lcov.reportPaths</a:t>
            </a:r>
            <a:r>
              <a:rPr lang="en-US" sz="700" dirty="0"/>
              <a:t>=$(solution)/coverage/</a:t>
            </a:r>
            <a:r>
              <a:rPr lang="en-US" sz="700" dirty="0" err="1"/>
              <a:t>memesaver</a:t>
            </a:r>
            <a:r>
              <a:rPr lang="en-US" sz="700" dirty="0"/>
              <a:t>/lcov.info'</a:t>
            </a:r>
          </a:p>
          <a:p>
            <a:endParaRPr lang="en-US" sz="700" dirty="0"/>
          </a:p>
          <a:p>
            <a:r>
              <a:rPr lang="en-US" sz="700" dirty="0"/>
              <a:t>- task: NodeTool@0</a:t>
            </a:r>
          </a:p>
          <a:p>
            <a:r>
              <a:rPr lang="en-US" sz="700" dirty="0"/>
              <a:t>  inputs:</a:t>
            </a:r>
          </a:p>
          <a:p>
            <a:r>
              <a:rPr lang="en-US" sz="700" dirty="0"/>
              <a:t>    </a:t>
            </a:r>
            <a:r>
              <a:rPr lang="en-US" sz="700" dirty="0" err="1"/>
              <a:t>versionSpec</a:t>
            </a:r>
            <a:r>
              <a:rPr lang="en-US" sz="700" dirty="0"/>
              <a:t>: '10.x'</a:t>
            </a:r>
          </a:p>
          <a:p>
            <a:r>
              <a:rPr lang="en-US" sz="700" dirty="0"/>
              <a:t>  </a:t>
            </a:r>
            <a:r>
              <a:rPr lang="en-US" sz="700" dirty="0" err="1"/>
              <a:t>displayName</a:t>
            </a:r>
            <a:r>
              <a:rPr lang="en-US" sz="700" dirty="0"/>
              <a:t>: 'Install Node.js'</a:t>
            </a:r>
          </a:p>
          <a:p>
            <a:endParaRPr lang="en-US" sz="700" dirty="0"/>
          </a:p>
          <a:p>
            <a:r>
              <a:rPr lang="en-US" sz="700" dirty="0"/>
              <a:t>- task: Npm@1</a:t>
            </a:r>
          </a:p>
          <a:p>
            <a:r>
              <a:rPr lang="en-US" sz="700" dirty="0"/>
              <a:t>  </a:t>
            </a:r>
            <a:r>
              <a:rPr lang="en-US" sz="700" dirty="0" err="1"/>
              <a:t>displayName</a:t>
            </a:r>
            <a:r>
              <a:rPr lang="en-US" sz="700" dirty="0"/>
              <a:t>: 'NPM Install'</a:t>
            </a:r>
          </a:p>
          <a:p>
            <a:r>
              <a:rPr lang="en-US" sz="700" dirty="0"/>
              <a:t>  inputs:</a:t>
            </a:r>
          </a:p>
          <a:p>
            <a:r>
              <a:rPr lang="en-US" sz="700" dirty="0"/>
              <a:t>    command: 'install'</a:t>
            </a:r>
          </a:p>
          <a:p>
            <a:r>
              <a:rPr lang="en-US" sz="700" dirty="0"/>
              <a:t>    </a:t>
            </a:r>
            <a:r>
              <a:rPr lang="en-US" sz="700" dirty="0" err="1"/>
              <a:t>workingDir</a:t>
            </a:r>
            <a:r>
              <a:rPr lang="en-US" sz="700" dirty="0"/>
              <a:t>: $(solution)</a:t>
            </a:r>
          </a:p>
          <a:p>
            <a:endParaRPr lang="en-US" sz="700" dirty="0"/>
          </a:p>
          <a:p>
            <a:r>
              <a:rPr lang="en-US" sz="700" dirty="0"/>
              <a:t>- task: Npm@1</a:t>
            </a:r>
          </a:p>
          <a:p>
            <a:r>
              <a:rPr lang="en-US" sz="700" dirty="0"/>
              <a:t>  </a:t>
            </a:r>
            <a:r>
              <a:rPr lang="en-US" sz="700" dirty="0" err="1"/>
              <a:t>displayName</a:t>
            </a:r>
            <a:r>
              <a:rPr lang="en-US" sz="700" dirty="0"/>
              <a:t>: 'NPM Build Angular'</a:t>
            </a:r>
          </a:p>
          <a:p>
            <a:r>
              <a:rPr lang="en-US" sz="700" dirty="0"/>
              <a:t>  inputs:</a:t>
            </a:r>
          </a:p>
          <a:p>
            <a:r>
              <a:rPr lang="en-US" sz="700" dirty="0"/>
              <a:t>    command: 'custom'</a:t>
            </a:r>
          </a:p>
          <a:p>
            <a:r>
              <a:rPr lang="en-US" sz="700" dirty="0"/>
              <a:t>    </a:t>
            </a:r>
            <a:r>
              <a:rPr lang="en-US" sz="700" dirty="0" err="1"/>
              <a:t>workingDir</a:t>
            </a:r>
            <a:r>
              <a:rPr lang="en-US" sz="700" dirty="0"/>
              <a:t>: $(solution)</a:t>
            </a:r>
          </a:p>
          <a:p>
            <a:r>
              <a:rPr lang="en-US" sz="700" dirty="0"/>
              <a:t>    </a:t>
            </a:r>
            <a:r>
              <a:rPr lang="en-US" sz="700" dirty="0" err="1"/>
              <a:t>customCommand</a:t>
            </a:r>
            <a:r>
              <a:rPr lang="en-US" sz="700" dirty="0"/>
              <a:t>: 'run build-prod'</a:t>
            </a:r>
          </a:p>
          <a:p>
            <a:endParaRPr lang="en-US" sz="700" dirty="0"/>
          </a:p>
          <a:p>
            <a:r>
              <a:rPr lang="en-US" sz="700" dirty="0"/>
              <a:t>- task: Npm@1</a:t>
            </a:r>
          </a:p>
          <a:p>
            <a:r>
              <a:rPr lang="en-US" sz="700" dirty="0"/>
              <a:t>  </a:t>
            </a:r>
            <a:r>
              <a:rPr lang="en-US" sz="700" dirty="0" err="1"/>
              <a:t>displayName</a:t>
            </a:r>
            <a:r>
              <a:rPr lang="en-US" sz="700" dirty="0"/>
              <a:t>: 'NPM Test'</a:t>
            </a:r>
          </a:p>
          <a:p>
            <a:r>
              <a:rPr lang="en-US" sz="700" dirty="0"/>
              <a:t>  inputs:</a:t>
            </a:r>
          </a:p>
          <a:p>
            <a:r>
              <a:rPr lang="en-US" sz="700" dirty="0"/>
              <a:t>    command: 'custom'</a:t>
            </a:r>
          </a:p>
          <a:p>
            <a:r>
              <a:rPr lang="en-US" sz="700" dirty="0"/>
              <a:t>    </a:t>
            </a:r>
            <a:r>
              <a:rPr lang="en-US" sz="700" dirty="0" err="1"/>
              <a:t>workingDir</a:t>
            </a:r>
            <a:r>
              <a:rPr lang="en-US" sz="700" dirty="0"/>
              <a:t>: $(solution)</a:t>
            </a:r>
          </a:p>
          <a:p>
            <a:r>
              <a:rPr lang="en-US" sz="700" dirty="0"/>
              <a:t>    </a:t>
            </a:r>
            <a:r>
              <a:rPr lang="en-US" sz="700" dirty="0" err="1"/>
              <a:t>customCommand</a:t>
            </a:r>
            <a:r>
              <a:rPr lang="en-US" sz="700" dirty="0"/>
              <a:t>: 'run test-headless'</a:t>
            </a:r>
          </a:p>
          <a:p>
            <a:endParaRPr lang="en-US" sz="700" dirty="0"/>
          </a:p>
          <a:p>
            <a:r>
              <a:rPr lang="en-US" sz="700" dirty="0"/>
              <a:t>- task: SonarCloudAnalyze@1</a:t>
            </a:r>
          </a:p>
          <a:p>
            <a:r>
              <a:rPr lang="en-US" sz="700" dirty="0"/>
              <a:t>  </a:t>
            </a:r>
            <a:r>
              <a:rPr lang="en-US" sz="700" dirty="0" err="1"/>
              <a:t>displayName</a:t>
            </a:r>
            <a:r>
              <a:rPr lang="en-US" sz="700" dirty="0"/>
              <a:t>: '</a:t>
            </a:r>
            <a:r>
              <a:rPr lang="en-US" sz="700" dirty="0" err="1"/>
              <a:t>SonarCloud</a:t>
            </a:r>
            <a:r>
              <a:rPr lang="en-US" sz="700" dirty="0"/>
              <a:t> Analyze'</a:t>
            </a:r>
          </a:p>
          <a:p>
            <a:endParaRPr lang="en-US" sz="700" dirty="0"/>
          </a:p>
          <a:p>
            <a:r>
              <a:rPr lang="en-US" sz="700" dirty="0"/>
              <a:t>- task: SonarCloudPublish@1</a:t>
            </a:r>
          </a:p>
          <a:p>
            <a:r>
              <a:rPr lang="en-US" sz="700" dirty="0"/>
              <a:t>  </a:t>
            </a:r>
            <a:r>
              <a:rPr lang="en-US" sz="700" dirty="0" err="1"/>
              <a:t>displayName</a:t>
            </a:r>
            <a:r>
              <a:rPr lang="en-US" sz="700" dirty="0"/>
              <a:t>: '</a:t>
            </a:r>
            <a:r>
              <a:rPr lang="en-US" sz="700" dirty="0" err="1"/>
              <a:t>SonarCloud</a:t>
            </a:r>
            <a:r>
              <a:rPr lang="en-US" sz="700" dirty="0"/>
              <a:t> Publish'</a:t>
            </a:r>
          </a:p>
          <a:p>
            <a:r>
              <a:rPr lang="en-US" sz="700" dirty="0"/>
              <a:t>  inputs:</a:t>
            </a:r>
          </a:p>
          <a:p>
            <a:r>
              <a:rPr lang="en-US" sz="700" dirty="0"/>
              <a:t>    </a:t>
            </a:r>
            <a:r>
              <a:rPr lang="en-US" sz="700" dirty="0" err="1"/>
              <a:t>pollingTimeoutSec</a:t>
            </a:r>
            <a:r>
              <a:rPr lang="en-US" sz="700" dirty="0"/>
              <a:t>: '300'</a:t>
            </a:r>
          </a:p>
        </p:txBody>
      </p:sp>
    </p:spTree>
    <p:extLst>
      <p:ext uri="{BB962C8B-B14F-4D97-AF65-F5344CB8AC3E}">
        <p14:creationId xmlns:p14="http://schemas.microsoft.com/office/powerpoint/2010/main" val="81268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24063" y="0"/>
            <a:ext cx="9158287" cy="4953000"/>
          </a:xfrm>
        </p:spPr>
        <p:txBody>
          <a:bodyPr anchor="ctr">
            <a:noAutofit/>
          </a:bodyPr>
          <a:lstStyle/>
          <a:p>
            <a:pPr lvl="0"/>
            <a:r>
              <a:rPr lang="en-US" sz="4400" i="1" dirty="0">
                <a:solidFill>
                  <a:schemeClr val="bg1"/>
                </a:solidFill>
              </a:rPr>
              <a:t>Angular is an application design framework and development platform for creating efficient and sophisticated single-page applications.</a:t>
            </a:r>
            <a:endParaRPr lang="en-US" sz="2400" i="1" dirty="0">
              <a:solidFill>
                <a:schemeClr val="bg1"/>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0" y="4953000"/>
            <a:ext cx="12190459" cy="1905000"/>
          </a:xfrm>
        </p:spPr>
        <p:txBody>
          <a:bodyPr anchor="ctr">
            <a:normAutofit/>
          </a:bodyPr>
          <a:lstStyle/>
          <a:p>
            <a:pPr algn="ctr"/>
            <a:r>
              <a:rPr lang="en-US" sz="1400" dirty="0">
                <a:hlinkClick r:id="rId2"/>
              </a:rPr>
              <a:t>https://angular.io/docs</a:t>
            </a:r>
            <a:endParaRPr lang="en-US" sz="14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B12-17B2-7054-B23D-1FB806E11139}"/>
              </a:ext>
            </a:extLst>
          </p:cNvPr>
          <p:cNvSpPr>
            <a:spLocks noGrp="1"/>
          </p:cNvSpPr>
          <p:nvPr>
            <p:ph type="title"/>
          </p:nvPr>
        </p:nvSpPr>
        <p:spPr/>
        <p:txBody>
          <a:bodyPr/>
          <a:lstStyle/>
          <a:p>
            <a:r>
              <a:rPr lang="en-US" dirty="0">
                <a:solidFill>
                  <a:schemeClr val="tx1"/>
                </a:solidFill>
              </a:rPr>
              <a:t>Complete Deployment example</a:t>
            </a:r>
            <a:br>
              <a:rPr lang="en-US" dirty="0">
                <a:solidFill>
                  <a:schemeClr val="tx1"/>
                </a:solidFill>
              </a:rPr>
            </a:br>
            <a:r>
              <a:rPr lang="en-US" dirty="0">
                <a:solidFill>
                  <a:schemeClr val="tx1"/>
                </a:solidFill>
              </a:rPr>
              <a:t>without docker</a:t>
            </a:r>
          </a:p>
        </p:txBody>
      </p:sp>
      <p:sp>
        <p:nvSpPr>
          <p:cNvPr id="8" name="Content Placeholder 7">
            <a:extLst>
              <a:ext uri="{FF2B5EF4-FFF2-40B4-BE49-F238E27FC236}">
                <a16:creationId xmlns:a16="http://schemas.microsoft.com/office/drawing/2014/main" id="{5D4E8260-8C18-308F-5523-24B0AE82E604}"/>
              </a:ext>
            </a:extLst>
          </p:cNvPr>
          <p:cNvSpPr>
            <a:spLocks noGrp="1"/>
          </p:cNvSpPr>
          <p:nvPr>
            <p:ph idx="1"/>
          </p:nvPr>
        </p:nvSpPr>
        <p:spPr>
          <a:xfrm>
            <a:off x="1097279" y="2108201"/>
            <a:ext cx="10443285" cy="3760891"/>
          </a:xfrm>
        </p:spPr>
        <p:txBody>
          <a:bodyPr/>
          <a:lstStyle/>
          <a:p>
            <a:r>
              <a:rPr lang="en-US" dirty="0">
                <a:hlinkClick r:id="rId2"/>
              </a:rPr>
              <a:t>https://github.com/12142020-dotnet-uta/P2_RepeatCommitters/blob/main/azure-pipelines-1.yml</a:t>
            </a:r>
            <a:endParaRPr lang="en-US" dirty="0"/>
          </a:p>
          <a:p>
            <a:endParaRPr lang="en-US" dirty="0"/>
          </a:p>
        </p:txBody>
      </p:sp>
    </p:spTree>
    <p:extLst>
      <p:ext uri="{BB962C8B-B14F-4D97-AF65-F5344CB8AC3E}">
        <p14:creationId xmlns:p14="http://schemas.microsoft.com/office/powerpoint/2010/main" val="156687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CC3C-680E-4D5F-BB81-2E8E4CD29370}"/>
              </a:ext>
            </a:extLst>
          </p:cNvPr>
          <p:cNvSpPr>
            <a:spLocks noGrp="1"/>
          </p:cNvSpPr>
          <p:nvPr>
            <p:ph type="title"/>
          </p:nvPr>
        </p:nvSpPr>
        <p:spPr/>
        <p:txBody>
          <a:bodyPr>
            <a:normAutofit fontScale="90000"/>
          </a:bodyPr>
          <a:lstStyle/>
          <a:p>
            <a:r>
              <a:rPr lang="en-US" dirty="0">
                <a:solidFill>
                  <a:schemeClr val="tx1"/>
                </a:solidFill>
              </a:rPr>
              <a:t>Assignment – </a:t>
            </a:r>
            <a:br>
              <a:rPr lang="en-US" dirty="0">
                <a:solidFill>
                  <a:schemeClr val="tx1"/>
                </a:solidFill>
              </a:rPr>
            </a:br>
            <a:r>
              <a:rPr lang="en-US" dirty="0">
                <a:solidFill>
                  <a:schemeClr val="tx1"/>
                </a:solidFill>
              </a:rPr>
              <a:t>Rock, Paper, Scissors in Angular</a:t>
            </a:r>
            <a:br>
              <a:rPr lang="en-US" dirty="0"/>
            </a:br>
            <a:r>
              <a:rPr lang="en-US" sz="1600" dirty="0">
                <a:hlinkClick r:id="rId2"/>
              </a:rPr>
              <a:t>https://www.codementor.io/@brijmcq/creating-a-rock-paper-scissors-game-in-angular-fmmrknce8</a:t>
            </a:r>
            <a:endParaRPr lang="en-US" sz="1600" dirty="0"/>
          </a:p>
        </p:txBody>
      </p:sp>
      <p:pic>
        <p:nvPicPr>
          <p:cNvPr id="1026" name="Picture 2" descr="Shia LaBeouf's motivational speech is the stuff of nightmares">
            <a:extLst>
              <a:ext uri="{FF2B5EF4-FFF2-40B4-BE49-F238E27FC236}">
                <a16:creationId xmlns:a16="http://schemas.microsoft.com/office/drawing/2014/main" id="{68B38FF3-A928-489F-817B-2B3D3272A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306" y="2133484"/>
            <a:ext cx="7293387" cy="4102531"/>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36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0B73-0142-44CB-AD42-919BFC2CD4DD}"/>
              </a:ext>
            </a:extLst>
          </p:cNvPr>
          <p:cNvSpPr>
            <a:spLocks noGrp="1"/>
          </p:cNvSpPr>
          <p:nvPr>
            <p:ph type="title"/>
          </p:nvPr>
        </p:nvSpPr>
        <p:spPr/>
        <p:txBody>
          <a:bodyPr>
            <a:normAutofit/>
          </a:bodyPr>
          <a:lstStyle/>
          <a:p>
            <a:r>
              <a:rPr lang="en-US" dirty="0">
                <a:solidFill>
                  <a:schemeClr val="tx1"/>
                </a:solidFill>
              </a:rPr>
              <a:t>What is Angular</a:t>
            </a:r>
            <a:br>
              <a:rPr lang="en-US" dirty="0"/>
            </a:br>
            <a:r>
              <a:rPr lang="en-US" sz="1400" dirty="0">
                <a:hlinkClick r:id="rId2"/>
              </a:rPr>
              <a:t>https://hackr.io/blog/angular-interview-questions</a:t>
            </a:r>
            <a:br>
              <a:rPr lang="en-US" sz="1400" dirty="0"/>
            </a:br>
            <a:r>
              <a:rPr lang="en-US" sz="1400" dirty="0">
                <a:hlinkClick r:id="rId3"/>
              </a:rPr>
              <a:t>https://angular.io/guide/aot-compiler</a:t>
            </a:r>
            <a:br>
              <a:rPr lang="en-US" sz="1400" dirty="0"/>
            </a:br>
            <a:r>
              <a:rPr lang="en-US" sz="1400" dirty="0">
                <a:hlinkClick r:id="rId4"/>
              </a:rPr>
              <a:t>https://www.geeksforgeeks.org/what-is-spa-single-page-application-in-angularjs/</a:t>
            </a:r>
            <a:endParaRPr lang="en-US" dirty="0"/>
          </a:p>
        </p:txBody>
      </p:sp>
      <p:sp>
        <p:nvSpPr>
          <p:cNvPr id="3" name="Content Placeholder 2">
            <a:extLst>
              <a:ext uri="{FF2B5EF4-FFF2-40B4-BE49-F238E27FC236}">
                <a16:creationId xmlns:a16="http://schemas.microsoft.com/office/drawing/2014/main" id="{A7B719C1-060C-4BB0-B4AA-D351CC3CDBCA}"/>
              </a:ext>
            </a:extLst>
          </p:cNvPr>
          <p:cNvSpPr>
            <a:spLocks noGrp="1"/>
          </p:cNvSpPr>
          <p:nvPr>
            <p:ph idx="1"/>
          </p:nvPr>
        </p:nvSpPr>
        <p:spPr>
          <a:xfrm>
            <a:off x="1032933" y="1915297"/>
            <a:ext cx="5063067" cy="4443170"/>
          </a:xfrm>
        </p:spPr>
        <p:txBody>
          <a:bodyPr anchor="ctr">
            <a:normAutofit/>
          </a:bodyPr>
          <a:lstStyle/>
          <a:p>
            <a:pPr marL="201168" lvl="1" indent="0">
              <a:buNone/>
            </a:pPr>
            <a:r>
              <a:rPr lang="en-US" sz="2800" dirty="0">
                <a:solidFill>
                  <a:schemeClr val="tx1"/>
                </a:solidFill>
              </a:rPr>
              <a:t>AngularJS is a JavaScript-based front-end web framework that bases data transfer on bi-directional UI data binding. Angular is used to design Single Page Applications and leverages Ahead-of-Time Compiling to render webpages more quickly.</a:t>
            </a:r>
          </a:p>
        </p:txBody>
      </p:sp>
      <p:pic>
        <p:nvPicPr>
          <p:cNvPr id="1026" name="Picture 2" descr="overview">
            <a:extLst>
              <a:ext uri="{FF2B5EF4-FFF2-40B4-BE49-F238E27FC236}">
                <a16:creationId xmlns:a16="http://schemas.microsoft.com/office/drawing/2014/main" id="{4D9F63FA-3A83-4159-8E37-BF2FE6795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876017"/>
            <a:ext cx="4833960" cy="252173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4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0B73-0142-44CB-AD42-919BFC2CD4DD}"/>
              </a:ext>
            </a:extLst>
          </p:cNvPr>
          <p:cNvSpPr>
            <a:spLocks noGrp="1"/>
          </p:cNvSpPr>
          <p:nvPr>
            <p:ph type="title"/>
          </p:nvPr>
        </p:nvSpPr>
        <p:spPr/>
        <p:txBody>
          <a:bodyPr>
            <a:normAutofit/>
          </a:bodyPr>
          <a:lstStyle/>
          <a:p>
            <a:r>
              <a:rPr lang="en-US" dirty="0">
                <a:solidFill>
                  <a:schemeClr val="tx1"/>
                </a:solidFill>
              </a:rPr>
              <a:t>Angular main features</a:t>
            </a:r>
            <a:br>
              <a:rPr lang="en-US" dirty="0"/>
            </a:br>
            <a:r>
              <a:rPr lang="en-US" sz="1400" dirty="0">
                <a:hlinkClick r:id="rId2"/>
              </a:rPr>
              <a:t>https://hackr.io/blog/angular-interview-questions</a:t>
            </a:r>
            <a:br>
              <a:rPr lang="en-US" sz="1400" dirty="0"/>
            </a:br>
            <a:r>
              <a:rPr lang="en-US" sz="1400" dirty="0">
                <a:hlinkClick r:id="rId3"/>
              </a:rPr>
              <a:t>https://angular.io/guide/aot-compiler</a:t>
            </a:r>
            <a:br>
              <a:rPr lang="en-US" sz="1400" dirty="0"/>
            </a:br>
            <a:r>
              <a:rPr lang="en-US" sz="1400" dirty="0">
                <a:hlinkClick r:id="rId4"/>
              </a:rPr>
              <a:t>https://www.geeksforgeeks.org/what-is-spa-single-page-application-in-angularjs/</a:t>
            </a:r>
            <a:endParaRPr lang="en-US" dirty="0"/>
          </a:p>
        </p:txBody>
      </p:sp>
      <p:pic>
        <p:nvPicPr>
          <p:cNvPr id="1026" name="Picture 2" descr="overview">
            <a:extLst>
              <a:ext uri="{FF2B5EF4-FFF2-40B4-BE49-F238E27FC236}">
                <a16:creationId xmlns:a16="http://schemas.microsoft.com/office/drawing/2014/main" id="{4D9F63FA-3A83-4159-8E37-BF2FE6795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5516" y="3429000"/>
            <a:ext cx="4833960" cy="2521730"/>
          </a:xfrm>
          <a:prstGeom prst="rect">
            <a:avLst/>
          </a:prstGeom>
          <a:noFill/>
          <a:ln w="25400">
            <a:solidFill>
              <a:schemeClr val="accent2"/>
            </a:solidFill>
          </a:ln>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28839BED-FF03-4749-85DF-B0354F6448CB}"/>
              </a:ext>
            </a:extLst>
          </p:cNvPr>
          <p:cNvSpPr txBox="1">
            <a:spLocks/>
          </p:cNvSpPr>
          <p:nvPr/>
        </p:nvSpPr>
        <p:spPr>
          <a:xfrm>
            <a:off x="1097280" y="2980266"/>
            <a:ext cx="5261187" cy="3420535"/>
          </a:xfrm>
          <a:prstGeom prst="rect">
            <a:avLst/>
          </a:prstGeom>
        </p:spPr>
        <p:txBody>
          <a:bodyPr vert="horz" lIns="0" tIns="45720" rIns="0" bIns="45720" rtlCol="0" anchor="ctr">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Arial" panose="020B0604020202020204" pitchFamily="34" charset="0"/>
              <a:buChar char="•"/>
            </a:pPr>
            <a:r>
              <a:rPr lang="en-US" sz="1800" dirty="0">
                <a:solidFill>
                  <a:schemeClr val="tx1"/>
                </a:solidFill>
              </a:rPr>
              <a:t>Single-Page Application – Single Page Applications are web applications that load a single HTML page and only a part of the page instead of the entire page gets updated with every click of the mouse. The page does not reload or transfer control to another page during the process. This ensures high performance and faster load times. </a:t>
            </a:r>
          </a:p>
          <a:p>
            <a:pPr lvl="1">
              <a:buFont typeface="Arial" panose="020B0604020202020204" pitchFamily="34" charset="0"/>
              <a:buChar char="•"/>
            </a:pPr>
            <a:r>
              <a:rPr lang="en-US" sz="1800" dirty="0">
                <a:solidFill>
                  <a:schemeClr val="tx1"/>
                </a:solidFill>
              </a:rPr>
              <a:t>Ahead-of-Time Compiling – Angular component templates cannot be directly rendered by the browser. Therefore, Angular applications require a compilation process before they can run in a browser. The Angular ahead-of-time (AOT) compiler converts Angular HTML and TypeScript code into JavaScript during the build phase before the browser downloads and runs that code. This provides a faster rendering in the browser.</a:t>
            </a:r>
          </a:p>
        </p:txBody>
      </p:sp>
      <p:sp>
        <p:nvSpPr>
          <p:cNvPr id="8" name="TextBox 7">
            <a:extLst>
              <a:ext uri="{FF2B5EF4-FFF2-40B4-BE49-F238E27FC236}">
                <a16:creationId xmlns:a16="http://schemas.microsoft.com/office/drawing/2014/main" id="{13BE2DC3-6233-AA0E-A57F-3574A0766014}"/>
              </a:ext>
            </a:extLst>
          </p:cNvPr>
          <p:cNvSpPr txBox="1"/>
          <p:nvPr/>
        </p:nvSpPr>
        <p:spPr>
          <a:xfrm>
            <a:off x="1097280" y="2029182"/>
            <a:ext cx="6115473" cy="369332"/>
          </a:xfrm>
          <a:prstGeom prst="rect">
            <a:avLst/>
          </a:prstGeom>
          <a:noFill/>
        </p:spPr>
        <p:txBody>
          <a:bodyPr wrap="square">
            <a:spAutoFit/>
          </a:bodyPr>
          <a:lstStyle/>
          <a:p>
            <a:pPr>
              <a:buFont typeface="Arial" panose="020B0604020202020204" pitchFamily="34" charset="0"/>
              <a:buChar char="•"/>
            </a:pPr>
            <a:r>
              <a:rPr lang="en-US" dirty="0">
                <a:solidFill>
                  <a:schemeClr val="tx1"/>
                </a:solidFill>
              </a:rPr>
              <a:t>PWA – this is to be added.</a:t>
            </a:r>
          </a:p>
        </p:txBody>
      </p:sp>
    </p:spTree>
    <p:extLst>
      <p:ext uri="{BB962C8B-B14F-4D97-AF65-F5344CB8AC3E}">
        <p14:creationId xmlns:p14="http://schemas.microsoft.com/office/powerpoint/2010/main" val="239801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2FD04-E85B-4175-BB06-A7E33EFA9FF0}"/>
              </a:ext>
            </a:extLst>
          </p:cNvPr>
          <p:cNvSpPr>
            <a:spLocks noGrp="1"/>
          </p:cNvSpPr>
          <p:nvPr>
            <p:ph idx="1"/>
          </p:nvPr>
        </p:nvSpPr>
        <p:spPr>
          <a:xfrm>
            <a:off x="1462087" y="1902941"/>
            <a:ext cx="9320213" cy="4497860"/>
          </a:xfrm>
        </p:spPr>
        <p:txBody>
          <a:bodyPr anchor="ctr">
            <a:noAutofit/>
          </a:bodyPr>
          <a:lstStyle/>
          <a:p>
            <a:pPr marL="0" indent="0">
              <a:lnSpc>
                <a:spcPct val="100000"/>
              </a:lnSpc>
              <a:spcBef>
                <a:spcPts val="0"/>
              </a:spcBef>
              <a:spcAft>
                <a:spcPts val="0"/>
              </a:spcAft>
              <a:buNone/>
            </a:pPr>
            <a:r>
              <a:rPr lang="en-US" sz="2800" dirty="0">
                <a:solidFill>
                  <a:schemeClr val="tx1"/>
                </a:solidFill>
              </a:rPr>
              <a:t>Following the steps from </a:t>
            </a:r>
            <a:r>
              <a:rPr lang="en-US" sz="2800" dirty="0">
                <a:hlinkClick r:id="rId2"/>
              </a:rPr>
              <a:t>here</a:t>
            </a:r>
            <a:r>
              <a:rPr lang="en-US" sz="2800" dirty="0"/>
              <a:t> </a:t>
            </a:r>
            <a:r>
              <a:rPr lang="en-US" sz="2800" dirty="0">
                <a:solidFill>
                  <a:schemeClr val="tx1"/>
                </a:solidFill>
              </a:rPr>
              <a:t>to create your first Angular App.</a:t>
            </a:r>
          </a:p>
          <a:p>
            <a:pPr marL="749808" lvl="1" indent="-457200">
              <a:spcBef>
                <a:spcPts val="0"/>
              </a:spcBef>
              <a:spcAft>
                <a:spcPts val="0"/>
              </a:spcAft>
              <a:buFont typeface="+mj-lt"/>
              <a:buAutoNum type="arabicPeriod"/>
            </a:pPr>
            <a:r>
              <a:rPr lang="en-US" sz="2400" dirty="0">
                <a:solidFill>
                  <a:schemeClr val="tx1"/>
                </a:solidFill>
              </a:rPr>
              <a:t>Make sure you have Node.js with </a:t>
            </a:r>
            <a:r>
              <a:rPr lang="en-US" sz="2400" dirty="0">
                <a:solidFill>
                  <a:srgbClr val="FF0000"/>
                </a:solidFill>
              </a:rPr>
              <a:t>node –v</a:t>
            </a:r>
            <a:r>
              <a:rPr lang="en-US" sz="2400" dirty="0"/>
              <a:t> </a:t>
            </a:r>
            <a:r>
              <a:rPr lang="en-US" sz="2400" dirty="0">
                <a:solidFill>
                  <a:schemeClr val="tx1"/>
                </a:solidFill>
              </a:rPr>
              <a:t>in Command Line. If not, go to </a:t>
            </a:r>
            <a:r>
              <a:rPr lang="en-US" sz="2400" dirty="0">
                <a:hlinkClick r:id="rId3"/>
              </a:rPr>
              <a:t>nodejs.org </a:t>
            </a:r>
            <a:r>
              <a:rPr lang="en-US" sz="2400" dirty="0">
                <a:solidFill>
                  <a:schemeClr val="tx1"/>
                </a:solidFill>
              </a:rPr>
              <a:t>to get it.</a:t>
            </a:r>
          </a:p>
          <a:p>
            <a:pPr marL="749808" lvl="1" indent="-457200">
              <a:spcBef>
                <a:spcPts val="0"/>
              </a:spcBef>
              <a:spcAft>
                <a:spcPts val="0"/>
              </a:spcAft>
              <a:buFont typeface="+mj-lt"/>
              <a:buAutoNum type="arabicPeriod"/>
            </a:pPr>
            <a:r>
              <a:rPr lang="en-US" sz="2400" dirty="0">
                <a:solidFill>
                  <a:schemeClr val="tx1"/>
                </a:solidFill>
              </a:rPr>
              <a:t>If needed, install Angular CLI globally with:</a:t>
            </a:r>
            <a:r>
              <a:rPr lang="en-US" sz="2400" dirty="0"/>
              <a:t> </a:t>
            </a:r>
          </a:p>
          <a:p>
            <a:pPr marL="932688" lvl="2" indent="-457200">
              <a:spcBef>
                <a:spcPts val="0"/>
              </a:spcBef>
              <a:spcAft>
                <a:spcPts val="0"/>
              </a:spcAft>
              <a:buFont typeface="Arial" panose="020B0604020202020204" pitchFamily="34" charset="0"/>
              <a:buChar char="•"/>
            </a:pPr>
            <a:r>
              <a:rPr lang="en-US" sz="2000" dirty="0" err="1">
                <a:solidFill>
                  <a:srgbClr val="FF0000"/>
                </a:solidFill>
              </a:rPr>
              <a:t>npm</a:t>
            </a:r>
            <a:r>
              <a:rPr lang="en-US" sz="2000" dirty="0">
                <a:solidFill>
                  <a:srgbClr val="FF0000"/>
                </a:solidFill>
              </a:rPr>
              <a:t> install -g @angular/cli</a:t>
            </a:r>
            <a:r>
              <a:rPr lang="en-US" sz="2000" dirty="0"/>
              <a:t> </a:t>
            </a:r>
          </a:p>
          <a:p>
            <a:pPr marL="749808" lvl="1" indent="-457200">
              <a:spcBef>
                <a:spcPts val="0"/>
              </a:spcBef>
              <a:spcAft>
                <a:spcPts val="0"/>
              </a:spcAft>
              <a:buFont typeface="+mj-lt"/>
              <a:buAutoNum type="arabicPeriod"/>
            </a:pPr>
            <a:r>
              <a:rPr lang="en-US" sz="2400" dirty="0">
                <a:solidFill>
                  <a:schemeClr val="tx1"/>
                </a:solidFill>
              </a:rPr>
              <a:t>Create a </a:t>
            </a:r>
            <a:r>
              <a:rPr lang="en-US" sz="2400" b="1" i="1" dirty="0" err="1">
                <a:solidFill>
                  <a:schemeClr val="tx1"/>
                </a:solidFill>
              </a:rPr>
              <a:t>WorkSpace</a:t>
            </a:r>
            <a:r>
              <a:rPr lang="en-US" sz="2400" dirty="0">
                <a:solidFill>
                  <a:schemeClr val="tx1"/>
                </a:solidFill>
              </a:rPr>
              <a:t> (accept all the default settings) for your app and install the default starter app with:</a:t>
            </a:r>
            <a:r>
              <a:rPr lang="en-US" sz="2400" dirty="0"/>
              <a:t> </a:t>
            </a:r>
          </a:p>
          <a:p>
            <a:pPr marL="932688" lvl="2" indent="-457200">
              <a:spcBef>
                <a:spcPts val="0"/>
              </a:spcBef>
              <a:spcAft>
                <a:spcPts val="0"/>
              </a:spcAft>
              <a:buFont typeface="Arial" panose="020B0604020202020204" pitchFamily="34" charset="0"/>
              <a:buChar char="•"/>
            </a:pPr>
            <a:r>
              <a:rPr lang="en-US" sz="2000" dirty="0">
                <a:solidFill>
                  <a:srgbClr val="FF0000"/>
                </a:solidFill>
              </a:rPr>
              <a:t>ng new &lt;my-app-name&gt;</a:t>
            </a:r>
            <a:endParaRPr lang="en-US" sz="2000" dirty="0">
              <a:solidFill>
                <a:schemeClr val="tx1"/>
              </a:solidFill>
            </a:endParaRPr>
          </a:p>
          <a:p>
            <a:pPr marL="749808" lvl="1" indent="-457200">
              <a:spcBef>
                <a:spcPts val="0"/>
              </a:spcBef>
              <a:spcAft>
                <a:spcPts val="0"/>
              </a:spcAft>
              <a:buFont typeface="+mj-lt"/>
              <a:buAutoNum type="arabicPeriod"/>
            </a:pPr>
            <a:r>
              <a:rPr lang="en-US" sz="2400" dirty="0">
                <a:solidFill>
                  <a:schemeClr val="tx1"/>
                </a:solidFill>
              </a:rPr>
              <a:t>App name must start with a letter and only contain numbers, letters, and dashes.</a:t>
            </a:r>
          </a:p>
          <a:p>
            <a:pPr marL="749808" lvl="1" indent="-457200">
              <a:spcBef>
                <a:spcPts val="0"/>
              </a:spcBef>
              <a:spcAft>
                <a:spcPts val="0"/>
              </a:spcAft>
              <a:buFont typeface="+mj-lt"/>
              <a:buAutoNum type="arabicPeriod"/>
            </a:pPr>
            <a:r>
              <a:rPr lang="en-US" sz="2400" dirty="0">
                <a:solidFill>
                  <a:schemeClr val="tx1"/>
                </a:solidFill>
              </a:rPr>
              <a:t>Install the Angular </a:t>
            </a:r>
            <a:r>
              <a:rPr lang="en-US" sz="2400" b="1" i="1" dirty="0" err="1">
                <a:solidFill>
                  <a:schemeClr val="tx1"/>
                </a:solidFill>
              </a:rPr>
              <a:t>npm</a:t>
            </a:r>
            <a:r>
              <a:rPr lang="en-US" sz="2400" dirty="0">
                <a:solidFill>
                  <a:schemeClr val="tx1"/>
                </a:solidFill>
              </a:rPr>
              <a:t> packages needed with: </a:t>
            </a:r>
          </a:p>
          <a:p>
            <a:pPr marL="932688" lvl="2" indent="-457200">
              <a:spcBef>
                <a:spcPts val="0"/>
              </a:spcBef>
              <a:spcAft>
                <a:spcPts val="0"/>
              </a:spcAft>
              <a:buFont typeface="Arial" panose="020B0604020202020204" pitchFamily="34" charset="0"/>
              <a:buChar char="•"/>
            </a:pPr>
            <a:r>
              <a:rPr lang="en-US" sz="2000" dirty="0">
                <a:solidFill>
                  <a:srgbClr val="FF0000"/>
                </a:solidFill>
              </a:rPr>
              <a:t>ng new</a:t>
            </a:r>
          </a:p>
        </p:txBody>
      </p:sp>
      <p:sp>
        <p:nvSpPr>
          <p:cNvPr id="5" name="Title 1">
            <a:extLst>
              <a:ext uri="{FF2B5EF4-FFF2-40B4-BE49-F238E27FC236}">
                <a16:creationId xmlns:a16="http://schemas.microsoft.com/office/drawing/2014/main" id="{BA417C9C-44BF-487C-99B3-B2D72DF8DFF8}"/>
              </a:ext>
            </a:extLst>
          </p:cNvPr>
          <p:cNvSpPr txBox="1">
            <a:spLocks/>
          </p:cNvSpPr>
          <p:nvPr/>
        </p:nvSpPr>
        <p:spPr>
          <a:xfrm>
            <a:off x="1097279" y="286601"/>
            <a:ext cx="10325225" cy="145075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solidFill>
                  <a:schemeClr val="tx1"/>
                </a:solidFill>
              </a:rPr>
              <a:t>TS/Angular Workspace </a:t>
            </a:r>
            <a:r>
              <a:rPr lang="en-US" dirty="0" err="1">
                <a:solidFill>
                  <a:schemeClr val="tx1"/>
                </a:solidFill>
              </a:rPr>
              <a:t>SetUp</a:t>
            </a:r>
            <a:r>
              <a:rPr lang="en-US" dirty="0">
                <a:solidFill>
                  <a:schemeClr val="tx1"/>
                </a:solidFill>
              </a:rPr>
              <a:t> (1/2)</a:t>
            </a:r>
            <a:br>
              <a:rPr lang="en-US" dirty="0"/>
            </a:br>
            <a:r>
              <a:rPr lang="en-US" sz="1400" dirty="0">
                <a:hlinkClick r:id="rId2"/>
              </a:rPr>
              <a:t>https://angular.io/guide/setup-local</a:t>
            </a:r>
            <a:br>
              <a:rPr lang="en-US" sz="1400" dirty="0"/>
            </a:br>
            <a:r>
              <a:rPr lang="en-US" sz="1400" dirty="0">
                <a:hlinkClick r:id="rId4"/>
              </a:rPr>
              <a:t>https://code.visualstudio.com/docs/typescript/typescript-compiling</a:t>
            </a:r>
            <a:br>
              <a:rPr lang="en-US" sz="1400" dirty="0"/>
            </a:br>
            <a:r>
              <a:rPr lang="en-US" sz="1400" dirty="0">
                <a:hlinkClick r:id="rId5"/>
              </a:rPr>
              <a:t>https://angular.io/tutorial/toh-pt0#create-a-new-workspace-and-an-initial-application</a:t>
            </a:r>
            <a:endParaRPr lang="en-US" sz="1600" dirty="0"/>
          </a:p>
        </p:txBody>
      </p:sp>
    </p:spTree>
    <p:extLst>
      <p:ext uri="{BB962C8B-B14F-4D97-AF65-F5344CB8AC3E}">
        <p14:creationId xmlns:p14="http://schemas.microsoft.com/office/powerpoint/2010/main" val="26468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14EF-9E06-4AFD-BD35-32EAF6422E8C}"/>
              </a:ext>
            </a:extLst>
          </p:cNvPr>
          <p:cNvSpPr>
            <a:spLocks noGrp="1"/>
          </p:cNvSpPr>
          <p:nvPr>
            <p:ph type="title"/>
          </p:nvPr>
        </p:nvSpPr>
        <p:spPr>
          <a:xfrm>
            <a:off x="1097279" y="286603"/>
            <a:ext cx="10325225" cy="1450757"/>
          </a:xfrm>
        </p:spPr>
        <p:txBody>
          <a:bodyPr>
            <a:normAutofit fontScale="90000"/>
          </a:bodyPr>
          <a:lstStyle/>
          <a:p>
            <a:r>
              <a:rPr lang="en-US" sz="5100" dirty="0">
                <a:solidFill>
                  <a:schemeClr val="tx1"/>
                </a:solidFill>
              </a:rPr>
              <a:t>TS/Angular Workspace </a:t>
            </a:r>
            <a:r>
              <a:rPr lang="en-US" sz="5100" dirty="0" err="1">
                <a:solidFill>
                  <a:schemeClr val="tx1"/>
                </a:solidFill>
              </a:rPr>
              <a:t>SetUp</a:t>
            </a:r>
            <a:r>
              <a:rPr lang="en-US" sz="5100" dirty="0">
                <a:solidFill>
                  <a:schemeClr val="tx1"/>
                </a:solidFill>
              </a:rPr>
              <a:t> (2/2)</a:t>
            </a:r>
            <a:br>
              <a:rPr lang="en-US" sz="5100" dirty="0"/>
            </a:br>
            <a:r>
              <a:rPr lang="en-US" sz="1600" dirty="0">
                <a:hlinkClick r:id="rId2"/>
              </a:rPr>
              <a:t>https://angular.io/guide/setup-local</a:t>
            </a:r>
            <a:br>
              <a:rPr lang="en-US" sz="1600" dirty="0"/>
            </a:br>
            <a:r>
              <a:rPr lang="en-US" sz="1600" dirty="0">
                <a:hlinkClick r:id="rId3"/>
              </a:rPr>
              <a:t>https://code.visualstudio.com/docs/typescript/typescript-compiling</a:t>
            </a:r>
            <a:br>
              <a:rPr lang="en-US" sz="1600" dirty="0"/>
            </a:br>
            <a:r>
              <a:rPr lang="en-US" sz="1600" dirty="0">
                <a:hlinkClick r:id="rId4"/>
              </a:rPr>
              <a:t>https://angular.io/tutorial/toh-pt0#create-a-new-workspace-and-an-initial-application</a:t>
            </a:r>
            <a:endParaRPr lang="en-US" sz="1600" dirty="0"/>
          </a:p>
        </p:txBody>
      </p:sp>
      <p:sp>
        <p:nvSpPr>
          <p:cNvPr id="3" name="Content Placeholder 2">
            <a:extLst>
              <a:ext uri="{FF2B5EF4-FFF2-40B4-BE49-F238E27FC236}">
                <a16:creationId xmlns:a16="http://schemas.microsoft.com/office/drawing/2014/main" id="{A9E2FD04-E85B-4175-BB06-A7E33EFA9FF0}"/>
              </a:ext>
            </a:extLst>
          </p:cNvPr>
          <p:cNvSpPr>
            <a:spLocks noGrp="1"/>
          </p:cNvSpPr>
          <p:nvPr>
            <p:ph idx="1"/>
          </p:nvPr>
        </p:nvSpPr>
        <p:spPr>
          <a:xfrm>
            <a:off x="1261578" y="1902941"/>
            <a:ext cx="9804129" cy="4497860"/>
          </a:xfrm>
        </p:spPr>
        <p:txBody>
          <a:bodyPr anchor="ctr">
            <a:noAutofit/>
          </a:bodyPr>
          <a:lstStyle/>
          <a:p>
            <a:pPr marL="749808" lvl="1" indent="-457200">
              <a:spcBef>
                <a:spcPts val="0"/>
              </a:spcBef>
              <a:spcAft>
                <a:spcPts val="0"/>
              </a:spcAft>
              <a:buFont typeface="+mj-lt"/>
              <a:buAutoNum type="arabicPeriod" startAt="6"/>
            </a:pPr>
            <a:r>
              <a:rPr lang="en-US" sz="2400" dirty="0">
                <a:solidFill>
                  <a:schemeClr val="tx1"/>
                </a:solidFill>
              </a:rPr>
              <a:t>Navigate in the CLI to your app folder with: </a:t>
            </a:r>
          </a:p>
          <a:p>
            <a:pPr marL="932688" lvl="2" indent="-457200">
              <a:spcBef>
                <a:spcPts val="0"/>
              </a:spcBef>
              <a:spcAft>
                <a:spcPts val="0"/>
              </a:spcAft>
              <a:buFont typeface="Arial" panose="020B0604020202020204" pitchFamily="34" charset="0"/>
              <a:buChar char="•"/>
            </a:pPr>
            <a:r>
              <a:rPr lang="en-US" sz="2000" dirty="0">
                <a:solidFill>
                  <a:srgbClr val="FF0000"/>
                </a:solidFill>
              </a:rPr>
              <a:t>cd &lt;my-app-name&gt;</a:t>
            </a:r>
            <a:endParaRPr lang="en-US" sz="2000" dirty="0"/>
          </a:p>
          <a:p>
            <a:pPr marL="749808" lvl="1" indent="-457200">
              <a:spcBef>
                <a:spcPts val="0"/>
              </a:spcBef>
              <a:spcAft>
                <a:spcPts val="0"/>
              </a:spcAft>
              <a:buFont typeface="+mj-lt"/>
              <a:buAutoNum type="arabicPeriod" startAt="6"/>
            </a:pPr>
            <a:r>
              <a:rPr lang="en-US" sz="2400" dirty="0">
                <a:solidFill>
                  <a:schemeClr val="tx1"/>
                </a:solidFill>
              </a:rPr>
              <a:t>Launch the server and open the browser with the default sample project with:</a:t>
            </a:r>
            <a:r>
              <a:rPr lang="en-US" sz="2400" dirty="0"/>
              <a:t> </a:t>
            </a:r>
          </a:p>
          <a:p>
            <a:pPr marL="932688" lvl="2" indent="-457200">
              <a:spcBef>
                <a:spcPts val="0"/>
              </a:spcBef>
              <a:spcAft>
                <a:spcPts val="0"/>
              </a:spcAft>
              <a:buFont typeface="Arial" panose="020B0604020202020204" pitchFamily="34" charset="0"/>
              <a:buChar char="•"/>
            </a:pPr>
            <a:r>
              <a:rPr lang="en-US" sz="2000" dirty="0">
                <a:solidFill>
                  <a:srgbClr val="FF0000"/>
                </a:solidFill>
              </a:rPr>
              <a:t>ng serve --open</a:t>
            </a:r>
            <a:r>
              <a:rPr lang="en-US" sz="2000" dirty="0">
                <a:solidFill>
                  <a:schemeClr val="tx1"/>
                </a:solidFill>
              </a:rPr>
              <a:t> </a:t>
            </a:r>
            <a:r>
              <a:rPr lang="en-US" sz="2000" dirty="0">
                <a:solidFill>
                  <a:schemeClr val="tx1"/>
                </a:solidFill>
                <a:highlight>
                  <a:srgbClr val="FFFF00"/>
                </a:highlight>
              </a:rPr>
              <a:t>(2 dashes)</a:t>
            </a:r>
            <a:endParaRPr lang="en-US" sz="2000" dirty="0">
              <a:solidFill>
                <a:schemeClr val="tx1"/>
              </a:solidFill>
            </a:endParaRPr>
          </a:p>
          <a:p>
            <a:pPr marL="749808" lvl="1" indent="-457200">
              <a:spcBef>
                <a:spcPts val="0"/>
              </a:spcBef>
              <a:spcAft>
                <a:spcPts val="0"/>
              </a:spcAft>
              <a:buFont typeface="+mj-lt"/>
              <a:buAutoNum type="arabicPeriod" startAt="6"/>
            </a:pPr>
            <a:r>
              <a:rPr lang="en-US" sz="2400" dirty="0">
                <a:solidFill>
                  <a:schemeClr val="tx1"/>
                </a:solidFill>
              </a:rPr>
              <a:t>In VS Code, you can install the </a:t>
            </a:r>
            <a:r>
              <a:rPr lang="en-US" sz="2400" b="1" i="1" dirty="0">
                <a:solidFill>
                  <a:schemeClr val="tx1"/>
                </a:solidFill>
              </a:rPr>
              <a:t>Angular Extension Pack </a:t>
            </a:r>
            <a:r>
              <a:rPr lang="en-US" sz="2400" dirty="0">
                <a:solidFill>
                  <a:schemeClr val="tx1"/>
                </a:solidFill>
              </a:rPr>
              <a:t>to get additional useful tools.</a:t>
            </a:r>
          </a:p>
          <a:p>
            <a:pPr marL="749808" lvl="1" indent="-457200">
              <a:spcBef>
                <a:spcPts val="0"/>
              </a:spcBef>
              <a:spcAft>
                <a:spcPts val="0"/>
              </a:spcAft>
              <a:buFont typeface="+mj-lt"/>
              <a:buAutoNum type="arabicPeriod" startAt="6"/>
            </a:pPr>
            <a:r>
              <a:rPr lang="en-US" sz="2400" dirty="0">
                <a:solidFill>
                  <a:schemeClr val="tx1"/>
                </a:solidFill>
              </a:rPr>
              <a:t>VS Code extensions recommendations: </a:t>
            </a:r>
            <a:r>
              <a:rPr lang="en-US" sz="2400" dirty="0">
                <a:hlinkClick r:id="rId5"/>
              </a:rPr>
              <a:t>C#</a:t>
            </a:r>
            <a:r>
              <a:rPr lang="en-US" sz="2400" dirty="0"/>
              <a:t>, </a:t>
            </a:r>
            <a:r>
              <a:rPr lang="en-US" sz="2400" dirty="0">
                <a:hlinkClick r:id="rId6"/>
              </a:rPr>
              <a:t>C# Extensions</a:t>
            </a:r>
            <a:r>
              <a:rPr lang="en-US" sz="2400" dirty="0"/>
              <a:t>, </a:t>
            </a:r>
            <a:r>
              <a:rPr lang="en-US" sz="2400" dirty="0">
                <a:hlinkClick r:id="rId7"/>
              </a:rPr>
              <a:t>Bracket Pair Colorizer 2</a:t>
            </a:r>
            <a:r>
              <a:rPr lang="en-US" sz="2400" dirty="0"/>
              <a:t>, </a:t>
            </a:r>
            <a:r>
              <a:rPr lang="en-US" sz="2400" dirty="0" err="1">
                <a:hlinkClick r:id="rId8"/>
              </a:rPr>
              <a:t>Nuget</a:t>
            </a:r>
            <a:r>
              <a:rPr lang="en-US" sz="2400" dirty="0">
                <a:hlinkClick r:id="rId8"/>
              </a:rPr>
              <a:t> Gallery</a:t>
            </a:r>
            <a:r>
              <a:rPr lang="en-US" sz="2400" dirty="0"/>
              <a:t>, </a:t>
            </a:r>
            <a:r>
              <a:rPr lang="en-US" sz="2400" dirty="0">
                <a:hlinkClick r:id="rId9"/>
              </a:rPr>
              <a:t>Material Icon Theme</a:t>
            </a:r>
            <a:r>
              <a:rPr lang="en-US" sz="2400" dirty="0">
                <a:solidFill>
                  <a:schemeClr val="tx1"/>
                </a:solidFill>
              </a:rPr>
              <a:t>,</a:t>
            </a:r>
          </a:p>
          <a:p>
            <a:pPr marL="749808" lvl="1" indent="-457200">
              <a:spcBef>
                <a:spcPts val="0"/>
              </a:spcBef>
              <a:spcAft>
                <a:spcPts val="0"/>
              </a:spcAft>
              <a:buFont typeface="+mj-lt"/>
              <a:buAutoNum type="arabicPeriod" startAt="6"/>
            </a:pPr>
            <a:r>
              <a:rPr lang="en-US" sz="2400" dirty="0">
                <a:solidFill>
                  <a:schemeClr val="tx1"/>
                </a:solidFill>
              </a:rPr>
              <a:t>Use this</a:t>
            </a:r>
            <a:r>
              <a:rPr lang="en-US" sz="2400" dirty="0"/>
              <a:t> </a:t>
            </a:r>
            <a:r>
              <a:rPr lang="en-US" sz="2400" dirty="0">
                <a:hlinkClick r:id="rId10"/>
              </a:rPr>
              <a:t>Angular Cheat Sheet </a:t>
            </a:r>
            <a:r>
              <a:rPr lang="en-US" sz="2400" dirty="0">
                <a:solidFill>
                  <a:schemeClr val="tx1"/>
                </a:solidFill>
              </a:rPr>
              <a:t>for quick reference!</a:t>
            </a:r>
          </a:p>
        </p:txBody>
      </p:sp>
    </p:spTree>
    <p:extLst>
      <p:ext uri="{BB962C8B-B14F-4D97-AF65-F5344CB8AC3E}">
        <p14:creationId xmlns:p14="http://schemas.microsoft.com/office/powerpoint/2010/main" val="26746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FB00-938D-4FBD-A115-DD98B7FBC343}"/>
              </a:ext>
            </a:extLst>
          </p:cNvPr>
          <p:cNvSpPr>
            <a:spLocks noGrp="1"/>
          </p:cNvSpPr>
          <p:nvPr>
            <p:ph type="title"/>
          </p:nvPr>
        </p:nvSpPr>
        <p:spPr>
          <a:xfrm>
            <a:off x="1097280" y="286603"/>
            <a:ext cx="5249917" cy="1450757"/>
          </a:xfrm>
        </p:spPr>
        <p:txBody>
          <a:bodyPr>
            <a:normAutofit fontScale="90000"/>
          </a:bodyPr>
          <a:lstStyle/>
          <a:p>
            <a:r>
              <a:rPr lang="en-US" dirty="0">
                <a:solidFill>
                  <a:schemeClr val="tx1"/>
                </a:solidFill>
              </a:rPr>
              <a:t>Angular </a:t>
            </a:r>
            <a:br>
              <a:rPr lang="en-US" dirty="0">
                <a:solidFill>
                  <a:schemeClr val="tx1"/>
                </a:solidFill>
              </a:rPr>
            </a:br>
            <a:r>
              <a:rPr lang="en-US" dirty="0" err="1">
                <a:solidFill>
                  <a:schemeClr val="tx1"/>
                </a:solidFill>
              </a:rPr>
              <a:t>WorkSpace</a:t>
            </a:r>
            <a:br>
              <a:rPr lang="en-US" dirty="0"/>
            </a:br>
            <a:r>
              <a:rPr lang="en-US" sz="1400" dirty="0">
                <a:hlinkClick r:id="rId2"/>
              </a:rPr>
              <a:t>https://angular.io/tutorial/toh-pt0#set-up-your-environment</a:t>
            </a:r>
            <a:endParaRPr lang="en-US" dirty="0"/>
          </a:p>
        </p:txBody>
      </p:sp>
      <p:sp>
        <p:nvSpPr>
          <p:cNvPr id="3" name="Content Placeholder 2">
            <a:extLst>
              <a:ext uri="{FF2B5EF4-FFF2-40B4-BE49-F238E27FC236}">
                <a16:creationId xmlns:a16="http://schemas.microsoft.com/office/drawing/2014/main" id="{C06B03F0-AFA4-4271-A067-7B5CD666C0BE}"/>
              </a:ext>
            </a:extLst>
          </p:cNvPr>
          <p:cNvSpPr>
            <a:spLocks noGrp="1"/>
          </p:cNvSpPr>
          <p:nvPr>
            <p:ph idx="1"/>
          </p:nvPr>
        </p:nvSpPr>
        <p:spPr>
          <a:xfrm>
            <a:off x="1500652" y="1924140"/>
            <a:ext cx="4558991" cy="4485327"/>
          </a:xfrm>
        </p:spPr>
        <p:txBody>
          <a:bodyPr anchor="ctr">
            <a:normAutofit/>
          </a:bodyPr>
          <a:lstStyle/>
          <a:p>
            <a:r>
              <a:rPr lang="en-US" sz="2800" dirty="0">
                <a:solidFill>
                  <a:schemeClr val="tx1"/>
                </a:solidFill>
              </a:rPr>
              <a:t>A workspace contains all the files for one or more projects. A project is the set of files that comprise an app, a library, unit tests, integrations tests, or end-to-end (e2e) tests. </a:t>
            </a:r>
          </a:p>
        </p:txBody>
      </p:sp>
      <p:pic>
        <p:nvPicPr>
          <p:cNvPr id="5" name="Picture 4">
            <a:extLst>
              <a:ext uri="{FF2B5EF4-FFF2-40B4-BE49-F238E27FC236}">
                <a16:creationId xmlns:a16="http://schemas.microsoft.com/office/drawing/2014/main" id="{B39B23BA-24F9-4983-9798-950B3A71F480}"/>
              </a:ext>
            </a:extLst>
          </p:cNvPr>
          <p:cNvPicPr>
            <a:picLocks noChangeAspect="1"/>
          </p:cNvPicPr>
          <p:nvPr/>
        </p:nvPicPr>
        <p:blipFill>
          <a:blip r:embed="rId3"/>
          <a:stretch>
            <a:fillRect/>
          </a:stretch>
        </p:blipFill>
        <p:spPr>
          <a:xfrm>
            <a:off x="6347197" y="190924"/>
            <a:ext cx="5378981" cy="6575202"/>
          </a:xfrm>
          <a:prstGeom prst="rect">
            <a:avLst/>
          </a:prstGeom>
          <a:ln w="25400">
            <a:solidFill>
              <a:schemeClr val="accent2"/>
            </a:solidFill>
          </a:ln>
          <a:effectLst/>
        </p:spPr>
      </p:pic>
    </p:spTree>
    <p:extLst>
      <p:ext uri="{BB962C8B-B14F-4D97-AF65-F5344CB8AC3E}">
        <p14:creationId xmlns:p14="http://schemas.microsoft.com/office/powerpoint/2010/main" val="172553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FB00-938D-4FBD-A115-DD98B7FBC343}"/>
              </a:ext>
            </a:extLst>
          </p:cNvPr>
          <p:cNvSpPr>
            <a:spLocks noGrp="1"/>
          </p:cNvSpPr>
          <p:nvPr>
            <p:ph type="title"/>
          </p:nvPr>
        </p:nvSpPr>
        <p:spPr/>
        <p:txBody>
          <a:bodyPr>
            <a:normAutofit/>
          </a:bodyPr>
          <a:lstStyle/>
          <a:p>
            <a:r>
              <a:rPr lang="en-US" dirty="0">
                <a:solidFill>
                  <a:schemeClr val="tx1"/>
                </a:solidFill>
              </a:rPr>
              <a:t>Angular Component</a:t>
            </a:r>
            <a:br>
              <a:rPr lang="en-US" dirty="0"/>
            </a:br>
            <a:r>
              <a:rPr lang="en-US" sz="1400" dirty="0">
                <a:hlinkClick r:id="rId2"/>
              </a:rPr>
              <a:t>https://angular.io/tutorial/toh-pt0#set-up-your-environment</a:t>
            </a:r>
            <a:br>
              <a:rPr lang="en-US" sz="1400" dirty="0"/>
            </a:br>
            <a:r>
              <a:rPr lang="en-US" sz="1400" dirty="0">
                <a:hlinkClick r:id="rId3"/>
              </a:rPr>
              <a:t>https://angular.io/guide/component-interaction</a:t>
            </a:r>
            <a:endParaRPr lang="en-US" dirty="0"/>
          </a:p>
        </p:txBody>
      </p:sp>
      <p:sp>
        <p:nvSpPr>
          <p:cNvPr id="3" name="Content Placeholder 2">
            <a:extLst>
              <a:ext uri="{FF2B5EF4-FFF2-40B4-BE49-F238E27FC236}">
                <a16:creationId xmlns:a16="http://schemas.microsoft.com/office/drawing/2014/main" id="{C06B03F0-AFA4-4271-A067-7B5CD666C0BE}"/>
              </a:ext>
            </a:extLst>
          </p:cNvPr>
          <p:cNvSpPr>
            <a:spLocks noGrp="1"/>
          </p:cNvSpPr>
          <p:nvPr>
            <p:ph idx="1"/>
          </p:nvPr>
        </p:nvSpPr>
        <p:spPr>
          <a:xfrm>
            <a:off x="1286028" y="1924140"/>
            <a:ext cx="6708794" cy="4485327"/>
          </a:xfrm>
        </p:spPr>
        <p:txBody>
          <a:bodyPr anchor="ctr">
            <a:normAutofit fontScale="85000" lnSpcReduction="20000"/>
          </a:bodyPr>
          <a:lstStyle/>
          <a:p>
            <a:r>
              <a:rPr lang="en-US" sz="2400" b="1" i="1" dirty="0">
                <a:solidFill>
                  <a:schemeClr val="tx1"/>
                </a:solidFill>
              </a:rPr>
              <a:t>Components</a:t>
            </a:r>
            <a:r>
              <a:rPr lang="en-US" sz="2400" dirty="0">
                <a:solidFill>
                  <a:schemeClr val="tx1"/>
                </a:solidFill>
              </a:rPr>
              <a:t> are the fundamental building blocks of </a:t>
            </a:r>
            <a:r>
              <a:rPr lang="en-US" sz="2400" b="1" i="1" dirty="0">
                <a:solidFill>
                  <a:schemeClr val="tx1"/>
                </a:solidFill>
              </a:rPr>
              <a:t>Angular</a:t>
            </a:r>
            <a:r>
              <a:rPr lang="en-US" sz="2400" dirty="0">
                <a:solidFill>
                  <a:schemeClr val="tx1"/>
                </a:solidFill>
              </a:rPr>
              <a:t> applications. They display data on the screen, listen for user input, and act based on that input.</a:t>
            </a:r>
          </a:p>
          <a:p>
            <a:r>
              <a:rPr lang="en-US" sz="2400" dirty="0">
                <a:solidFill>
                  <a:schemeClr val="tx1"/>
                </a:solidFill>
              </a:rPr>
              <a:t>Create a new component with:</a:t>
            </a:r>
          </a:p>
          <a:p>
            <a:pPr lvl="1">
              <a:buFont typeface="Arial" panose="020B0604020202020204" pitchFamily="34" charset="0"/>
              <a:buChar char="•"/>
            </a:pPr>
            <a:r>
              <a:rPr lang="en-US" sz="2200" dirty="0">
                <a:solidFill>
                  <a:srgbClr val="FF0000"/>
                </a:solidFill>
              </a:rPr>
              <a:t>ng generate component [component name]</a:t>
            </a:r>
          </a:p>
          <a:p>
            <a:r>
              <a:rPr lang="en-US" sz="2400" dirty="0">
                <a:solidFill>
                  <a:schemeClr val="tx1"/>
                </a:solidFill>
              </a:rPr>
              <a:t>An </a:t>
            </a:r>
            <a:r>
              <a:rPr lang="en-US" sz="2400" b="1" i="1" dirty="0">
                <a:solidFill>
                  <a:schemeClr val="tx1"/>
                </a:solidFill>
              </a:rPr>
              <a:t>Angular</a:t>
            </a:r>
            <a:r>
              <a:rPr lang="en-US" sz="2400" dirty="0">
                <a:solidFill>
                  <a:schemeClr val="tx1"/>
                </a:solidFill>
              </a:rPr>
              <a:t> application comprises a tree of </a:t>
            </a:r>
            <a:r>
              <a:rPr lang="en-US" sz="2400" b="1" i="1" dirty="0">
                <a:solidFill>
                  <a:schemeClr val="tx1"/>
                </a:solidFill>
              </a:rPr>
              <a:t>components</a:t>
            </a:r>
            <a:r>
              <a:rPr lang="en-US" sz="2400" dirty="0">
                <a:solidFill>
                  <a:schemeClr val="tx1"/>
                </a:solidFill>
              </a:rPr>
              <a:t>. Each </a:t>
            </a:r>
            <a:r>
              <a:rPr lang="en-US" sz="2400" b="1" i="1" dirty="0">
                <a:solidFill>
                  <a:schemeClr val="tx1"/>
                </a:solidFill>
              </a:rPr>
              <a:t>Angular</a:t>
            </a:r>
            <a:r>
              <a:rPr lang="en-US" sz="2400" dirty="0">
                <a:solidFill>
                  <a:schemeClr val="tx1"/>
                </a:solidFill>
              </a:rPr>
              <a:t> </a:t>
            </a:r>
            <a:r>
              <a:rPr lang="en-US" sz="2400" b="1" i="1" dirty="0">
                <a:solidFill>
                  <a:schemeClr val="tx1"/>
                </a:solidFill>
              </a:rPr>
              <a:t>component</a:t>
            </a:r>
            <a:r>
              <a:rPr lang="en-US" sz="2400" dirty="0">
                <a:solidFill>
                  <a:schemeClr val="tx1"/>
                </a:solidFill>
              </a:rPr>
              <a:t> has a specific purpose and responsibility. In the example to the right, there are 3 components displayed:</a:t>
            </a:r>
          </a:p>
          <a:p>
            <a:pPr lvl="1">
              <a:buFont typeface="Arial" panose="020B0604020202020204" pitchFamily="34" charset="0"/>
              <a:buChar char="•"/>
            </a:pPr>
            <a:r>
              <a:rPr lang="en-US" sz="2000" b="1" i="1" dirty="0">
                <a:solidFill>
                  <a:schemeClr val="tx1"/>
                </a:solidFill>
              </a:rPr>
              <a:t>app-root</a:t>
            </a:r>
            <a:r>
              <a:rPr lang="en-US" sz="2000" dirty="0">
                <a:solidFill>
                  <a:schemeClr val="tx1"/>
                </a:solidFill>
              </a:rPr>
              <a:t> (orange box) is the application shell. This is the first component to load and the parent of all other components. You can think of it as the base page.</a:t>
            </a:r>
          </a:p>
          <a:p>
            <a:pPr lvl="1">
              <a:buFont typeface="Arial" panose="020B0604020202020204" pitchFamily="34" charset="0"/>
              <a:buChar char="•"/>
            </a:pPr>
            <a:r>
              <a:rPr lang="en-US" sz="2000" b="1" i="1" dirty="0">
                <a:solidFill>
                  <a:schemeClr val="tx1"/>
                </a:solidFill>
              </a:rPr>
              <a:t>app-top-bar</a:t>
            </a:r>
            <a:r>
              <a:rPr lang="en-US" sz="2000" dirty="0">
                <a:solidFill>
                  <a:schemeClr val="tx1"/>
                </a:solidFill>
              </a:rPr>
              <a:t> (blue banner) is the store name and checkout button.</a:t>
            </a:r>
          </a:p>
          <a:p>
            <a:pPr lvl="1">
              <a:buFont typeface="Arial" panose="020B0604020202020204" pitchFamily="34" charset="0"/>
              <a:buChar char="•"/>
            </a:pPr>
            <a:r>
              <a:rPr lang="en-US" sz="2000" b="1" i="1" dirty="0">
                <a:solidFill>
                  <a:schemeClr val="tx1"/>
                </a:solidFill>
              </a:rPr>
              <a:t>app-product-list</a:t>
            </a:r>
            <a:r>
              <a:rPr lang="en-US" sz="2000" dirty="0">
                <a:solidFill>
                  <a:schemeClr val="tx1"/>
                </a:solidFill>
              </a:rPr>
              <a:t> (purple box) is the product list.</a:t>
            </a:r>
          </a:p>
        </p:txBody>
      </p:sp>
      <p:pic>
        <p:nvPicPr>
          <p:cNvPr id="4" name="Picture 3">
            <a:extLst>
              <a:ext uri="{FF2B5EF4-FFF2-40B4-BE49-F238E27FC236}">
                <a16:creationId xmlns:a16="http://schemas.microsoft.com/office/drawing/2014/main" id="{5F92E6C4-EBE2-438D-A1B3-76A068844219}"/>
              </a:ext>
            </a:extLst>
          </p:cNvPr>
          <p:cNvPicPr>
            <a:picLocks noChangeAspect="1"/>
          </p:cNvPicPr>
          <p:nvPr/>
        </p:nvPicPr>
        <p:blipFill>
          <a:blip r:embed="rId4"/>
          <a:stretch>
            <a:fillRect/>
          </a:stretch>
        </p:blipFill>
        <p:spPr>
          <a:xfrm>
            <a:off x="8367275" y="179009"/>
            <a:ext cx="2895168" cy="4408667"/>
          </a:xfrm>
          <a:prstGeom prst="rect">
            <a:avLst/>
          </a:prstGeom>
          <a:ln w="25400">
            <a:solidFill>
              <a:schemeClr val="accent2"/>
            </a:solidFill>
          </a:ln>
          <a:effectLst/>
        </p:spPr>
      </p:pic>
      <p:pic>
        <p:nvPicPr>
          <p:cNvPr id="9" name="Picture 8">
            <a:extLst>
              <a:ext uri="{FF2B5EF4-FFF2-40B4-BE49-F238E27FC236}">
                <a16:creationId xmlns:a16="http://schemas.microsoft.com/office/drawing/2014/main" id="{427C6E08-7F74-4008-9612-1538B5FA0E80}"/>
              </a:ext>
            </a:extLst>
          </p:cNvPr>
          <p:cNvPicPr>
            <a:picLocks noChangeAspect="1"/>
          </p:cNvPicPr>
          <p:nvPr/>
        </p:nvPicPr>
        <p:blipFill>
          <a:blip r:embed="rId5"/>
          <a:stretch>
            <a:fillRect/>
          </a:stretch>
        </p:blipFill>
        <p:spPr>
          <a:xfrm>
            <a:off x="8342875" y="4730380"/>
            <a:ext cx="2919568" cy="1985896"/>
          </a:xfrm>
          <a:prstGeom prst="rect">
            <a:avLst/>
          </a:prstGeom>
          <a:ln w="25400">
            <a:solidFill>
              <a:schemeClr val="accent2"/>
            </a:solidFill>
          </a:ln>
          <a:effectLst/>
        </p:spPr>
      </p:pic>
    </p:spTree>
    <p:extLst>
      <p:ext uri="{BB962C8B-B14F-4D97-AF65-F5344CB8AC3E}">
        <p14:creationId xmlns:p14="http://schemas.microsoft.com/office/powerpoint/2010/main" val="163182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0801380B-0078-484E-8A59-E532B4991C6D}"/>
              </a:ext>
            </a:extLst>
          </p:cNvPr>
          <p:cNvSpPr/>
          <p:nvPr/>
        </p:nvSpPr>
        <p:spPr>
          <a:xfrm>
            <a:off x="1267433" y="5658976"/>
            <a:ext cx="4968872" cy="629647"/>
          </a:xfrm>
          <a:prstGeom prst="roundRect">
            <a:avLst>
              <a:gd name="adj" fmla="val 5049"/>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4D5A2B8B-56F3-4143-B19C-B1044455C15C}"/>
              </a:ext>
            </a:extLst>
          </p:cNvPr>
          <p:cNvSpPr/>
          <p:nvPr/>
        </p:nvSpPr>
        <p:spPr>
          <a:xfrm>
            <a:off x="1268102" y="5131055"/>
            <a:ext cx="4454991" cy="440325"/>
          </a:xfrm>
          <a:prstGeom prst="roundRect">
            <a:avLst>
              <a:gd name="adj" fmla="val 8360"/>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A309D1B-88FD-400F-B00F-143C19BDF9DB}"/>
              </a:ext>
            </a:extLst>
          </p:cNvPr>
          <p:cNvSpPr/>
          <p:nvPr/>
        </p:nvSpPr>
        <p:spPr>
          <a:xfrm>
            <a:off x="1267433" y="3536203"/>
            <a:ext cx="4968872" cy="1450891"/>
          </a:xfrm>
          <a:prstGeom prst="roundRect">
            <a:avLst>
              <a:gd name="adj" fmla="val 2395"/>
            </a:avLst>
          </a:prstGeom>
          <a:solidFill>
            <a:srgbClr val="FFFF00">
              <a:alpha val="10000"/>
            </a:srgbClr>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51BFE95-07CE-4CE1-9F7D-830E77966A9E}"/>
              </a:ext>
            </a:extLst>
          </p:cNvPr>
          <p:cNvSpPr/>
          <p:nvPr/>
        </p:nvSpPr>
        <p:spPr>
          <a:xfrm>
            <a:off x="1267433" y="3165969"/>
            <a:ext cx="4893984" cy="209915"/>
          </a:xfrm>
          <a:prstGeom prst="roundRect">
            <a:avLst/>
          </a:prstGeom>
          <a:solidFill>
            <a:srgbClr val="00B050">
              <a:alpha val="10000"/>
            </a:srgb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04C6A1E-7164-4DFD-820C-FD82CF5926D3}"/>
              </a:ext>
            </a:extLst>
          </p:cNvPr>
          <p:cNvPicPr>
            <a:picLocks noChangeAspect="1"/>
          </p:cNvPicPr>
          <p:nvPr/>
        </p:nvPicPr>
        <p:blipFill>
          <a:blip r:embed="rId2"/>
          <a:stretch>
            <a:fillRect/>
          </a:stretch>
        </p:blipFill>
        <p:spPr>
          <a:xfrm>
            <a:off x="6455501" y="2048843"/>
            <a:ext cx="5061898" cy="4239780"/>
          </a:xfrm>
          <a:prstGeom prst="rect">
            <a:avLst/>
          </a:prstGeom>
          <a:ln w="25400">
            <a:solidFill>
              <a:schemeClr val="accent2"/>
            </a:solidFill>
          </a:ln>
          <a:effectLst/>
        </p:spPr>
      </p:pic>
      <p:sp>
        <p:nvSpPr>
          <p:cNvPr id="2" name="Title 1">
            <a:extLst>
              <a:ext uri="{FF2B5EF4-FFF2-40B4-BE49-F238E27FC236}">
                <a16:creationId xmlns:a16="http://schemas.microsoft.com/office/drawing/2014/main" id="{5B03239A-EDB9-4FAC-8FD3-45FE78ABD434}"/>
              </a:ext>
            </a:extLst>
          </p:cNvPr>
          <p:cNvSpPr>
            <a:spLocks noGrp="1"/>
          </p:cNvSpPr>
          <p:nvPr>
            <p:ph type="title"/>
          </p:nvPr>
        </p:nvSpPr>
        <p:spPr>
          <a:xfrm>
            <a:off x="1095324" y="286603"/>
            <a:ext cx="6872339" cy="1450757"/>
          </a:xfrm>
        </p:spPr>
        <p:txBody>
          <a:bodyPr>
            <a:normAutofit/>
          </a:bodyPr>
          <a:lstStyle/>
          <a:p>
            <a:r>
              <a:rPr lang="en-US" dirty="0">
                <a:solidFill>
                  <a:schemeClr val="tx1"/>
                </a:solidFill>
              </a:rPr>
              <a:t>Angular Component</a:t>
            </a:r>
            <a:br>
              <a:rPr lang="en-US" dirty="0"/>
            </a:br>
            <a:r>
              <a:rPr lang="en-US" sz="1400" dirty="0">
                <a:hlinkClick r:id="rId3"/>
              </a:rPr>
              <a:t>https://angular.io/tutorial/toh-pt1#create-the-heroes-component</a:t>
            </a:r>
            <a:endParaRPr lang="en-US" dirty="0"/>
          </a:p>
        </p:txBody>
      </p:sp>
      <p:pic>
        <p:nvPicPr>
          <p:cNvPr id="13" name="Picture 12">
            <a:extLst>
              <a:ext uri="{FF2B5EF4-FFF2-40B4-BE49-F238E27FC236}">
                <a16:creationId xmlns:a16="http://schemas.microsoft.com/office/drawing/2014/main" id="{F5B758BB-B1ED-413F-98F4-41D07D5B60B8}"/>
              </a:ext>
            </a:extLst>
          </p:cNvPr>
          <p:cNvPicPr>
            <a:picLocks noChangeAspect="1"/>
          </p:cNvPicPr>
          <p:nvPr/>
        </p:nvPicPr>
        <p:blipFill>
          <a:blip r:embed="rId4"/>
          <a:stretch>
            <a:fillRect/>
          </a:stretch>
        </p:blipFill>
        <p:spPr>
          <a:xfrm>
            <a:off x="8911526" y="4401842"/>
            <a:ext cx="3096515" cy="2106256"/>
          </a:xfrm>
          <a:prstGeom prst="rect">
            <a:avLst/>
          </a:prstGeom>
          <a:ln w="25400">
            <a:solidFill>
              <a:schemeClr val="accent2"/>
            </a:solidFill>
          </a:ln>
          <a:effectLst/>
        </p:spPr>
      </p:pic>
      <p:sp>
        <p:nvSpPr>
          <p:cNvPr id="3" name="Content Placeholder 2">
            <a:extLst>
              <a:ext uri="{FF2B5EF4-FFF2-40B4-BE49-F238E27FC236}">
                <a16:creationId xmlns:a16="http://schemas.microsoft.com/office/drawing/2014/main" id="{4E33D945-F9A0-4B7B-B53A-BD7FAD24C60F}"/>
              </a:ext>
            </a:extLst>
          </p:cNvPr>
          <p:cNvSpPr>
            <a:spLocks noGrp="1"/>
          </p:cNvSpPr>
          <p:nvPr>
            <p:ph idx="1"/>
          </p:nvPr>
        </p:nvSpPr>
        <p:spPr>
          <a:xfrm>
            <a:off x="1242018" y="1896532"/>
            <a:ext cx="4994287" cy="4523619"/>
          </a:xfrm>
        </p:spPr>
        <p:txBody>
          <a:bodyPr anchor="ctr">
            <a:normAutofit fontScale="70000" lnSpcReduction="20000"/>
          </a:bodyPr>
          <a:lstStyle/>
          <a:p>
            <a:r>
              <a:rPr lang="en-US" sz="2600" dirty="0">
                <a:solidFill>
                  <a:schemeClr val="tx1"/>
                </a:solidFill>
              </a:rPr>
              <a:t>The command </a:t>
            </a:r>
            <a:r>
              <a:rPr lang="en-US" sz="2600" dirty="0">
                <a:solidFill>
                  <a:srgbClr val="FF0000"/>
                </a:solidFill>
              </a:rPr>
              <a:t>ng generate component &lt;name&gt;</a:t>
            </a:r>
            <a:r>
              <a:rPr lang="en-US" sz="2600" dirty="0">
                <a:solidFill>
                  <a:schemeClr val="tx1"/>
                </a:solidFill>
              </a:rPr>
              <a:t> creates a new </a:t>
            </a:r>
            <a:r>
              <a:rPr lang="en-US" sz="2600" b="1" i="1" dirty="0">
                <a:solidFill>
                  <a:schemeClr val="tx1"/>
                </a:solidFill>
              </a:rPr>
              <a:t>component</a:t>
            </a:r>
            <a:r>
              <a:rPr lang="en-US" sz="2600" dirty="0">
                <a:solidFill>
                  <a:schemeClr val="tx1"/>
                </a:solidFill>
              </a:rPr>
              <a:t>. The </a:t>
            </a:r>
            <a:r>
              <a:rPr lang="en-US" sz="2600" b="1" i="1" dirty="0">
                <a:solidFill>
                  <a:schemeClr val="tx1"/>
                </a:solidFill>
              </a:rPr>
              <a:t>CLI</a:t>
            </a:r>
            <a:r>
              <a:rPr lang="en-US" sz="2600" dirty="0">
                <a:solidFill>
                  <a:schemeClr val="tx1"/>
                </a:solidFill>
              </a:rPr>
              <a:t> creates a new folder for each </a:t>
            </a:r>
            <a:r>
              <a:rPr lang="en-US" sz="2600" b="1" i="1" dirty="0">
                <a:solidFill>
                  <a:schemeClr val="tx1"/>
                </a:solidFill>
              </a:rPr>
              <a:t>component</a:t>
            </a:r>
            <a:r>
              <a:rPr lang="en-US" sz="2600" dirty="0">
                <a:solidFill>
                  <a:schemeClr val="tx1"/>
                </a:solidFill>
              </a:rPr>
              <a:t> and generates a</a:t>
            </a:r>
            <a:r>
              <a:rPr lang="en-US" sz="2600" dirty="0"/>
              <a:t> </a:t>
            </a:r>
            <a:r>
              <a:rPr lang="en-US" sz="2600" dirty="0">
                <a:solidFill>
                  <a:srgbClr val="FF0000"/>
                </a:solidFill>
              </a:rPr>
              <a:t>.</a:t>
            </a:r>
            <a:r>
              <a:rPr lang="en-US" sz="2600" dirty="0" err="1">
                <a:solidFill>
                  <a:srgbClr val="FF0000"/>
                </a:solidFill>
              </a:rPr>
              <a:t>css</a:t>
            </a:r>
            <a:r>
              <a:rPr lang="en-US" sz="2600" dirty="0">
                <a:solidFill>
                  <a:schemeClr val="tx1"/>
                </a:solidFill>
              </a:rPr>
              <a:t>,</a:t>
            </a:r>
            <a:r>
              <a:rPr lang="en-US" sz="2600" dirty="0">
                <a:solidFill>
                  <a:srgbClr val="FF0000"/>
                </a:solidFill>
              </a:rPr>
              <a:t> .</a:t>
            </a:r>
            <a:r>
              <a:rPr lang="en-US" sz="2600" dirty="0" err="1">
                <a:solidFill>
                  <a:srgbClr val="FF0000"/>
                </a:solidFill>
              </a:rPr>
              <a:t>ts</a:t>
            </a:r>
            <a:r>
              <a:rPr lang="en-US" sz="2600" dirty="0">
                <a:solidFill>
                  <a:schemeClr val="tx1"/>
                </a:solidFill>
              </a:rPr>
              <a:t>, and </a:t>
            </a:r>
            <a:r>
              <a:rPr lang="en-US" sz="2600" dirty="0">
                <a:solidFill>
                  <a:srgbClr val="FF0000"/>
                </a:solidFill>
              </a:rPr>
              <a:t>.html</a:t>
            </a:r>
            <a:r>
              <a:rPr lang="en-US" sz="2600" dirty="0">
                <a:solidFill>
                  <a:schemeClr val="tx1"/>
                </a:solidFill>
              </a:rPr>
              <a:t>, </a:t>
            </a:r>
            <a:r>
              <a:rPr lang="en-US" sz="2600" dirty="0">
                <a:solidFill>
                  <a:srgbClr val="FF0000"/>
                </a:solidFill>
              </a:rPr>
              <a:t>.</a:t>
            </a:r>
            <a:r>
              <a:rPr lang="en-US" sz="2600" dirty="0" err="1">
                <a:solidFill>
                  <a:srgbClr val="FF0000"/>
                </a:solidFill>
              </a:rPr>
              <a:t>spec.ts</a:t>
            </a:r>
            <a:r>
              <a:rPr lang="en-US" sz="2600" dirty="0">
                <a:solidFill>
                  <a:schemeClr val="tx1"/>
                </a:solidFill>
              </a:rPr>
              <a:t> inside it. </a:t>
            </a:r>
          </a:p>
          <a:p>
            <a:r>
              <a:rPr lang="en-US" sz="2000" dirty="0">
                <a:solidFill>
                  <a:schemeClr val="tx1"/>
                </a:solidFill>
              </a:rPr>
              <a:t>Always</a:t>
            </a:r>
            <a:r>
              <a:rPr lang="en-US" sz="2000" dirty="0"/>
              <a:t> </a:t>
            </a:r>
            <a:r>
              <a:rPr lang="en-US" sz="2000" dirty="0">
                <a:solidFill>
                  <a:srgbClr val="FF0000"/>
                </a:solidFill>
              </a:rPr>
              <a:t>import</a:t>
            </a:r>
            <a:r>
              <a:rPr lang="en-US" sz="2000" dirty="0"/>
              <a:t> </a:t>
            </a:r>
            <a:r>
              <a:rPr lang="en-US" sz="2000" dirty="0">
                <a:solidFill>
                  <a:srgbClr val="FF0000"/>
                </a:solidFill>
              </a:rPr>
              <a:t>{ Component, </a:t>
            </a:r>
            <a:r>
              <a:rPr lang="en-US" sz="2000" dirty="0" err="1">
                <a:solidFill>
                  <a:srgbClr val="FF0000"/>
                </a:solidFill>
              </a:rPr>
              <a:t>OnInit</a:t>
            </a:r>
            <a:r>
              <a:rPr lang="en-US" sz="2000" dirty="0">
                <a:solidFill>
                  <a:srgbClr val="FF0000"/>
                </a:solidFill>
              </a:rPr>
              <a:t> } from @angular/core;</a:t>
            </a:r>
            <a:endParaRPr lang="en-US" sz="2000" dirty="0">
              <a:solidFill>
                <a:schemeClr val="tx1"/>
              </a:solidFill>
            </a:endParaRPr>
          </a:p>
          <a:p>
            <a:r>
              <a:rPr lang="en-US" sz="2000" dirty="0">
                <a:solidFill>
                  <a:schemeClr val="tx1"/>
                </a:solidFill>
              </a:rPr>
              <a:t>Annotate the </a:t>
            </a:r>
            <a:r>
              <a:rPr lang="en-US" sz="2000" b="1" i="1" dirty="0">
                <a:solidFill>
                  <a:schemeClr val="tx1"/>
                </a:solidFill>
              </a:rPr>
              <a:t>component</a:t>
            </a:r>
            <a:r>
              <a:rPr lang="en-US" sz="2000" dirty="0">
                <a:solidFill>
                  <a:schemeClr val="tx1"/>
                </a:solidFill>
              </a:rPr>
              <a:t> </a:t>
            </a:r>
            <a:r>
              <a:rPr lang="en-US" sz="2000" b="1" i="1" dirty="0">
                <a:solidFill>
                  <a:schemeClr val="tx1"/>
                </a:solidFill>
              </a:rPr>
              <a:t>class</a:t>
            </a:r>
            <a:r>
              <a:rPr lang="en-US" sz="2000" dirty="0">
                <a:solidFill>
                  <a:schemeClr val="tx1"/>
                </a:solidFill>
              </a:rPr>
              <a:t> with </a:t>
            </a:r>
            <a:r>
              <a:rPr lang="en-US" sz="2000" dirty="0">
                <a:solidFill>
                  <a:srgbClr val="FF0000"/>
                </a:solidFill>
              </a:rPr>
              <a:t>@Component()</a:t>
            </a:r>
            <a:r>
              <a:rPr lang="en-US" sz="2000" dirty="0"/>
              <a:t>. </a:t>
            </a:r>
            <a:r>
              <a:rPr lang="en-US" sz="2000" dirty="0">
                <a:solidFill>
                  <a:srgbClr val="FF0000"/>
                </a:solidFill>
              </a:rPr>
              <a:t>@Component </a:t>
            </a:r>
            <a:r>
              <a:rPr lang="en-US" sz="2000" dirty="0">
                <a:solidFill>
                  <a:schemeClr val="tx1"/>
                </a:solidFill>
              </a:rPr>
              <a:t>is a </a:t>
            </a:r>
            <a:r>
              <a:rPr lang="en-US" sz="2000" b="1" i="1" dirty="0">
                <a:solidFill>
                  <a:schemeClr val="tx1"/>
                </a:solidFill>
              </a:rPr>
              <a:t>decorator</a:t>
            </a:r>
            <a:r>
              <a:rPr lang="en-US" sz="2000" dirty="0">
                <a:solidFill>
                  <a:schemeClr val="tx1"/>
                </a:solidFill>
              </a:rPr>
              <a:t> function that specifies the Angular metadata for the </a:t>
            </a:r>
            <a:r>
              <a:rPr lang="en-US" sz="2000" b="1" i="1" dirty="0">
                <a:solidFill>
                  <a:schemeClr val="tx1"/>
                </a:solidFill>
              </a:rPr>
              <a:t>component</a:t>
            </a:r>
            <a:r>
              <a:rPr lang="en-US" sz="2000" dirty="0">
                <a:solidFill>
                  <a:schemeClr val="tx1"/>
                </a:solidFill>
              </a:rPr>
              <a:t>:</a:t>
            </a:r>
          </a:p>
          <a:p>
            <a:pPr marL="544068" lvl="1" indent="-342900">
              <a:buFont typeface="+mj-lt"/>
              <a:buAutoNum type="arabicPeriod"/>
            </a:pPr>
            <a:r>
              <a:rPr lang="en-US" sz="1800" dirty="0">
                <a:solidFill>
                  <a:schemeClr val="tx1"/>
                </a:solidFill>
              </a:rPr>
              <a:t>The selector name to use for CSS and if importing this component into a .html page.</a:t>
            </a:r>
          </a:p>
          <a:p>
            <a:pPr marL="544068" lvl="1" indent="-342900">
              <a:buFont typeface="+mj-lt"/>
              <a:buAutoNum type="arabicPeriod"/>
            </a:pPr>
            <a:r>
              <a:rPr lang="en-US" sz="1800" dirty="0">
                <a:solidFill>
                  <a:schemeClr val="tx1"/>
                </a:solidFill>
              </a:rPr>
              <a:t>The relative .html location.</a:t>
            </a:r>
          </a:p>
          <a:p>
            <a:pPr marL="544068" lvl="1" indent="-342900">
              <a:buFont typeface="+mj-lt"/>
              <a:buAutoNum type="arabicPeriod"/>
            </a:pPr>
            <a:r>
              <a:rPr lang="en-US" sz="1800" dirty="0">
                <a:solidFill>
                  <a:schemeClr val="tx1"/>
                </a:solidFill>
              </a:rPr>
              <a:t>The relative .</a:t>
            </a:r>
            <a:r>
              <a:rPr lang="en-US" sz="1800" dirty="0" err="1">
                <a:solidFill>
                  <a:schemeClr val="tx1"/>
                </a:solidFill>
              </a:rPr>
              <a:t>css</a:t>
            </a:r>
            <a:r>
              <a:rPr lang="en-US" sz="1800" dirty="0">
                <a:solidFill>
                  <a:schemeClr val="tx1"/>
                </a:solidFill>
              </a:rPr>
              <a:t> location.</a:t>
            </a:r>
            <a:endParaRPr lang="en-US" sz="2200" dirty="0">
              <a:solidFill>
                <a:schemeClr val="tx1"/>
              </a:solidFill>
            </a:endParaRPr>
          </a:p>
          <a:p>
            <a:r>
              <a:rPr lang="en-US" sz="2000" dirty="0">
                <a:solidFill>
                  <a:schemeClr val="tx1"/>
                </a:solidFill>
              </a:rPr>
              <a:t>Use</a:t>
            </a:r>
            <a:r>
              <a:rPr lang="en-US" sz="2000" dirty="0"/>
              <a:t> </a:t>
            </a:r>
            <a:r>
              <a:rPr lang="en-US" sz="2000" dirty="0">
                <a:solidFill>
                  <a:srgbClr val="FF0000"/>
                </a:solidFill>
              </a:rPr>
              <a:t>export </a:t>
            </a:r>
            <a:r>
              <a:rPr lang="en-US" sz="2000" dirty="0">
                <a:solidFill>
                  <a:schemeClr val="tx1"/>
                </a:solidFill>
              </a:rPr>
              <a:t>to make the class available for </a:t>
            </a:r>
            <a:r>
              <a:rPr lang="en-US" sz="2000" dirty="0">
                <a:solidFill>
                  <a:srgbClr val="FF0000"/>
                </a:solidFill>
              </a:rPr>
              <a:t>import</a:t>
            </a:r>
            <a:r>
              <a:rPr lang="en-US" sz="2000" dirty="0"/>
              <a:t> </a:t>
            </a:r>
            <a:r>
              <a:rPr lang="en-US" sz="2000" dirty="0">
                <a:solidFill>
                  <a:schemeClr val="tx1"/>
                </a:solidFill>
              </a:rPr>
              <a:t>by other components.</a:t>
            </a:r>
          </a:p>
          <a:p>
            <a:r>
              <a:rPr lang="en-US" sz="2000" dirty="0" err="1">
                <a:solidFill>
                  <a:srgbClr val="FF0000"/>
                </a:solidFill>
              </a:rPr>
              <a:t>ngOnInit</a:t>
            </a:r>
            <a:r>
              <a:rPr lang="en-US" sz="2000" dirty="0">
                <a:solidFill>
                  <a:srgbClr val="FF0000"/>
                </a:solidFill>
              </a:rPr>
              <a:t>()</a:t>
            </a:r>
            <a:r>
              <a:rPr lang="en-US" sz="2000" dirty="0">
                <a:solidFill>
                  <a:schemeClr val="tx1"/>
                </a:solidFill>
              </a:rPr>
              <a:t> is a </a:t>
            </a:r>
            <a:r>
              <a:rPr lang="en-US" sz="2000" b="1" i="1" dirty="0">
                <a:solidFill>
                  <a:schemeClr val="tx1"/>
                </a:solidFill>
              </a:rPr>
              <a:t>lifecycle hook</a:t>
            </a:r>
            <a:r>
              <a:rPr lang="en-US" sz="2000" dirty="0">
                <a:solidFill>
                  <a:schemeClr val="tx1"/>
                </a:solidFill>
              </a:rPr>
              <a:t>. It’s the best place for </a:t>
            </a:r>
            <a:r>
              <a:rPr lang="en-US" sz="2000" dirty="0">
                <a:solidFill>
                  <a:srgbClr val="FF0000"/>
                </a:solidFill>
              </a:rPr>
              <a:t>@Component</a:t>
            </a:r>
            <a:r>
              <a:rPr lang="en-US" sz="2000" dirty="0"/>
              <a:t> </a:t>
            </a:r>
            <a:r>
              <a:rPr lang="en-US" sz="2000" dirty="0">
                <a:solidFill>
                  <a:schemeClr val="tx1"/>
                </a:solidFill>
              </a:rPr>
              <a:t>initialization logic, such as getting current data from a </a:t>
            </a:r>
            <a:r>
              <a:rPr lang="en-US" sz="2000" b="1" i="1" dirty="0">
                <a:solidFill>
                  <a:schemeClr val="tx1"/>
                </a:solidFill>
              </a:rPr>
              <a:t>Service </a:t>
            </a:r>
            <a:r>
              <a:rPr lang="en-US" sz="2000" dirty="0">
                <a:solidFill>
                  <a:schemeClr val="tx1"/>
                </a:solidFill>
              </a:rPr>
              <a:t>or initializing variables. </a:t>
            </a:r>
          </a:p>
        </p:txBody>
      </p:sp>
      <p:sp>
        <p:nvSpPr>
          <p:cNvPr id="7" name="Rectangle: Rounded Corners 6">
            <a:extLst>
              <a:ext uri="{FF2B5EF4-FFF2-40B4-BE49-F238E27FC236}">
                <a16:creationId xmlns:a16="http://schemas.microsoft.com/office/drawing/2014/main" id="{9DA30C8B-0E12-4800-81A6-1845E1ED4CFB}"/>
              </a:ext>
            </a:extLst>
          </p:cNvPr>
          <p:cNvSpPr/>
          <p:nvPr/>
        </p:nvSpPr>
        <p:spPr>
          <a:xfrm>
            <a:off x="6865450" y="2107830"/>
            <a:ext cx="4591444" cy="288197"/>
          </a:xfrm>
          <a:prstGeom prst="roundRect">
            <a:avLst/>
          </a:prstGeom>
          <a:solidFill>
            <a:srgbClr val="00B050">
              <a:alpha val="10000"/>
            </a:srgbClr>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4D896A9-8705-43E3-A5E8-558C0A97E568}"/>
              </a:ext>
            </a:extLst>
          </p:cNvPr>
          <p:cNvSpPr/>
          <p:nvPr/>
        </p:nvSpPr>
        <p:spPr>
          <a:xfrm>
            <a:off x="6852284" y="2584187"/>
            <a:ext cx="3702248" cy="1127880"/>
          </a:xfrm>
          <a:prstGeom prst="roundRect">
            <a:avLst>
              <a:gd name="adj" fmla="val 6158"/>
            </a:avLst>
          </a:prstGeom>
          <a:solidFill>
            <a:srgbClr val="FFFF00">
              <a:alpha val="10000"/>
            </a:srgbClr>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74A37C1-22F3-4752-ADFB-4B44BFC49C59}"/>
              </a:ext>
            </a:extLst>
          </p:cNvPr>
          <p:cNvSpPr/>
          <p:nvPr/>
        </p:nvSpPr>
        <p:spPr>
          <a:xfrm>
            <a:off x="6865450" y="3900227"/>
            <a:ext cx="625783" cy="269741"/>
          </a:xfrm>
          <a:prstGeom prst="round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2DFD7B9-3432-44C4-A10D-B19DEA245D10}"/>
              </a:ext>
            </a:extLst>
          </p:cNvPr>
          <p:cNvCxnSpPr>
            <a:cxnSpLocks/>
            <a:stCxn id="20" idx="3"/>
            <a:endCxn id="15" idx="2"/>
          </p:cNvCxnSpPr>
          <p:nvPr/>
        </p:nvCxnSpPr>
        <p:spPr>
          <a:xfrm flipV="1">
            <a:off x="5723093" y="4169968"/>
            <a:ext cx="1455249" cy="118125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4B0F3E74-CBA2-4109-B0E5-3C19F463D07F}"/>
              </a:ext>
            </a:extLst>
          </p:cNvPr>
          <p:cNvCxnSpPr>
            <a:cxnSpLocks/>
            <a:stCxn id="19" idx="3"/>
            <a:endCxn id="10" idx="1"/>
          </p:cNvCxnSpPr>
          <p:nvPr/>
        </p:nvCxnSpPr>
        <p:spPr>
          <a:xfrm flipV="1">
            <a:off x="6236305" y="3148127"/>
            <a:ext cx="615979" cy="1113522"/>
          </a:xfrm>
          <a:prstGeom prst="straightConnector1">
            <a:avLst/>
          </a:prstGeom>
          <a:ln w="25400">
            <a:solidFill>
              <a:srgbClr val="FFFF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04F6FD7-96D4-4D9C-A75F-FB34EE9A1461}"/>
              </a:ext>
            </a:extLst>
          </p:cNvPr>
          <p:cNvCxnSpPr>
            <a:cxnSpLocks/>
            <a:stCxn id="16" idx="3"/>
            <a:endCxn id="7" idx="1"/>
          </p:cNvCxnSpPr>
          <p:nvPr/>
        </p:nvCxnSpPr>
        <p:spPr>
          <a:xfrm flipV="1">
            <a:off x="6161417" y="2251929"/>
            <a:ext cx="704033" cy="1018998"/>
          </a:xfrm>
          <a:prstGeom prst="straightConnector1">
            <a:avLst/>
          </a:prstGeom>
          <a:ln w="254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22" name="Rectangle: Rounded Corners 21">
            <a:extLst>
              <a:ext uri="{FF2B5EF4-FFF2-40B4-BE49-F238E27FC236}">
                <a16:creationId xmlns:a16="http://schemas.microsoft.com/office/drawing/2014/main" id="{7E995D5C-8971-494F-85CE-3200217F0F70}"/>
              </a:ext>
            </a:extLst>
          </p:cNvPr>
          <p:cNvSpPr/>
          <p:nvPr/>
        </p:nvSpPr>
        <p:spPr>
          <a:xfrm>
            <a:off x="7039169" y="5236610"/>
            <a:ext cx="1729050" cy="516771"/>
          </a:xfrm>
          <a:prstGeom prst="roundRect">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0D55D53E-108D-47F3-9E37-5D73FDE61585}"/>
              </a:ext>
            </a:extLst>
          </p:cNvPr>
          <p:cNvCxnSpPr>
            <a:cxnSpLocks/>
            <a:stCxn id="24" idx="3"/>
            <a:endCxn id="22" idx="1"/>
          </p:cNvCxnSpPr>
          <p:nvPr/>
        </p:nvCxnSpPr>
        <p:spPr>
          <a:xfrm flipV="1">
            <a:off x="6236305" y="5494996"/>
            <a:ext cx="802864" cy="478804"/>
          </a:xfrm>
          <a:prstGeom prst="straightConnector1">
            <a:avLst/>
          </a:prstGeom>
          <a:ln w="254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5655107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557F529ABFDE4EA1CDC2C60EEB6F4C" ma:contentTypeVersion="9" ma:contentTypeDescription="Create a new document." ma:contentTypeScope="" ma:versionID="6cd53318bb5e7965b591b276dbcd24be">
  <xsd:schema xmlns:xsd="http://www.w3.org/2001/XMLSchema" xmlns:xs="http://www.w3.org/2001/XMLSchema" xmlns:p="http://schemas.microsoft.com/office/2006/metadata/properties" xmlns:ns3="66d9aa3d-651e-4839-b59d-0bd8c52fea92" targetNamespace="http://schemas.microsoft.com/office/2006/metadata/properties" ma:root="true" ma:fieldsID="e5d950957b7e1b8771bdca69756d18b3" ns3:_="">
    <xsd:import namespace="66d9aa3d-651e-4839-b59d-0bd8c52fea9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d9aa3d-651e-4839-b59d-0bd8c52fea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CC5FA-F128-46F2-936C-4796E132D54D}">
  <ds:schemaRefs>
    <ds:schemaRef ds:uri="http://schemas.microsoft.com/sharepoint/v3/contenttype/forms"/>
  </ds:schemaRefs>
</ds:datastoreItem>
</file>

<file path=customXml/itemProps2.xml><?xml version="1.0" encoding="utf-8"?>
<ds:datastoreItem xmlns:ds="http://schemas.openxmlformats.org/officeDocument/2006/customXml" ds:itemID="{8E8AB396-66F9-4B8A-A6F4-A36CB71FE02F}">
  <ds:schemaRefs>
    <ds:schemaRef ds:uri="http://schemas.openxmlformats.org/package/2006/metadata/core-properties"/>
    <ds:schemaRef ds:uri="http://www.w3.org/XML/1998/namespace"/>
    <ds:schemaRef ds:uri="http://purl.org/dc/elements/1.1/"/>
    <ds:schemaRef ds:uri="http://schemas.microsoft.com/office/infopath/2007/PartnerControls"/>
    <ds:schemaRef ds:uri="http://purl.org/dc/terms/"/>
    <ds:schemaRef ds:uri="66d9aa3d-651e-4839-b59d-0bd8c52fea92"/>
    <ds:schemaRef ds:uri="http://schemas.microsoft.com/office/2006/documentManagement/typ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3CC8BD9-A6E0-47CC-ABAE-2C5BD6457A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d9aa3d-651e-4839-b59d-0bd8c52fe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{6BC19C19-FE95-42E8-ABDF-74DAF0C3EFEB}tf56160789</Template>
  <TotalTime>0</TotalTime>
  <Words>2139</Words>
  <Application>Microsoft Office PowerPoint</Application>
  <PresentationFormat>Widescreen</PresentationFormat>
  <Paragraphs>184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Calibri</vt:lpstr>
      <vt:lpstr>Franklin Gothic Book</vt:lpstr>
      <vt:lpstr>1_RetrospectVTI</vt:lpstr>
      <vt:lpstr>Angular Fundamentals</vt:lpstr>
      <vt:lpstr>Angular is an application design framework and development platform for creating efficient and sophisticated single-page applications.</vt:lpstr>
      <vt:lpstr>What is Angular https://hackr.io/blog/angular-interview-questions https://angular.io/guide/aot-compiler https://www.geeksforgeeks.org/what-is-spa-single-page-application-in-angularjs/</vt:lpstr>
      <vt:lpstr>Angular main features https://hackr.io/blog/angular-interview-questions https://angular.io/guide/aot-compiler https://www.geeksforgeeks.org/what-is-spa-single-page-application-in-angularjs/</vt:lpstr>
      <vt:lpstr>PowerPoint Presentation</vt:lpstr>
      <vt:lpstr>TS/Angular Workspace SetUp (2/2) https://angular.io/guide/setup-local https://code.visualstudio.com/docs/typescript/typescript-compiling https://angular.io/tutorial/toh-pt0#create-a-new-workspace-and-an-initial-application</vt:lpstr>
      <vt:lpstr>Angular  WorkSpace https://angular.io/tutorial/toh-pt0#set-up-your-environment</vt:lpstr>
      <vt:lpstr>Angular Component https://angular.io/tutorial/toh-pt0#set-up-your-environment https://angular.io/guide/component-interaction</vt:lpstr>
      <vt:lpstr>Angular Component https://angular.io/tutorial/toh-pt1#create-the-heroes-component</vt:lpstr>
      <vt:lpstr>Connect a new Component https://angular.io/tutorial/toh-pt1#show-the-heroescomponent-view</vt:lpstr>
      <vt:lpstr>Angular Components Structure Diagram</vt:lpstr>
      <vt:lpstr>Angular TypeScript Interface https://angular.io/tutorial/toh-pt1#create-a-hero-interface</vt:lpstr>
      <vt:lpstr>TypeScript Module Concept https://www.typescriptlang.org/docs/handbook/modules.html</vt:lpstr>
      <vt:lpstr>TypeScript - Exporting a Declaration https://www.typescriptlang.org/docs/handbook/modules.html#export</vt:lpstr>
      <vt:lpstr>Angular Interpolation https://angular.io/guide/interpolation</vt:lpstr>
      <vt:lpstr>Angular Pipes (1/2) https://angular.io/guide/pipes</vt:lpstr>
      <vt:lpstr>Angular Pipes (2/2) https://angular.io/guide/pipes https://angular.io/api/common#pipes</vt:lpstr>
      <vt:lpstr>How to stop a running Angular Process https://anthonygiretti.com/2018/03/26/how-to-avoid-port-4200-is-already-in-use-error-with-angular-cli/</vt:lpstr>
      <vt:lpstr>Deployment https://angular.io/start/start-deployment</vt:lpstr>
      <vt:lpstr>Complete Deployment example without docker</vt:lpstr>
      <vt:lpstr>Assignment –  Rock, Paper, Scissors in Angular https://www.codementor.io/@brijmcq/creating-a-rock-paper-scissors-game-in-angular-fmmrknce8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2020-04-12T22:52:45Z</dcterms:created>
  <dcterms:modified xsi:type="dcterms:W3CDTF">2023-02-16T00:33:38Z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0x010100EA557F529ABFDE4EA1CDC2C60EEB6F4C</vt:lpwstr>
  </property>
</Properties>
</file>