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325" r:id="rId4"/>
    <p:sldId id="279" r:id="rId5"/>
    <p:sldId id="326" r:id="rId6"/>
    <p:sldId id="327" r:id="rId7"/>
    <p:sldId id="328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4#why-servi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art/start-data" TargetMode="External"/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#communicating-with-backend-services-using-htt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guide/http#requesting-data-from-a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guide/http#making-a-post-requ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gular.io/guide/http#adding-head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aring-observables#observables-compared-to-other-techniques" TargetMode="External"/><Relationship Id="rId2" Type="http://schemas.openxmlformats.org/officeDocument/2006/relationships/hyperlink" Target="https://rxjs-dev.firebaseapp.com/guide/observ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HttpClient</a:t>
            </a:r>
            <a:r>
              <a:rPr lang="en-US" sz="8000" dirty="0"/>
              <a:t> and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31" y="0"/>
            <a:ext cx="8373979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bg1"/>
                </a:solidFill>
              </a:rPr>
              <a:t>Angular provides a client HTTP API for Angular applications. The </a:t>
            </a:r>
            <a:r>
              <a:rPr lang="en-US" sz="4000" b="1" i="1" dirty="0" err="1">
                <a:solidFill>
                  <a:schemeClr val="bg1"/>
                </a:solidFill>
              </a:rPr>
              <a:t>HttpClient</a:t>
            </a:r>
            <a:r>
              <a:rPr lang="en-US" sz="4000" i="1" dirty="0">
                <a:solidFill>
                  <a:schemeClr val="bg1"/>
                </a:solidFill>
              </a:rPr>
              <a:t> service class provides HTTP communication functionality for Angular Programs.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https://angular.io/tutorial/toh-pt4#why-services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EF27-36C9-49BE-AE7B-3DE72E9E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 - Overview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https://angular.io/guide/http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https://angular.io/start/start-data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CE87-FA4E-4A71-A8F5-24E2E5D75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0603" y="3996646"/>
            <a:ext cx="3048856" cy="2413679"/>
          </a:xfrm>
        </p:spPr>
        <p:txBody>
          <a:bodyPr anchor="t">
            <a:norm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ability to request typed response objects.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Streamlined error handling.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Testability features.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Request and response interception.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7C0F22-D3C5-4208-8076-90055473F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67" y="3926750"/>
            <a:ext cx="6444013" cy="219096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16A7733-1B48-40D1-B756-2821B9EC4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0A0F2-AFB3-4519-B9C0-59A548EE4CF3}"/>
              </a:ext>
            </a:extLst>
          </p:cNvPr>
          <p:cNvSpPr txBox="1"/>
          <p:nvPr/>
        </p:nvSpPr>
        <p:spPr>
          <a:xfrm>
            <a:off x="1253446" y="2014710"/>
            <a:ext cx="9806683" cy="174563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Most front-end applications need to communicate with a server over HTTP in order to download or upload data and access other back-end services. Angular provides a client HTTP API for Angular applications, the </a:t>
            </a:r>
            <a:r>
              <a:rPr lang="en-US" sz="2000" dirty="0" err="1">
                <a:solidFill>
                  <a:srgbClr val="FF0000"/>
                </a:solidFill>
              </a:rPr>
              <a:t>HttpClient</a:t>
            </a:r>
            <a:r>
              <a:rPr lang="en-US" sz="2000" dirty="0">
                <a:solidFill>
                  <a:schemeClr val="tx1"/>
                </a:solidFill>
              </a:rPr>
              <a:t> service class in </a:t>
            </a:r>
            <a:r>
              <a:rPr lang="en-US" sz="2000" dirty="0">
                <a:solidFill>
                  <a:srgbClr val="FF0000"/>
                </a:solidFill>
              </a:rPr>
              <a:t>@angular/common/http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HTTP client service offers the following major features.</a:t>
            </a:r>
          </a:p>
        </p:txBody>
      </p:sp>
    </p:spTree>
    <p:extLst>
      <p:ext uri="{BB962C8B-B14F-4D97-AF65-F5344CB8AC3E}">
        <p14:creationId xmlns:p14="http://schemas.microsoft.com/office/powerpoint/2010/main" val="20322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18E3-1323-41DF-853A-A6C2C512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– Set-up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https://angular.io/guide/http#communicating-with-backend-services-using-http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BDFF-8A5D-4449-B3D5-C33D308D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8" y="1916265"/>
            <a:ext cx="9528313" cy="4465486"/>
          </a:xfrm>
        </p:spPr>
        <p:txBody>
          <a:bodyPr anchor="ctr">
            <a:normAutofit lnSpcReduction="100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 </a:t>
            </a:r>
            <a:r>
              <a:rPr lang="en-US" sz="2800" dirty="0" err="1">
                <a:solidFill>
                  <a:srgbClr val="FF0000"/>
                </a:solidFill>
              </a:rPr>
              <a:t>app.module.ts</a:t>
            </a:r>
            <a:r>
              <a:rPr lang="en-US" sz="2800" dirty="0">
                <a:solidFill>
                  <a:schemeClr val="tx1"/>
                </a:solidFill>
              </a:rPr>
              <a:t>, import </a:t>
            </a:r>
            <a:r>
              <a:rPr lang="en-US" sz="2800" b="1" i="1" dirty="0" err="1">
                <a:solidFill>
                  <a:schemeClr val="tx1"/>
                </a:solidFill>
              </a:rPr>
              <a:t>HttpClientModule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import { </a:t>
            </a:r>
            <a:r>
              <a:rPr lang="en-US" sz="2000" dirty="0" err="1">
                <a:solidFill>
                  <a:srgbClr val="FF0000"/>
                </a:solidFill>
              </a:rPr>
              <a:t>HttpClientModule</a:t>
            </a:r>
            <a:r>
              <a:rPr lang="en-US" sz="2000" dirty="0">
                <a:solidFill>
                  <a:srgbClr val="FF0000"/>
                </a:solidFill>
              </a:rPr>
              <a:t> } from '@angular/common/http’;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</a:t>
            </a:r>
            <a:r>
              <a:rPr lang="en-US" sz="2800" dirty="0" err="1">
                <a:solidFill>
                  <a:srgbClr val="FF0000"/>
                </a:solidFill>
              </a:rPr>
              <a:t>HttpClientModule</a:t>
            </a:r>
            <a:r>
              <a:rPr lang="en-US" sz="2800" dirty="0">
                <a:solidFill>
                  <a:schemeClr val="tx1"/>
                </a:solidFill>
              </a:rPr>
              <a:t> to the imports array of </a:t>
            </a:r>
            <a:r>
              <a:rPr lang="en-US" sz="2800" dirty="0" err="1">
                <a:solidFill>
                  <a:srgbClr val="FF0000"/>
                </a:solidFill>
              </a:rPr>
              <a:t>app.module.ts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Import and inject </a:t>
            </a:r>
            <a:r>
              <a:rPr lang="en-US" sz="2800" dirty="0" err="1">
                <a:solidFill>
                  <a:srgbClr val="FF0000"/>
                </a:solidFill>
              </a:rPr>
              <a:t>HttpClient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as a dependency of a service class that will be making Http requests.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import { </a:t>
            </a:r>
            <a:r>
              <a:rPr lang="en-US" sz="2000" dirty="0" err="1">
                <a:solidFill>
                  <a:srgbClr val="FF0000"/>
                </a:solidFill>
              </a:rPr>
              <a:t>HttpClient</a:t>
            </a:r>
            <a:r>
              <a:rPr lang="en-US" sz="2000" dirty="0">
                <a:solidFill>
                  <a:srgbClr val="FF0000"/>
                </a:solidFill>
              </a:rPr>
              <a:t> } from '@angular/common/http’;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constructor(private http: </a:t>
            </a:r>
            <a:r>
              <a:rPr lang="en-US" sz="2000" dirty="0" err="1">
                <a:solidFill>
                  <a:srgbClr val="FF0000"/>
                </a:solidFill>
              </a:rPr>
              <a:t>HttpClient</a:t>
            </a:r>
            <a:r>
              <a:rPr lang="en-US" sz="2000" dirty="0">
                <a:solidFill>
                  <a:srgbClr val="FF0000"/>
                </a:solidFill>
              </a:rPr>
              <a:t>) { }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Import the following into the service class.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import { Observable, </a:t>
            </a:r>
            <a:r>
              <a:rPr lang="en-US" sz="2000" dirty="0" err="1">
                <a:solidFill>
                  <a:srgbClr val="FF0000"/>
                </a:solidFill>
              </a:rPr>
              <a:t>throwError</a:t>
            </a:r>
            <a:r>
              <a:rPr lang="en-US" sz="2000" dirty="0">
                <a:solidFill>
                  <a:srgbClr val="FF0000"/>
                </a:solidFill>
              </a:rPr>
              <a:t> } from '</a:t>
            </a:r>
            <a:r>
              <a:rPr lang="en-US" sz="2000" dirty="0" err="1">
                <a:solidFill>
                  <a:srgbClr val="FF0000"/>
                </a:solidFill>
              </a:rPr>
              <a:t>rxjs</a:t>
            </a:r>
            <a:r>
              <a:rPr lang="en-US" sz="2000" dirty="0">
                <a:solidFill>
                  <a:srgbClr val="FF0000"/>
                </a:solidFill>
              </a:rPr>
              <a:t>';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import { </a:t>
            </a:r>
            <a:r>
              <a:rPr lang="en-US" sz="2000" dirty="0" err="1">
                <a:solidFill>
                  <a:srgbClr val="FF0000"/>
                </a:solidFill>
              </a:rPr>
              <a:t>catchError</a:t>
            </a:r>
            <a:r>
              <a:rPr lang="en-US" sz="2000" dirty="0">
                <a:solidFill>
                  <a:srgbClr val="FF0000"/>
                </a:solidFill>
              </a:rPr>
              <a:t>, retry } from '</a:t>
            </a:r>
            <a:r>
              <a:rPr lang="en-US" sz="2000" dirty="0" err="1">
                <a:solidFill>
                  <a:srgbClr val="FF0000"/>
                </a:solidFill>
              </a:rPr>
              <a:t>rxjs</a:t>
            </a:r>
            <a:r>
              <a:rPr lang="en-US" sz="2000" dirty="0">
                <a:solidFill>
                  <a:srgbClr val="FF0000"/>
                </a:solidFill>
              </a:rPr>
              <a:t>/operators’;</a:t>
            </a:r>
          </a:p>
        </p:txBody>
      </p:sp>
    </p:spTree>
    <p:extLst>
      <p:ext uri="{BB962C8B-B14F-4D97-AF65-F5344CB8AC3E}">
        <p14:creationId xmlns:p14="http://schemas.microsoft.com/office/powerpoint/2010/main" val="36745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2BBF-3697-46F2-9838-11FD227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HttpClient.get</a:t>
            </a:r>
            <a:r>
              <a:rPr lang="en-US" dirty="0">
                <a:solidFill>
                  <a:schemeClr val="tx1"/>
                </a:solidFill>
              </a:rPr>
              <a:t>&lt;&gt;</a:t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https://angular.io/guide/http#requesting-data-from-a-server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D395-DCFC-41B2-A5B9-2CDFD2DE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582"/>
            <a:ext cx="4399059" cy="4465461"/>
          </a:xfrm>
        </p:spPr>
        <p:txBody>
          <a:bodyPr anchor="ctr"/>
          <a:lstStyle/>
          <a:p>
            <a:r>
              <a:rPr lang="en-US" dirty="0" err="1">
                <a:solidFill>
                  <a:srgbClr val="FF0000"/>
                </a:solidFill>
              </a:rPr>
              <a:t>HttpClient.get</a:t>
            </a:r>
            <a:r>
              <a:rPr lang="en-US" dirty="0">
                <a:solidFill>
                  <a:srgbClr val="FF0000"/>
                </a:solidFill>
              </a:rPr>
              <a:t>&lt;&gt;() </a:t>
            </a:r>
            <a:r>
              <a:rPr lang="en-US" dirty="0">
                <a:solidFill>
                  <a:schemeClr val="tx1"/>
                </a:solidFill>
              </a:rPr>
              <a:t>is asynchronous. It sends an HTTP GET request and returns an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 that emits the requested data when the response is received. The return type varies based on the </a:t>
            </a:r>
            <a:r>
              <a:rPr lang="en-US" dirty="0">
                <a:solidFill>
                  <a:srgbClr val="FF0000"/>
                </a:solidFill>
              </a:rPr>
              <a:t>observe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responseType</a:t>
            </a:r>
            <a:r>
              <a:rPr lang="en-US" dirty="0">
                <a:solidFill>
                  <a:schemeClr val="tx1"/>
                </a:solidFill>
              </a:rPr>
              <a:t> values passed to the call.</a:t>
            </a:r>
          </a:p>
          <a:p>
            <a:r>
              <a:rPr lang="en-US" dirty="0" err="1">
                <a:solidFill>
                  <a:srgbClr val="FF0000"/>
                </a:solidFill>
              </a:rPr>
              <a:t>HttpClient.get</a:t>
            </a:r>
            <a:r>
              <a:rPr lang="en-US" dirty="0">
                <a:solidFill>
                  <a:srgbClr val="FF0000"/>
                </a:solidFill>
              </a:rPr>
              <a:t>&lt;&gt;() </a:t>
            </a:r>
            <a:r>
              <a:rPr lang="en-US" dirty="0">
                <a:solidFill>
                  <a:schemeClr val="tx1"/>
                </a:solidFill>
              </a:rPr>
              <a:t>takes two arguments; the endpoint URL from which to fetch and an options object that you can use to configure the request.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2A4AF-74B2-4B03-B328-E5A4BB88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78" y="2191788"/>
            <a:ext cx="5306502" cy="207966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655C8-0D86-472E-BE39-9EAA9F7D4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78" y="4518156"/>
            <a:ext cx="5306502" cy="157333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0603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44A8-F0B8-4024-A33E-76834C7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HttpClient.post</a:t>
            </a:r>
            <a:r>
              <a:rPr lang="en-US" dirty="0">
                <a:solidFill>
                  <a:schemeClr val="tx1"/>
                </a:solidFill>
              </a:rPr>
              <a:t>&lt;&gt;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https://angular.io/guide/http#making-a-post-request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FB91-95C6-4B05-927C-F8BA5C18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371"/>
            <a:ext cx="4519749" cy="449942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HttpClient.post</a:t>
            </a:r>
            <a:r>
              <a:rPr lang="en-US" sz="2000" dirty="0">
                <a:solidFill>
                  <a:srgbClr val="FF0000"/>
                </a:solidFill>
              </a:rPr>
              <a:t>&lt;&gt;() </a:t>
            </a:r>
            <a:r>
              <a:rPr lang="en-US" sz="2000" dirty="0">
                <a:solidFill>
                  <a:schemeClr val="tx1"/>
                </a:solidFill>
              </a:rPr>
              <a:t>method is similar to </a:t>
            </a:r>
            <a:r>
              <a:rPr lang="en-US" sz="2000" dirty="0">
                <a:solidFill>
                  <a:srgbClr val="FF0000"/>
                </a:solidFill>
              </a:rPr>
              <a:t>get&lt;&gt;() </a:t>
            </a:r>
            <a:r>
              <a:rPr lang="en-US" sz="2000" dirty="0">
                <a:solidFill>
                  <a:schemeClr val="tx1"/>
                </a:solidFill>
              </a:rPr>
              <a:t>in that it has a type parameter which you use to specify the data type you expect the server to return. The method takes 3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resource URL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body - The data to POST in the body of the request.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options - An object containing method options which specify required headers,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F25ED-BCD8-4DE1-940A-7818CB8F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1" y="4308131"/>
            <a:ext cx="5138058" cy="149665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0D86-6323-4AC0-A818-5EB8CCDA9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64"/>
          <a:stretch/>
        </p:blipFill>
        <p:spPr>
          <a:xfrm>
            <a:off x="5834741" y="2572388"/>
            <a:ext cx="5138058" cy="102557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7483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EC3-1C0C-4426-A3E5-0B32337D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- Headers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https://angular.io/guide/http#adding-headers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6D6F-8415-4EDD-AA70-21610F6E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701"/>
            <a:ext cx="10058399" cy="1494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Many servers require extra headers for operations that save or add data. For example, a server might require an authorization token or "Content-Type" header to explicitly declare the MIME type of the request body.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DF4E1-E26B-4A75-8151-7F4CB7C2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89" y="3626341"/>
            <a:ext cx="5494567" cy="255674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A5C5D-F6F9-490B-A72C-6D078AFA4013}"/>
              </a:ext>
            </a:extLst>
          </p:cNvPr>
          <p:cNvSpPr txBox="1"/>
          <p:nvPr/>
        </p:nvSpPr>
        <p:spPr>
          <a:xfrm>
            <a:off x="6664186" y="4049486"/>
            <a:ext cx="4430533" cy="107255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000" dirty="0"/>
              <a:t>Instances of the </a:t>
            </a:r>
            <a:r>
              <a:rPr lang="en-US" sz="2000" b="1" i="1" dirty="0" err="1"/>
              <a:t>HttpHeaders</a:t>
            </a:r>
            <a:r>
              <a:rPr lang="en-US" sz="2000" dirty="0"/>
              <a:t> class are immutable. Use the </a:t>
            </a:r>
            <a:r>
              <a:rPr lang="en-US" sz="2000" dirty="0">
                <a:solidFill>
                  <a:srgbClr val="FF0000"/>
                </a:solidFill>
              </a:rPr>
              <a:t>.set() </a:t>
            </a:r>
            <a:r>
              <a:rPr lang="en-US" sz="2000" dirty="0"/>
              <a:t>method to change existing headers.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3F903-47BC-46BD-ADE8-7B776789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65" y="5244242"/>
            <a:ext cx="5633884" cy="56521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73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4167-CAA8-421B-9076-1F5BB863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Obsevable</a:t>
            </a:r>
            <a:r>
              <a:rPr lang="en-US" dirty="0">
                <a:solidFill>
                  <a:schemeClr val="tx1"/>
                </a:solidFill>
              </a:rPr>
              <a:t> vs Promise (and others)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https://rxjs-dev.firebaseapp.com/guide/observable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https://angular.io/guide/comparing-observables#observables-compared-to-other-techniques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6FB2-EFC2-4422-8ACB-90B7AF7F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04BD-BBCF-7B27-2F38-E6FD1930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AFE1-15A3-BE99-9BE6-44DECDE6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is case sensitive.</a:t>
            </a:r>
          </a:p>
          <a:p>
            <a:r>
              <a:rPr lang="en-US" dirty="0">
                <a:solidFill>
                  <a:schemeClr val="tx1"/>
                </a:solidFill>
              </a:rPr>
              <a:t>Make sure your class property names match exactly what is being returned form the API!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can also use the (I think, [</a:t>
            </a:r>
            <a:r>
              <a:rPr lang="en-US" dirty="0" err="1">
                <a:solidFill>
                  <a:schemeClr val="tx1"/>
                </a:solidFill>
              </a:rPr>
              <a:t>jsonName</a:t>
            </a:r>
            <a:r>
              <a:rPr lang="en-US" dirty="0">
                <a:solidFill>
                  <a:schemeClr val="tx1"/>
                </a:solidFill>
              </a:rPr>
              <a:t>]?) attribute in ASP.NET to convert from 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to the C# class name.</a:t>
            </a:r>
          </a:p>
        </p:txBody>
      </p:sp>
    </p:spTree>
    <p:extLst>
      <p:ext uri="{BB962C8B-B14F-4D97-AF65-F5344CB8AC3E}">
        <p14:creationId xmlns:p14="http://schemas.microsoft.com/office/powerpoint/2010/main" val="18010566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1957</TotalTime>
  <Words>580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HttpClient and Observables</vt:lpstr>
      <vt:lpstr>Angular provides a client HTTP API for Angular applications. The HttpClient service class provides HTTP communication functionality for Angular Programs.</vt:lpstr>
      <vt:lpstr>HttpClient  - Overview https://angular.io/guide/http https://angular.io/start/start-data</vt:lpstr>
      <vt:lpstr>HttpClient – Set-up https://angular.io/guide/http#communicating-with-backend-services-using-http</vt:lpstr>
      <vt:lpstr>HttpClient.get&lt;&gt; https://angular.io/guide/http#requesting-data-from-a-server</vt:lpstr>
      <vt:lpstr>HttpClient.post&lt;&gt; https://angular.io/guide/http#making-a-post-request</vt:lpstr>
      <vt:lpstr>HttpClient - Headers https://angular.io/guide/http#adding-headers</vt:lpstr>
      <vt:lpstr>Obsevable vs Promise (and others) https://rxjs-dev.firebaseapp.com/guide/observable https://angular.io/guide/comparing-observables#observables-compared-to-other-techniques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Mark Moore</dc:creator>
  <cp:lastModifiedBy>Mark Moore</cp:lastModifiedBy>
  <cp:revision>46</cp:revision>
  <dcterms:created xsi:type="dcterms:W3CDTF">2020-10-14T13:23:22Z</dcterms:created>
  <dcterms:modified xsi:type="dcterms:W3CDTF">2023-02-16T16:56:45Z</dcterms:modified>
</cp:coreProperties>
</file>