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71" r:id="rId4"/>
    <p:sldId id="270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tutorial/toh-pt4#why-servic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hyperlink" Target="https://angular.io/guide/glossary#dependency-injection-d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dependency-injection" TargetMode="External"/><Relationship Id="rId2" Type="http://schemas.openxmlformats.org/officeDocument/2006/relationships/hyperlink" Target="https://angular.io/tutorial/toh-pt4#provide-the-heroservi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ngular.io/guide/architecture-servic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gular.io/tutorial/toh-pt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Angular Services and 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31" y="0"/>
            <a:ext cx="8373979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0" i="1" dirty="0">
                <a:solidFill>
                  <a:schemeClr val="bg1"/>
                </a:solidFill>
                <a:effectLst/>
              </a:rPr>
              <a:t>Services are a great way to share information among classes that don't know each other and to make requests to an API. Components should never fetch or save data directly.</a:t>
            </a:r>
            <a:endParaRPr lang="en-US" sz="40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https://angular.io/tutorial/toh-pt4#why-services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79CE-B94E-4C17-9287-2BD2785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93030" cy="14507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Dependency Injection – Services and Injectables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https://angular.io/guide/glossary#dependency-injection-di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https://angular.io/guide/dependency-injection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8A6C-6F4B-4061-AABC-97BE17A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13" y="1889471"/>
            <a:ext cx="5701594" cy="4511329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Components</a:t>
            </a:r>
            <a:r>
              <a:rPr lang="en-US" sz="2000" dirty="0">
                <a:solidFill>
                  <a:schemeClr val="tx1"/>
                </a:solidFill>
              </a:rPr>
              <a:t> should always delegate data access to a </a:t>
            </a:r>
            <a:r>
              <a:rPr lang="en-US" sz="2000" b="1" i="1" dirty="0">
                <a:solidFill>
                  <a:schemeClr val="tx1"/>
                </a:solidFill>
              </a:rPr>
              <a:t>Service</a:t>
            </a:r>
            <a:r>
              <a:rPr lang="en-US" sz="2000" dirty="0">
                <a:solidFill>
                  <a:schemeClr val="tx1"/>
                </a:solidFill>
              </a:rPr>
              <a:t>. A </a:t>
            </a:r>
            <a:r>
              <a:rPr lang="en-US" sz="2000" b="1" i="1" dirty="0">
                <a:solidFill>
                  <a:schemeClr val="tx1"/>
                </a:solidFill>
              </a:rPr>
              <a:t>Service </a:t>
            </a:r>
            <a:r>
              <a:rPr lang="en-US" sz="2000" dirty="0">
                <a:solidFill>
                  <a:schemeClr val="tx1"/>
                </a:solidFill>
              </a:rPr>
              <a:t>can get data from an API web service, local storage, a mock data source, and more.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Services</a:t>
            </a:r>
            <a:r>
              <a:rPr lang="en-US" sz="2000" dirty="0">
                <a:solidFill>
                  <a:schemeClr val="tx1"/>
                </a:solidFill>
              </a:rPr>
              <a:t> are integral to Angular. A </a:t>
            </a:r>
            <a:r>
              <a:rPr lang="en-US" sz="2000" b="1" i="1" dirty="0">
                <a:solidFill>
                  <a:schemeClr val="tx1"/>
                </a:solidFill>
              </a:rPr>
              <a:t>service</a:t>
            </a:r>
            <a:r>
              <a:rPr lang="en-US" sz="2000" dirty="0">
                <a:solidFill>
                  <a:schemeClr val="tx1"/>
                </a:solidFill>
              </a:rPr>
              <a:t> is an instance of a class that you can make available to any part of your application using </a:t>
            </a:r>
            <a:r>
              <a:rPr lang="en-US" sz="2000" b="1" i="1" dirty="0" err="1">
                <a:solidFill>
                  <a:schemeClr val="tx1"/>
                </a:solidFill>
              </a:rPr>
              <a:t>Angular</a:t>
            </a:r>
            <a:r>
              <a:rPr lang="en-US" sz="2000" dirty="0" err="1">
                <a:solidFill>
                  <a:schemeClr val="tx1"/>
                </a:solidFill>
              </a:rPr>
              <a:t>’s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Dependency Injection</a:t>
            </a:r>
            <a:r>
              <a:rPr lang="en-US" sz="2000" dirty="0">
                <a:solidFill>
                  <a:schemeClr val="tx1"/>
                </a:solidFill>
              </a:rPr>
              <a:t> system.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Service</a:t>
            </a:r>
            <a:r>
              <a:rPr lang="en-US" sz="2000" dirty="0">
                <a:solidFill>
                  <a:schemeClr val="tx1"/>
                </a:solidFill>
              </a:rPr>
              <a:t> is your portal to persist data and have methods to access that data.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@Injectable() </a:t>
            </a:r>
            <a:r>
              <a:rPr lang="en-US" sz="2000" dirty="0">
                <a:solidFill>
                  <a:schemeClr val="tx1"/>
                </a:solidFill>
              </a:rPr>
              <a:t>decorator accepts a metadata object for the service, the same way the </a:t>
            </a:r>
            <a:r>
              <a:rPr lang="en-US" sz="2000" dirty="0">
                <a:solidFill>
                  <a:srgbClr val="FF0000"/>
                </a:solidFill>
              </a:rPr>
              <a:t>@Component()</a:t>
            </a:r>
            <a:r>
              <a:rPr lang="en-US" sz="2000" dirty="0">
                <a:solidFill>
                  <a:schemeClr val="tx1"/>
                </a:solidFill>
              </a:rPr>
              <a:t> decorator does for component classes.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7CDBB-AA17-4A86-81D5-E0C708C54B16}"/>
              </a:ext>
            </a:extLst>
          </p:cNvPr>
          <p:cNvSpPr/>
          <p:nvPr/>
        </p:nvSpPr>
        <p:spPr>
          <a:xfrm>
            <a:off x="1187451" y="4571630"/>
            <a:ext cx="3346449" cy="177837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C6E3A-97D1-4152-B859-2C1C5CA8F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117" y="2140601"/>
            <a:ext cx="3509068" cy="404032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56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79CE-B94E-4C17-9287-2BD2785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52550" cy="14507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Dependency Injection – Services and Injectables</a:t>
            </a:r>
            <a:br>
              <a:rPr lang="en-US" dirty="0"/>
            </a:br>
            <a:r>
              <a:rPr lang="en-US" sz="1600" dirty="0">
                <a:hlinkClick r:id="rId2"/>
              </a:rPr>
              <a:t>https://angular.io/tutorial/toh-pt4#provide-the-heroservice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https://angular.io/guide/dependency-injection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https://angular.io/guide/architecture-services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8A6C-6F4B-4061-AABC-97BE17A7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048" y="1911048"/>
            <a:ext cx="5799038" cy="449942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Services must be registered with </a:t>
            </a:r>
            <a:r>
              <a:rPr lang="en-US" sz="2400" dirty="0" err="1">
                <a:solidFill>
                  <a:schemeClr val="tx1"/>
                </a:solidFill>
              </a:rPr>
              <a:t>Angular’s</a:t>
            </a:r>
            <a:r>
              <a:rPr lang="en-US" sz="2400" dirty="0">
                <a:solidFill>
                  <a:schemeClr val="tx1"/>
                </a:solidFill>
              </a:rPr>
              <a:t> Dependency Injection system before they can be injected into a </a:t>
            </a:r>
            <a:r>
              <a:rPr lang="en-US" sz="2400" b="1" i="1" dirty="0">
                <a:solidFill>
                  <a:schemeClr val="tx1"/>
                </a:solidFill>
              </a:rPr>
              <a:t>Component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By default, the</a:t>
            </a:r>
            <a:r>
              <a:rPr lang="en-US" sz="2400" b="1" i="1" dirty="0">
                <a:solidFill>
                  <a:schemeClr val="tx1"/>
                </a:solidFill>
              </a:rPr>
              <a:t> Angular CLI </a:t>
            </a:r>
            <a:r>
              <a:rPr lang="en-US" sz="2400" dirty="0">
                <a:solidFill>
                  <a:schemeClr val="tx1"/>
                </a:solidFill>
              </a:rPr>
              <a:t>command </a:t>
            </a:r>
            <a:r>
              <a:rPr lang="en-US" sz="2400" dirty="0">
                <a:solidFill>
                  <a:srgbClr val="FF0000"/>
                </a:solidFill>
              </a:rPr>
              <a:t>ng generate service </a:t>
            </a:r>
            <a:r>
              <a:rPr lang="en-US" sz="2400" dirty="0">
                <a:solidFill>
                  <a:schemeClr val="tx1"/>
                </a:solidFill>
              </a:rPr>
              <a:t>registers a </a:t>
            </a:r>
            <a:r>
              <a:rPr lang="en-US" sz="2400" b="1" i="1" dirty="0">
                <a:solidFill>
                  <a:schemeClr val="tx1"/>
                </a:solidFill>
              </a:rPr>
              <a:t>provider</a:t>
            </a:r>
            <a:r>
              <a:rPr lang="en-US" sz="2400" dirty="0">
                <a:solidFill>
                  <a:schemeClr val="tx1"/>
                </a:solidFill>
              </a:rPr>
              <a:t> with the </a:t>
            </a:r>
            <a:r>
              <a:rPr lang="en-US" sz="2400" b="1" i="1" dirty="0">
                <a:solidFill>
                  <a:schemeClr val="tx1"/>
                </a:solidFill>
              </a:rPr>
              <a:t>root</a:t>
            </a:r>
            <a:r>
              <a:rPr lang="en-US" sz="2400" dirty="0">
                <a:solidFill>
                  <a:schemeClr val="tx1"/>
                </a:solidFill>
              </a:rPr>
              <a:t> injector for your </a:t>
            </a:r>
            <a:r>
              <a:rPr lang="en-US" sz="2400" b="1" i="1" dirty="0">
                <a:solidFill>
                  <a:schemeClr val="tx1"/>
                </a:solidFill>
              </a:rPr>
              <a:t>Service</a:t>
            </a:r>
            <a:r>
              <a:rPr lang="en-US" sz="2400" dirty="0">
                <a:solidFill>
                  <a:schemeClr val="tx1"/>
                </a:solidFill>
              </a:rPr>
              <a:t> by including </a:t>
            </a:r>
            <a:r>
              <a:rPr lang="en-US" sz="2400" b="1" i="1" dirty="0">
                <a:solidFill>
                  <a:schemeClr val="tx1"/>
                </a:solidFill>
              </a:rPr>
              <a:t>provider</a:t>
            </a:r>
            <a:r>
              <a:rPr lang="en-US" sz="2400" dirty="0">
                <a:solidFill>
                  <a:schemeClr val="tx1"/>
                </a:solidFill>
              </a:rPr>
              <a:t> metadata that’s </a:t>
            </a:r>
            <a:r>
              <a:rPr lang="en-US" sz="2400" dirty="0" err="1">
                <a:solidFill>
                  <a:srgbClr val="FF0000"/>
                </a:solidFill>
              </a:rPr>
              <a:t>providedIn</a:t>
            </a:r>
            <a:r>
              <a:rPr lang="en-US" sz="2400" dirty="0">
                <a:solidFill>
                  <a:srgbClr val="FF0000"/>
                </a:solidFill>
              </a:rPr>
              <a:t>: 'root'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in the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@Injectable() </a:t>
            </a:r>
            <a:r>
              <a:rPr lang="en-US" sz="2400" b="1" i="1" dirty="0">
                <a:solidFill>
                  <a:schemeClr val="tx1"/>
                </a:solidFill>
              </a:rPr>
              <a:t>decorator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i="1" dirty="0">
                <a:solidFill>
                  <a:schemeClr val="tx1"/>
                </a:solidFill>
              </a:rPr>
              <a:t>Service Component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When a </a:t>
            </a:r>
            <a:r>
              <a:rPr lang="en-US" sz="2400" b="1" i="1" dirty="0">
                <a:solidFill>
                  <a:schemeClr val="tx1"/>
                </a:solidFill>
              </a:rPr>
              <a:t>Service</a:t>
            </a:r>
            <a:r>
              <a:rPr lang="en-US" sz="2400" dirty="0">
                <a:solidFill>
                  <a:schemeClr val="tx1"/>
                </a:solidFill>
              </a:rPr>
              <a:t> is provided at the root level, Angular creates a single, shared instance of the </a:t>
            </a:r>
            <a:r>
              <a:rPr lang="en-US" sz="2400" b="1" i="1" dirty="0">
                <a:solidFill>
                  <a:schemeClr val="tx1"/>
                </a:solidFill>
              </a:rPr>
              <a:t>Service</a:t>
            </a:r>
            <a:r>
              <a:rPr lang="en-US" sz="2400" dirty="0">
                <a:solidFill>
                  <a:schemeClr val="tx1"/>
                </a:solidFill>
              </a:rPr>
              <a:t> and injects it into any class that </a:t>
            </a:r>
            <a:r>
              <a:rPr lang="en-US" sz="2400" u="sng" dirty="0">
                <a:solidFill>
                  <a:schemeClr val="tx1"/>
                </a:solidFill>
              </a:rPr>
              <a:t>asks</a:t>
            </a:r>
            <a:r>
              <a:rPr lang="en-US" sz="2400" dirty="0">
                <a:solidFill>
                  <a:schemeClr val="tx1"/>
                </a:solidFill>
              </a:rPr>
              <a:t> for it.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Angular will also remove any unused </a:t>
            </a:r>
            <a:r>
              <a:rPr lang="en-US" sz="2400" b="1" i="1" dirty="0">
                <a:solidFill>
                  <a:schemeClr val="tx1"/>
                </a:solidFill>
              </a:rPr>
              <a:t>Services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061A-1440-4063-90D9-06636D7DF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117" y="2140601"/>
            <a:ext cx="3509068" cy="404032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7293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19F2-3651-4593-A022-9C5DAFD6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4397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– Use DI to Get a Service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https://angular.io/tutorial/toh-pt4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278A-7705-4E5C-AF7E-21381FC7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28" y="1919806"/>
            <a:ext cx="6422387" cy="448583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Create a service: 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Create a </a:t>
            </a:r>
            <a:r>
              <a:rPr lang="en-US" sz="1800" b="1" i="1" dirty="0">
                <a:solidFill>
                  <a:schemeClr val="tx1"/>
                </a:solidFill>
              </a:rPr>
              <a:t>Service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ng generate service &lt;</a:t>
            </a:r>
            <a:r>
              <a:rPr lang="en-US" sz="1600" dirty="0" err="1">
                <a:solidFill>
                  <a:srgbClr val="FF0000"/>
                </a:solidFill>
              </a:rPr>
              <a:t>ServiceName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  <a:r>
              <a:rPr lang="en-US" sz="1600" dirty="0"/>
              <a:t>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Import the </a:t>
            </a:r>
            <a:r>
              <a:rPr lang="en-US" sz="1800" b="1" i="1" dirty="0">
                <a:solidFill>
                  <a:schemeClr val="tx1"/>
                </a:solidFill>
              </a:rPr>
              <a:t>Injectable</a:t>
            </a:r>
            <a:r>
              <a:rPr lang="en-US" sz="1800" dirty="0">
                <a:solidFill>
                  <a:schemeClr val="tx1"/>
                </a:solidFill>
              </a:rPr>
              <a:t> symbol into the </a:t>
            </a:r>
            <a:r>
              <a:rPr lang="en-US" sz="1800" b="1" i="1" dirty="0">
                <a:solidFill>
                  <a:schemeClr val="tx1"/>
                </a:solidFill>
              </a:rPr>
              <a:t>Service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Component</a:t>
            </a:r>
            <a:r>
              <a:rPr lang="en-US" sz="1800" dirty="0">
                <a:solidFill>
                  <a:schemeClr val="tx1"/>
                </a:solidFill>
              </a:rPr>
              <a:t> To allow the </a:t>
            </a:r>
            <a:r>
              <a:rPr lang="en-US" sz="1800" b="1" i="1" dirty="0">
                <a:solidFill>
                  <a:schemeClr val="tx1"/>
                </a:solidFill>
              </a:rPr>
              <a:t>Service </a:t>
            </a:r>
            <a:r>
              <a:rPr lang="en-US" sz="1800" dirty="0">
                <a:solidFill>
                  <a:schemeClr val="tx1"/>
                </a:solidFill>
              </a:rPr>
              <a:t>to be injected into </a:t>
            </a:r>
            <a:r>
              <a:rPr lang="en-US" sz="1800" b="1" i="1" dirty="0">
                <a:solidFill>
                  <a:schemeClr val="tx1"/>
                </a:solidFill>
              </a:rPr>
              <a:t>Components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import { Injectable } from '@angular/core’;</a:t>
            </a:r>
            <a:r>
              <a:rPr lang="en-US" sz="1600" dirty="0"/>
              <a:t> 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Import the </a:t>
            </a:r>
            <a:r>
              <a:rPr lang="en-US" sz="1800" b="1" i="1" dirty="0">
                <a:solidFill>
                  <a:schemeClr val="tx1"/>
                </a:solidFill>
              </a:rPr>
              <a:t>Service</a:t>
            </a:r>
            <a:r>
              <a:rPr lang="en-US" sz="1800" dirty="0">
                <a:solidFill>
                  <a:schemeClr val="tx1"/>
                </a:solidFill>
              </a:rPr>
              <a:t> into the </a:t>
            </a:r>
            <a:r>
              <a:rPr lang="en-US" sz="1800" b="1" i="1" dirty="0">
                <a:solidFill>
                  <a:schemeClr val="tx1"/>
                </a:solidFill>
              </a:rPr>
              <a:t>Component</a:t>
            </a:r>
            <a:r>
              <a:rPr lang="en-US" sz="1800" dirty="0">
                <a:solidFill>
                  <a:schemeClr val="tx1"/>
                </a:solidFill>
              </a:rPr>
              <a:t> where it will be used: 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import { </a:t>
            </a:r>
            <a:r>
              <a:rPr lang="en-US" sz="1600" dirty="0" err="1">
                <a:solidFill>
                  <a:srgbClr val="FF0000"/>
                </a:solidFill>
              </a:rPr>
              <a:t>ServiceName</a:t>
            </a:r>
            <a:r>
              <a:rPr lang="en-US" sz="1600" dirty="0">
                <a:solidFill>
                  <a:srgbClr val="FF0000"/>
                </a:solidFill>
              </a:rPr>
              <a:t> } from ‘../relative/location’;</a:t>
            </a:r>
            <a:r>
              <a:rPr lang="en-US" sz="1600" dirty="0"/>
              <a:t>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Inject the </a:t>
            </a:r>
            <a:r>
              <a:rPr lang="en-US" sz="1800" b="1" i="1" dirty="0">
                <a:solidFill>
                  <a:schemeClr val="tx1"/>
                </a:solidFill>
              </a:rPr>
              <a:t>Service</a:t>
            </a:r>
            <a:r>
              <a:rPr lang="en-US" sz="1800" dirty="0">
                <a:solidFill>
                  <a:schemeClr val="tx1"/>
                </a:solidFill>
              </a:rPr>
              <a:t> into the constructor of the </a:t>
            </a:r>
            <a:r>
              <a:rPr lang="en-US" sz="1800" b="1" i="1" dirty="0">
                <a:solidFill>
                  <a:schemeClr val="tx1"/>
                </a:solidFill>
              </a:rPr>
              <a:t>Component</a:t>
            </a:r>
            <a:r>
              <a:rPr lang="en-US" sz="1800" dirty="0">
                <a:solidFill>
                  <a:schemeClr val="tx1"/>
                </a:solidFill>
              </a:rPr>
              <a:t> where it will be used:</a:t>
            </a:r>
          </a:p>
          <a:p>
            <a:pPr marL="932688" lvl="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constructor(private </a:t>
            </a:r>
            <a:r>
              <a:rPr lang="en-US" sz="1600" dirty="0" err="1">
                <a:solidFill>
                  <a:srgbClr val="FF0000"/>
                </a:solidFill>
              </a:rPr>
              <a:t>ServiceVariableName</a:t>
            </a:r>
            <a:r>
              <a:rPr lang="en-US" sz="1600" dirty="0">
                <a:solidFill>
                  <a:srgbClr val="FF0000"/>
                </a:solidFill>
              </a:rPr>
              <a:t>: </a:t>
            </a:r>
            <a:r>
              <a:rPr lang="en-US" sz="1600" dirty="0" err="1">
                <a:solidFill>
                  <a:srgbClr val="FF0000"/>
                </a:solidFill>
              </a:rPr>
              <a:t>ServiceName</a:t>
            </a:r>
            <a:r>
              <a:rPr lang="en-US" sz="1600" dirty="0">
                <a:solidFill>
                  <a:srgbClr val="FF0000"/>
                </a:solidFill>
              </a:rPr>
              <a:t>) {}</a:t>
            </a:r>
            <a:r>
              <a:rPr lang="en-US" sz="1600" dirty="0"/>
              <a:t>.</a:t>
            </a:r>
            <a:endParaRPr lang="en-US" sz="1800" dirty="0"/>
          </a:p>
          <a:p>
            <a:pPr marL="292608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Use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ngOnInit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()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to access and retrieve data from a service on instantiation of the </a:t>
            </a:r>
            <a:r>
              <a:rPr lang="en-US" sz="1600" b="1" i="1" dirty="0">
                <a:solidFill>
                  <a:schemeClr val="tx1"/>
                </a:solidFill>
                <a:highlight>
                  <a:srgbClr val="FFFF00"/>
                </a:highlight>
              </a:rPr>
              <a:t>Component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 instead of using the constructor.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E5504-3D30-4195-9E06-2EFA57B6C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32"/>
          <a:stretch/>
        </p:blipFill>
        <p:spPr>
          <a:xfrm>
            <a:off x="5397780" y="2363000"/>
            <a:ext cx="6320666" cy="635193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47F91-6150-4FB7-8B70-2C8F0C0BD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55" y="3720296"/>
            <a:ext cx="4479591" cy="236298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207017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804</TotalTime>
  <Words>445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1_RetrospectVTI</vt:lpstr>
      <vt:lpstr>Angular Services and Dependency Injection</vt:lpstr>
      <vt:lpstr>Services are a great way to share information among classes that don't know each other and to make requests to an API. Components should never fetch or save data directly.</vt:lpstr>
      <vt:lpstr>Dependency Injection – Services and Injectables https://angular.io/guide/glossary#dependency-injection-di https://angular.io/guide/dependency-injection</vt:lpstr>
      <vt:lpstr>Dependency Injection – Services and Injectables https://angular.io/tutorial/toh-pt4#provide-the-heroservice https://angular.io/guide/dependency-injection https://angular.io/guide/architecture-services</vt:lpstr>
      <vt:lpstr>Angular – Use DI to Get a Service https://angular.io/tutorial/toh-pt4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Services</dc:title>
  <dc:creator>Mark Moore</dc:creator>
  <cp:lastModifiedBy>Mark Moore</cp:lastModifiedBy>
  <cp:revision>28</cp:revision>
  <dcterms:created xsi:type="dcterms:W3CDTF">2020-10-14T13:23:22Z</dcterms:created>
  <dcterms:modified xsi:type="dcterms:W3CDTF">2021-07-29T19:58:41Z</dcterms:modified>
</cp:coreProperties>
</file>