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3" r:id="rId7"/>
    <p:sldId id="264" r:id="rId8"/>
    <p:sldId id="265" r:id="rId9"/>
    <p:sldId id="279" r:id="rId10"/>
    <p:sldId id="266" r:id="rId11"/>
    <p:sldId id="275" r:id="rId12"/>
    <p:sldId id="278" r:id="rId13"/>
    <p:sldId id="280" r:id="rId14"/>
    <p:sldId id="282" r:id="rId15"/>
    <p:sldId id="273" r:id="rId16"/>
    <p:sldId id="291" r:id="rId17"/>
    <p:sldId id="284" r:id="rId18"/>
    <p:sldId id="285" r:id="rId19"/>
    <p:sldId id="290" r:id="rId20"/>
    <p:sldId id="288" r:id="rId21"/>
    <p:sldId id="289" r:id="rId22"/>
    <p:sldId id="274" r:id="rId23"/>
    <p:sldId id="286" r:id="rId24"/>
    <p:sldId id="292" r:id="rId25"/>
    <p:sldId id="277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4FC14-45F1-4498-830D-266A7DF41B3C}" v="464" dt="2020-08-21T23:17:5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api/edge/global.html#beforeAll" TargetMode="External"/><Relationship Id="rId2" Type="http://schemas.openxmlformats.org/officeDocument/2006/relationships/hyperlink" Target="https://angular.io/guide/testing-components-basics#beforeea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smine.github.io/api/edge/global.html#beforeEa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api/edge/global.html#it" TargetMode="External"/><Relationship Id="rId2" Type="http://schemas.openxmlformats.org/officeDocument/2006/relationships/hyperlink" Target="https://jasmine.github.io/tutorials/your_first_sui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testing-utility-apis#testbed-class-summary" TargetMode="External"/><Relationship Id="rId2" Type="http://schemas.openxmlformats.org/officeDocument/2006/relationships/hyperlink" Target="https://angular.io/guide/testing-services#testing-services-with-the-testb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uncanhunter.gitbook.io/testing-angular/testbed-and-fixtures#:~:text=The%20TestBed%20is%20the%20first,class%20you%20want%20to%20test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Double.html" TargetMode="External"/><Relationship Id="rId2" Type="http://schemas.openxmlformats.org/officeDocument/2006/relationships/hyperlink" Target="https://www.amadousall.com/unit-testing-angular-stubs-vs-spies-vs-mock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verse.academy/tutorials/jasmine-spyon.html" TargetMode="External"/><Relationship Id="rId2" Type="http://schemas.openxmlformats.org/officeDocument/2006/relationships/hyperlink" Target="https://jasmine.github.io/api/edge/S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sminejs/jasminejs_spie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api/2.7/global.html#spyOnProperty" TargetMode="External"/><Relationship Id="rId2" Type="http://schemas.openxmlformats.org/officeDocument/2006/relationships/hyperlink" Target="https://jasmine.github.io/tutorials/spying_on_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api/2.7/global.html#spyOnProperty" TargetMode="External"/><Relationship Id="rId2" Type="http://schemas.openxmlformats.org/officeDocument/2006/relationships/hyperlink" Target="https://jasmine.github.io/tutorials/spying_on_proper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s-overview#testing-reactive-forms" TargetMode="External"/><Relationship Id="rId2" Type="http://schemas.openxmlformats.org/officeDocument/2006/relationships/hyperlink" Target="https://angular.io/guide/forms-overview#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craft.tv/courses/angular/unit-testing/model-driven-form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s-overview#testing-template-driven-forms" TargetMode="External"/><Relationship Id="rId2" Type="http://schemas.openxmlformats.org/officeDocument/2006/relationships/hyperlink" Target="https://angular.io/guide/forms-overview#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craft.tv/courses/angular/unit-testing/model-driven-form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testing-services#testing-http-services" TargetMode="External"/><Relationship Id="rId2" Type="http://schemas.openxmlformats.org/officeDocument/2006/relationships/hyperlink" Target="https://stackblitz.com/angular/mkjgxjnxeak?file=src%2Fapp%2Fmodel%2Fhero.service.spec.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velup.gitconnected.com/test-angular-components-and-services-with-http-mocks-e143d90fa27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wlh/angular-unit-testing-jasmine-karma-step-by-step-e3376d110ab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tutorials/mocking_aja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gular.io/guide/testing-pi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pages/docs_home.html" TargetMode="External"/><Relationship Id="rId2" Type="http://schemas.openxmlformats.org/officeDocument/2006/relationships/hyperlink" Target="https://angular.io/guide/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setup/nodejs.html" TargetMode="External"/><Relationship Id="rId2" Type="http://schemas.openxmlformats.org/officeDocument/2006/relationships/hyperlink" Target="https://jasmine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arma-runner.github.io/lates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rma-runner.github.io/5.0/intro/installation.html" TargetMode="External"/><Relationship Id="rId2" Type="http://schemas.openxmlformats.org/officeDocument/2006/relationships/hyperlink" Target="https://karma-runner.github.io/latest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gular.io/guide/testing#test-file-name-and-lo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tutorials/mocking_ajax" TargetMode="External"/><Relationship Id="rId2" Type="http://schemas.openxmlformats.org/officeDocument/2006/relationships/hyperlink" Target="https://angular.io/guide/testing-components-basics#cli-generated-te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angular-unit-testing-jasmine-karma-step-by-step-e3376d110ab4" TargetMode="External"/><Relationship Id="rId2" Type="http://schemas.openxmlformats.org/officeDocument/2006/relationships/hyperlink" Target="https://angular.io/guide/testing-components-basics#cli-generated-t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Testing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B558-747B-4830-A98C-AD115881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86603"/>
            <a:ext cx="5155189" cy="1450757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beforeEach</a:t>
            </a:r>
            <a:r>
              <a:rPr lang="en-US" sz="3600" dirty="0">
                <a:solidFill>
                  <a:schemeClr val="tx1"/>
                </a:solidFill>
              </a:rPr>
              <a:t>(), </a:t>
            </a:r>
            <a:r>
              <a:rPr lang="en-US" sz="3600" dirty="0" err="1">
                <a:solidFill>
                  <a:schemeClr val="tx1"/>
                </a:solidFill>
              </a:rPr>
              <a:t>beforeAll</a:t>
            </a:r>
            <a:r>
              <a:rPr lang="en-US" sz="3600" dirty="0">
                <a:solidFill>
                  <a:schemeClr val="tx1"/>
                </a:solidFill>
              </a:rPr>
              <a:t>()</a:t>
            </a:r>
            <a:br>
              <a:rPr lang="en-US" sz="4400" dirty="0"/>
            </a:br>
            <a:r>
              <a:rPr lang="en-US" sz="1300" dirty="0">
                <a:hlinkClick r:id="rId2"/>
              </a:rPr>
              <a:t>https://angular.io/guide/testing-components-basics#beforeeach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https://jasmine.github.io/api/edge/global.html#beforeAll</a:t>
            </a:r>
            <a:br>
              <a:rPr lang="en-US" sz="1300" dirty="0"/>
            </a:br>
            <a:r>
              <a:rPr lang="en-US" sz="1300" dirty="0">
                <a:hlinkClick r:id="rId4"/>
              </a:rPr>
              <a:t>https://jasmine.github.io/api/edge/global.html#beforeEach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C57F-F9B6-4F0C-9203-89BBBB43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576" y="1913021"/>
            <a:ext cx="4899325" cy="4499811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Rather than duplicate the </a:t>
            </a:r>
            <a:r>
              <a:rPr lang="en-US" sz="2000" dirty="0" err="1">
                <a:solidFill>
                  <a:srgbClr val="FF0000"/>
                </a:solidFill>
              </a:rPr>
              <a:t>TestBed</a:t>
            </a:r>
            <a:r>
              <a:rPr lang="en-US" sz="2000" dirty="0">
                <a:solidFill>
                  <a:schemeClr val="tx1"/>
                </a:solidFill>
              </a:rPr>
              <a:t> configuration for each test, </a:t>
            </a:r>
            <a:r>
              <a:rPr lang="en-US" sz="2000" b="1" i="1" dirty="0">
                <a:solidFill>
                  <a:schemeClr val="tx1"/>
                </a:solidFill>
              </a:rPr>
              <a:t>Jasmine</a:t>
            </a:r>
            <a:r>
              <a:rPr lang="en-US" sz="2000" dirty="0">
                <a:solidFill>
                  <a:schemeClr val="tx1"/>
                </a:solidFill>
              </a:rPr>
              <a:t> provides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beforeEach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beforeAll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to set up the testing environment.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beforeEach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runs before each </a:t>
            </a:r>
            <a:r>
              <a:rPr lang="en-US" sz="2000" dirty="0">
                <a:solidFill>
                  <a:srgbClr val="FF0000"/>
                </a:solidFill>
              </a:rPr>
              <a:t>it()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beforeAll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 runs just once before all </a:t>
            </a:r>
            <a:r>
              <a:rPr lang="en-US" sz="2000" dirty="0">
                <a:solidFill>
                  <a:srgbClr val="FF0000"/>
                </a:solidFill>
              </a:rPr>
              <a:t>it()</a:t>
            </a:r>
            <a:r>
              <a:rPr lang="en-US" sz="2000" dirty="0">
                <a:solidFill>
                  <a:schemeClr val="tx1"/>
                </a:solidFill>
              </a:rPr>
              <a:t>’s.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Here, in </a:t>
            </a:r>
            <a:r>
              <a:rPr lang="en-US" sz="2000" dirty="0" err="1">
                <a:solidFill>
                  <a:srgbClr val="FF0000"/>
                </a:solidFill>
              </a:rPr>
              <a:t>beforeEach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Testbed</a:t>
            </a:r>
            <a:r>
              <a:rPr lang="en-US" sz="1800" b="1" i="1" dirty="0"/>
              <a:t> </a:t>
            </a:r>
            <a:r>
              <a:rPr lang="en-US" sz="1800" dirty="0">
                <a:solidFill>
                  <a:schemeClr val="tx1"/>
                </a:solidFill>
              </a:rPr>
              <a:t>declares which component will be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Testbed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creates </a:t>
            </a:r>
            <a:r>
              <a:rPr lang="en-US" sz="1800" dirty="0">
                <a:solidFill>
                  <a:srgbClr val="FF0000"/>
                </a:solidFill>
              </a:rPr>
              <a:t>fixture</a:t>
            </a:r>
            <a:r>
              <a:rPr lang="en-US" sz="1800" dirty="0">
                <a:solidFill>
                  <a:schemeClr val="tx1"/>
                </a:solidFill>
              </a:rPr>
              <a:t>, a complete component environment.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Extracts the </a:t>
            </a:r>
            <a:r>
              <a:rPr lang="en-US" sz="1800" b="1" i="1" dirty="0">
                <a:solidFill>
                  <a:schemeClr val="tx1"/>
                </a:solidFill>
              </a:rPr>
              <a:t>component</a:t>
            </a:r>
            <a:r>
              <a:rPr lang="en-US" sz="1800" dirty="0">
                <a:solidFill>
                  <a:schemeClr val="tx1"/>
                </a:solidFill>
              </a:rPr>
              <a:t> class from </a:t>
            </a:r>
            <a:r>
              <a:rPr lang="en-US" sz="1800" dirty="0">
                <a:solidFill>
                  <a:srgbClr val="FF0000"/>
                </a:solidFill>
              </a:rPr>
              <a:t>fixture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Extracts the ‘h1’ tag from the component .html.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AF76DA-BC32-4430-9502-18A05C436A37}"/>
              </a:ext>
            </a:extLst>
          </p:cNvPr>
          <p:cNvSpPr/>
          <p:nvPr/>
        </p:nvSpPr>
        <p:spPr>
          <a:xfrm>
            <a:off x="1265515" y="4329746"/>
            <a:ext cx="4364724" cy="523374"/>
          </a:xfrm>
          <a:prstGeom prst="roundRect">
            <a:avLst>
              <a:gd name="adj" fmla="val 8559"/>
            </a:avLst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D76E31-1875-428F-A434-EC72C1D493AA}"/>
              </a:ext>
            </a:extLst>
          </p:cNvPr>
          <p:cNvSpPr/>
          <p:nvPr/>
        </p:nvSpPr>
        <p:spPr>
          <a:xfrm>
            <a:off x="1271490" y="4910280"/>
            <a:ext cx="4770354" cy="541421"/>
          </a:xfrm>
          <a:prstGeom prst="roundRect">
            <a:avLst>
              <a:gd name="adj" fmla="val 7778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37318-CDFE-44D1-8064-BBC37AD555E3}"/>
              </a:ext>
            </a:extLst>
          </p:cNvPr>
          <p:cNvSpPr/>
          <p:nvPr/>
        </p:nvSpPr>
        <p:spPr>
          <a:xfrm>
            <a:off x="1265515" y="5490041"/>
            <a:ext cx="4352038" cy="293691"/>
          </a:xfrm>
          <a:prstGeom prst="roundRect">
            <a:avLst>
              <a:gd name="adj" fmla="val 13288"/>
            </a:avLst>
          </a:prstGeom>
          <a:solidFill>
            <a:srgbClr val="FFFF00">
              <a:alpha val="1000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2E2E45-EB2A-4B1C-A924-38A18A2FCA69}"/>
              </a:ext>
            </a:extLst>
          </p:cNvPr>
          <p:cNvSpPr/>
          <p:nvPr/>
        </p:nvSpPr>
        <p:spPr>
          <a:xfrm>
            <a:off x="1265515" y="5839108"/>
            <a:ext cx="4220885" cy="466442"/>
          </a:xfrm>
          <a:prstGeom prst="roundRect">
            <a:avLst>
              <a:gd name="adj" fmla="val 9234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E075C-BC52-4F8F-A190-C51C9F9E924D}"/>
              </a:ext>
            </a:extLst>
          </p:cNvPr>
          <p:cNvSpPr txBox="1"/>
          <p:nvPr/>
        </p:nvSpPr>
        <p:spPr>
          <a:xfrm>
            <a:off x="6150157" y="1044412"/>
            <a:ext cx="5685037" cy="564011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describe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 (inline template)'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fixture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ComponentFixture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&lt;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&gt;;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h1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HTMLElement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beforeEach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TestBed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configureTestingModule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  declarations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[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],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fixture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TestBed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createComponent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>
                <a:solidFill>
                  <a:srgbClr val="608B4E"/>
                </a:solidFill>
                <a:effectLst/>
                <a:latin typeface="Fira Code, Menlo, Monaco,  Courier New"/>
              </a:rPr>
              <a:t>// </a:t>
            </a:r>
            <a:r>
              <a:rPr lang="en-US" sz="1300" b="0" dirty="0" err="1">
                <a:solidFill>
                  <a:srgbClr val="608B4E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608B4E"/>
                </a:solidFill>
                <a:effectLst/>
                <a:latin typeface="Fira Code, Menlo, Monaco,  Courier New"/>
              </a:rPr>
              <a:t> test instance</a:t>
            </a:r>
          </a:p>
          <a:p>
            <a:r>
              <a:rPr lang="en-US" sz="1300" b="0" dirty="0">
                <a:solidFill>
                  <a:srgbClr val="608B4E"/>
                </a:solidFill>
                <a:effectLst/>
                <a:latin typeface="Fira Code, Menlo, Monaco,  Courier New"/>
              </a:rPr>
              <a:t>    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component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fixture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componentInstance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h1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fixture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nativeElement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querySelector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'h1'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it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'no title in DOM after 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createComponent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()'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expect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h1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textContent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toEqual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it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'should display original title'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fixture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detectChanges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expect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h1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textContent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toContain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component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title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514E1A-A345-4C89-A92D-80A595E01138}"/>
              </a:ext>
            </a:extLst>
          </p:cNvPr>
          <p:cNvSpPr/>
          <p:nvPr/>
        </p:nvSpPr>
        <p:spPr>
          <a:xfrm>
            <a:off x="6600273" y="2666028"/>
            <a:ext cx="3683475" cy="594929"/>
          </a:xfrm>
          <a:prstGeom prst="roundRect">
            <a:avLst>
              <a:gd name="adj" fmla="val 3935"/>
            </a:avLst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5F1616-F560-442E-8D9B-F70FF86CC357}"/>
              </a:ext>
            </a:extLst>
          </p:cNvPr>
          <p:cNvSpPr/>
          <p:nvPr/>
        </p:nvSpPr>
        <p:spPr>
          <a:xfrm>
            <a:off x="6600272" y="3280573"/>
            <a:ext cx="5070243" cy="210497"/>
          </a:xfrm>
          <a:prstGeom prst="roundRect">
            <a:avLst>
              <a:gd name="adj" fmla="val 11565"/>
            </a:avLst>
          </a:prstGeom>
          <a:solidFill>
            <a:schemeClr val="accent2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D802DE-8F56-43CC-A5B2-DE8768331BB4}"/>
              </a:ext>
            </a:extLst>
          </p:cNvPr>
          <p:cNvSpPr/>
          <p:nvPr/>
        </p:nvSpPr>
        <p:spPr>
          <a:xfrm>
            <a:off x="6600272" y="3881694"/>
            <a:ext cx="4699532" cy="204020"/>
          </a:xfrm>
          <a:prstGeom prst="roundRect">
            <a:avLst>
              <a:gd name="adj" fmla="val 15205"/>
            </a:avLst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2A9E16-F3E7-4411-8A40-ED1E165AE34F}"/>
              </a:ext>
            </a:extLst>
          </p:cNvPr>
          <p:cNvSpPr/>
          <p:nvPr/>
        </p:nvSpPr>
        <p:spPr>
          <a:xfrm>
            <a:off x="6600272" y="3671197"/>
            <a:ext cx="3797243" cy="189267"/>
          </a:xfrm>
          <a:prstGeom prst="roundRect">
            <a:avLst>
              <a:gd name="adj" fmla="val 10540"/>
            </a:avLst>
          </a:prstGeom>
          <a:solidFill>
            <a:srgbClr val="FFFF00">
              <a:alpha val="1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B558-747B-4830-A98C-AD115881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4924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it() and expect()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https://jasmine.github.io/tutorials/your_first_suite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https://jasmine.github.io/api/edge/global.html#it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C57F-F9B6-4F0C-9203-89BBBB43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921267"/>
            <a:ext cx="5241834" cy="4469259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i="1" dirty="0">
                <a:solidFill>
                  <a:schemeClr val="tx1"/>
                </a:solidFill>
              </a:rPr>
              <a:t>Specs</a:t>
            </a:r>
            <a:r>
              <a:rPr lang="en-US" sz="2000" dirty="0">
                <a:solidFill>
                  <a:schemeClr val="tx1"/>
                </a:solidFill>
              </a:rPr>
              <a:t> (tests) are defined by calling the </a:t>
            </a:r>
            <a:r>
              <a:rPr lang="en-US" sz="2000" b="1" i="1" dirty="0">
                <a:solidFill>
                  <a:schemeClr val="tx1"/>
                </a:solidFill>
              </a:rPr>
              <a:t>Jasmine</a:t>
            </a:r>
            <a:r>
              <a:rPr lang="en-US" sz="2000" dirty="0">
                <a:solidFill>
                  <a:schemeClr val="tx1"/>
                </a:solidFill>
              </a:rPr>
              <a:t> function </a:t>
            </a:r>
            <a:r>
              <a:rPr lang="en-US" sz="2000" dirty="0">
                <a:solidFill>
                  <a:srgbClr val="FF0000"/>
                </a:solidFill>
              </a:rPr>
              <a:t>it()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it()</a:t>
            </a:r>
            <a:r>
              <a:rPr lang="en-US" sz="2000" dirty="0">
                <a:solidFill>
                  <a:schemeClr val="tx1"/>
                </a:solidFill>
              </a:rPr>
              <a:t> takes a string and a callback function.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string serves as the title of the spec and describes what the spec does and expects.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callback function is the actual </a:t>
            </a:r>
            <a:r>
              <a:rPr lang="en-US" sz="1800" b="1" i="1" dirty="0">
                <a:solidFill>
                  <a:schemeClr val="tx1"/>
                </a:solidFill>
              </a:rPr>
              <a:t>spec</a:t>
            </a:r>
            <a:r>
              <a:rPr lang="en-US" sz="1800" dirty="0">
                <a:solidFill>
                  <a:schemeClr val="tx1"/>
                </a:solidFill>
              </a:rPr>
              <a:t>. It contains one or more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expect()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assertions.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expect()</a:t>
            </a:r>
            <a:r>
              <a:rPr lang="en-US" sz="2000" dirty="0">
                <a:solidFill>
                  <a:schemeClr val="tx1"/>
                </a:solidFill>
              </a:rPr>
              <a:t> is an assertion that evaluates to true or false.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expect()</a:t>
            </a:r>
            <a:r>
              <a:rPr lang="en-US" sz="1800" dirty="0">
                <a:solidFill>
                  <a:schemeClr val="tx1"/>
                </a:solidFill>
              </a:rPr>
              <a:t> takes an “actual” value to be evaluated.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is chained with a “Matcher” function (</a:t>
            </a:r>
            <a:r>
              <a:rPr lang="en-US" sz="1800" dirty="0" err="1">
                <a:solidFill>
                  <a:srgbClr val="FF0000"/>
                </a:solidFill>
              </a:rPr>
              <a:t>toBe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toEqual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toHaveBeenCalled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, etc), which takes the “expected” value.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spec </a:t>
            </a:r>
            <a:r>
              <a:rPr lang="en-US" sz="1800" dirty="0">
                <a:solidFill>
                  <a:schemeClr val="tx1"/>
                </a:solidFill>
              </a:rPr>
              <a:t>with all true expectations passes.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there is even one false </a:t>
            </a:r>
            <a:r>
              <a:rPr lang="en-US" sz="1800" dirty="0">
                <a:solidFill>
                  <a:srgbClr val="FF0000"/>
                </a:solidFill>
              </a:rPr>
              <a:t>expect()</a:t>
            </a:r>
            <a:r>
              <a:rPr lang="en-US" sz="1800" dirty="0">
                <a:solidFill>
                  <a:schemeClr val="tx1"/>
                </a:solidFill>
              </a:rPr>
              <a:t>, the whole </a:t>
            </a:r>
            <a:r>
              <a:rPr lang="en-US" sz="1800" b="1" i="1" dirty="0">
                <a:solidFill>
                  <a:schemeClr val="tx1"/>
                </a:solidFill>
              </a:rPr>
              <a:t>spec</a:t>
            </a:r>
            <a:r>
              <a:rPr lang="en-US" sz="1800" dirty="0">
                <a:solidFill>
                  <a:schemeClr val="tx1"/>
                </a:solidFill>
              </a:rPr>
              <a:t> fails.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39DD9-F86F-4529-B35D-011ABFE310C6}"/>
              </a:ext>
            </a:extLst>
          </p:cNvPr>
          <p:cNvSpPr txBox="1"/>
          <p:nvPr/>
        </p:nvSpPr>
        <p:spPr>
          <a:xfrm>
            <a:off x="6537960" y="2263197"/>
            <a:ext cx="4792859" cy="384972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describe(</a:t>
            </a:r>
            <a:r>
              <a:rPr lang="en-US" sz="2400" dirty="0">
                <a:solidFill>
                  <a:srgbClr val="C00000"/>
                </a:solidFill>
              </a:rPr>
              <a:t>"A test suite is a function"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() =&gt; {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a;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it(</a:t>
            </a:r>
            <a:r>
              <a:rPr lang="en-US" sz="2400" dirty="0">
                <a:solidFill>
                  <a:srgbClr val="C00000"/>
                </a:solidFill>
              </a:rPr>
              <a:t>"and so is a spec"</a:t>
            </a:r>
            <a:r>
              <a:rPr lang="en-US" sz="2400" dirty="0">
                <a:solidFill>
                  <a:schemeClr val="bg1"/>
                </a:solidFill>
              </a:rPr>
              <a:t>, () =&gt;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a = </a:t>
            </a:r>
            <a:r>
              <a:rPr lang="en-US" sz="2400" dirty="0">
                <a:solidFill>
                  <a:srgbClr val="FFFF00"/>
                </a:solidFill>
              </a:rPr>
              <a:t>true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expect(a).</a:t>
            </a:r>
            <a:r>
              <a:rPr lang="en-US" sz="2400" dirty="0" err="1">
                <a:solidFill>
                  <a:schemeClr val="bg1"/>
                </a:solidFill>
              </a:rPr>
              <a:t>toBe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FFFF00"/>
                </a:solidFill>
              </a:rPr>
              <a:t>true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expect(a).</a:t>
            </a:r>
            <a:r>
              <a:rPr lang="en-US" sz="2400" dirty="0" err="1">
                <a:solidFill>
                  <a:schemeClr val="bg1"/>
                </a:solidFill>
              </a:rPr>
              <a:t>not.toBe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FFFF00"/>
                </a:solidFill>
              </a:rPr>
              <a:t>false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});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221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1944-29F8-42A8-9349-8D34EB93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54" y="1876926"/>
            <a:ext cx="5031498" cy="453590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b="1" i="1" dirty="0" err="1">
                <a:solidFill>
                  <a:schemeClr val="tx1"/>
                </a:solidFill>
              </a:rPr>
              <a:t>TestBed</a:t>
            </a:r>
            <a:r>
              <a:rPr lang="en-US" b="1" i="1" dirty="0">
                <a:solidFill>
                  <a:schemeClr val="tx1"/>
                </a:solidFill>
              </a:rPr>
              <a:t> API </a:t>
            </a:r>
            <a:r>
              <a:rPr lang="en-US" dirty="0">
                <a:solidFill>
                  <a:schemeClr val="tx1"/>
                </a:solidFill>
              </a:rPr>
              <a:t>is an </a:t>
            </a:r>
            <a:r>
              <a:rPr lang="en-US" b="1" i="1" dirty="0">
                <a:solidFill>
                  <a:schemeClr val="tx1"/>
                </a:solidFill>
              </a:rPr>
              <a:t>Angular</a:t>
            </a:r>
            <a:r>
              <a:rPr lang="en-US" dirty="0">
                <a:solidFill>
                  <a:schemeClr val="tx1"/>
                </a:solidFill>
              </a:rPr>
              <a:t> testing utility. </a:t>
            </a:r>
            <a:r>
              <a:rPr lang="en-US" b="1" i="1" dirty="0" err="1">
                <a:solidFill>
                  <a:schemeClr val="tx1"/>
                </a:solidFill>
              </a:rPr>
              <a:t>TestBed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creates a dynamically-constructed </a:t>
            </a:r>
            <a:r>
              <a:rPr lang="en-US" b="1" i="1" dirty="0">
                <a:solidFill>
                  <a:schemeClr val="tx1"/>
                </a:solidFill>
              </a:rPr>
              <a:t>Angular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 (for testing) that emulates (mocks) a component and its dependencies.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i="1" dirty="0" err="1">
                <a:solidFill>
                  <a:schemeClr val="tx1"/>
                </a:solidFill>
              </a:rPr>
              <a:t>TestBed</a:t>
            </a:r>
            <a:r>
              <a:rPr lang="en-US" dirty="0">
                <a:solidFill>
                  <a:schemeClr val="tx1"/>
                </a:solidFill>
              </a:rPr>
              <a:t> when: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tests require creating the </a:t>
            </a:r>
            <a:r>
              <a:rPr lang="en-US" b="1" i="1" dirty="0">
                <a:solidFill>
                  <a:schemeClr val="tx1"/>
                </a:solidFill>
              </a:rPr>
              <a:t>component's </a:t>
            </a:r>
            <a:r>
              <a:rPr lang="en-US" dirty="0">
                <a:solidFill>
                  <a:schemeClr val="tx1"/>
                </a:solidFill>
              </a:rPr>
              <a:t>host element in the browser DOM and verifying the components interaction with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need to create a component and its dependencies (services) all at once.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configureTestingModule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takes optional arrays of providers (services), declarations (components), imports, and schemas. It provides static </a:t>
            </a:r>
            <a:r>
              <a:rPr lang="en-US" b="1" i="1" dirty="0">
                <a:solidFill>
                  <a:schemeClr val="tx1"/>
                </a:solidFill>
              </a:rPr>
              <a:t>component</a:t>
            </a:r>
            <a:r>
              <a:rPr lang="en-US" dirty="0">
                <a:solidFill>
                  <a:schemeClr val="tx1"/>
                </a:solidFill>
              </a:rPr>
              <a:t> class methods that either update or reference a </a:t>
            </a:r>
            <a:r>
              <a:rPr lang="en-US" u="sng" dirty="0">
                <a:solidFill>
                  <a:schemeClr val="tx1"/>
                </a:solidFill>
              </a:rPr>
              <a:t>global</a:t>
            </a:r>
            <a:r>
              <a:rPr lang="en-US" dirty="0">
                <a:solidFill>
                  <a:schemeClr val="tx1"/>
                </a:solidFill>
              </a:rPr>
              <a:t> instance of the </a:t>
            </a:r>
            <a:r>
              <a:rPr lang="en-US" b="1" i="1" dirty="0" err="1">
                <a:solidFill>
                  <a:schemeClr val="tx1"/>
                </a:solidFill>
              </a:rPr>
              <a:t>TestBed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F35B48-DD76-42C1-82DD-0AA4658C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3" y="287338"/>
            <a:ext cx="999422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with </a:t>
            </a:r>
            <a:r>
              <a:rPr lang="en-US" dirty="0" err="1">
                <a:solidFill>
                  <a:schemeClr val="tx1"/>
                </a:solidFill>
              </a:rPr>
              <a:t>TestBed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https://angular.io/guide/testing-services#testing-services-with-the-testbed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https://angular.io/guide/testing-utility-apis#testbed-class-summary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https://duncanhunter.gitbook.io/testing-angular/testbed-and-fixtures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44ABB-6291-4A60-9017-ECC10C190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289" y="3089902"/>
            <a:ext cx="4849555" cy="358285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E91DF0-4C1C-462F-96B3-07352B4E8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120" y="1383695"/>
            <a:ext cx="3580723" cy="157470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57F4E2-99D8-4E97-BF39-7C8EE3FEF31A}"/>
              </a:ext>
            </a:extLst>
          </p:cNvPr>
          <p:cNvSpPr/>
          <p:nvPr/>
        </p:nvSpPr>
        <p:spPr>
          <a:xfrm>
            <a:off x="1282759" y="4949170"/>
            <a:ext cx="2565521" cy="293691"/>
          </a:xfrm>
          <a:prstGeom prst="roundRect">
            <a:avLst>
              <a:gd name="adj" fmla="val 2187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6B853A-E76E-465B-86A1-64053F2F8E01}"/>
              </a:ext>
            </a:extLst>
          </p:cNvPr>
          <p:cNvSpPr/>
          <p:nvPr/>
        </p:nvSpPr>
        <p:spPr>
          <a:xfrm>
            <a:off x="6960462" y="3302678"/>
            <a:ext cx="3881238" cy="1770173"/>
          </a:xfrm>
          <a:prstGeom prst="roundRect">
            <a:avLst>
              <a:gd name="adj" fmla="val 2187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35DA-F4EC-4CF4-9E9A-78006F23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Mock vs Spy vs Stub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https://www.amadousall.com/unit-testing-angular-stubs-vs-spies-vs-mocks/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https://martinfowler.com/bliki/TestDouble.html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90AE69-E903-4455-9735-B8D19BA14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820627"/>
              </p:ext>
            </p:extLst>
          </p:nvPr>
        </p:nvGraphicFramePr>
        <p:xfrm>
          <a:off x="1066801" y="2079074"/>
          <a:ext cx="100583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550">
                  <a:extLst>
                    <a:ext uri="{9D8B030D-6E8A-4147-A177-3AD203B41FA5}">
                      <a16:colId xmlns:a16="http://schemas.microsoft.com/office/drawing/2014/main" val="997015881"/>
                    </a:ext>
                  </a:extLst>
                </a:gridCol>
                <a:gridCol w="3184451">
                  <a:extLst>
                    <a:ext uri="{9D8B030D-6E8A-4147-A177-3AD203B41FA5}">
                      <a16:colId xmlns:a16="http://schemas.microsoft.com/office/drawing/2014/main" val="3609060476"/>
                    </a:ext>
                  </a:extLst>
                </a:gridCol>
                <a:gridCol w="2931396">
                  <a:extLst>
                    <a:ext uri="{9D8B030D-6E8A-4147-A177-3AD203B41FA5}">
                      <a16:colId xmlns:a16="http://schemas.microsoft.com/office/drawing/2014/main" val="161015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Jasmine does not natively have mocking behavior.</a:t>
                      </a:r>
                    </a:p>
                    <a:p>
                      <a:r>
                        <a:rPr lang="en-US" dirty="0"/>
                        <a:t>To mock means to provide an implementation of a function, class, or service as a dependency of the item under test. The SUT will use the mocked implementation instead of its normal dependency.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emphasis with mocks is that the SUT is calling the correct dependencies.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mock has its own verification mechanisms.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Spy is a special stub that intercepts the call to a dependency function and returns a predefined value. Spies give additional information like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how many times the spy was called,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what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 were sent, etc.</a:t>
                      </a:r>
                    </a:p>
                    <a:p>
                      <a:r>
                        <a:rPr lang="en-US" dirty="0"/>
                        <a:t>The emphasis with spies is to verify that the SUT is calling the correct dependencies.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mocked instance that replaces the dependency. The stub is used only for the unit test. </a:t>
                      </a:r>
                    </a:p>
                    <a:p>
                      <a:r>
                        <a:rPr lang="en-US" dirty="0"/>
                        <a:t>The emphasis with stubs is verifying that the SUT does the correct things with the data received from its dependencies.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63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A437-2FF5-4F90-8315-B84EEB03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https://jasmine.github.io/api/edge/Spy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https://scriptverse.academy/tutorials/jasmine-spyon.html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https://www.tutorialspoint.com/jasminejs/jasminejs_spies.htm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5F12-1AA4-4FFC-977A-BEFAA741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24" y="1925411"/>
            <a:ext cx="5565472" cy="447402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you want to test a function without actually calling its dependency function, Jasmine provides </a:t>
            </a:r>
            <a:r>
              <a:rPr lang="en-US" dirty="0" err="1">
                <a:solidFill>
                  <a:srgbClr val="FF0000"/>
                </a:solidFill>
              </a:rPr>
              <a:t>spyOn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. A </a:t>
            </a:r>
            <a:r>
              <a:rPr lang="en-US" b="1" i="1" dirty="0">
                <a:solidFill>
                  <a:schemeClr val="tx1"/>
                </a:solidFill>
              </a:rPr>
              <a:t>Spy </a:t>
            </a:r>
            <a:r>
              <a:rPr lang="en-US" dirty="0">
                <a:solidFill>
                  <a:schemeClr val="tx1"/>
                </a:solidFill>
              </a:rPr>
              <a:t>can stub any function and track calls to it and all its arguments. </a:t>
            </a:r>
            <a:r>
              <a:rPr lang="en-US" dirty="0" err="1">
                <a:solidFill>
                  <a:srgbClr val="FF0000"/>
                </a:solidFill>
              </a:rPr>
              <a:t>spyOn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is used to </a:t>
            </a:r>
            <a:r>
              <a:rPr lang="en-US" b="1" i="1" dirty="0">
                <a:solidFill>
                  <a:schemeClr val="tx1"/>
                </a:solidFill>
              </a:rPr>
              <a:t>stub</a:t>
            </a:r>
            <a:r>
              <a:rPr lang="en-US" dirty="0">
                <a:solidFill>
                  <a:schemeClr val="tx1"/>
                </a:solidFill>
              </a:rPr>
              <a:t> a function. </a:t>
            </a:r>
            <a:r>
              <a:rPr lang="en-US" dirty="0" err="1">
                <a:solidFill>
                  <a:srgbClr val="FF0000"/>
                </a:solidFill>
              </a:rPr>
              <a:t>spyOn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takes two parameters: 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name of the object to be acted upon.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name of the method to be spied upon.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spyOn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replaces the spied function with a </a:t>
            </a:r>
            <a:r>
              <a:rPr lang="en-US" b="1" i="1" dirty="0">
                <a:solidFill>
                  <a:schemeClr val="tx1"/>
                </a:solidFill>
              </a:rPr>
              <a:t>stub</a:t>
            </a:r>
            <a:r>
              <a:rPr lang="en-US" dirty="0">
                <a:solidFill>
                  <a:schemeClr val="tx1"/>
                </a:solidFill>
              </a:rPr>
              <a:t> (a stand-in function). It does not execute the real method called. </a:t>
            </a:r>
            <a:r>
              <a:rPr lang="en-US" dirty="0" err="1">
                <a:solidFill>
                  <a:srgbClr val="FF0000"/>
                </a:solidFill>
              </a:rPr>
              <a:t>spyOn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can only be called on existing methods.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example, we see the original function above and the </a:t>
            </a:r>
            <a:r>
              <a:rPr lang="en-US" b="1" i="1" dirty="0">
                <a:solidFill>
                  <a:schemeClr val="tx1"/>
                </a:solidFill>
              </a:rPr>
              <a:t>spec</a:t>
            </a:r>
            <a:r>
              <a:rPr lang="en-US" dirty="0">
                <a:solidFill>
                  <a:schemeClr val="tx1"/>
                </a:solidFill>
              </a:rPr>
              <a:t> below. The function </a:t>
            </a:r>
            <a:r>
              <a:rPr lang="en-US" dirty="0" err="1">
                <a:solidFill>
                  <a:srgbClr val="FF0000"/>
                </a:solidFill>
              </a:rPr>
              <a:t>nextNumber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spied so what is being called when </a:t>
            </a:r>
            <a:r>
              <a:rPr lang="en-US" dirty="0" err="1">
                <a:solidFill>
                  <a:srgbClr val="FF0000"/>
                </a:solidFill>
              </a:rPr>
              <a:t>s.getNextNumber</a:t>
            </a:r>
            <a:r>
              <a:rPr lang="en-US" dirty="0">
                <a:solidFill>
                  <a:schemeClr val="tx1"/>
                </a:solidFill>
              </a:rPr>
              <a:t> is invoked is not the actual function but a temporary stub that returns 10 instead of 3.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77F2C9-2423-4DAB-B7E3-F067E43B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630" y="2006071"/>
            <a:ext cx="4041326" cy="22611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nextNumber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() =&gt;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this.number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+ 1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getNextNumber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() =&gt;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nextNumber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30B954C-6718-47E1-87F9-566662DB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629" y="4464314"/>
            <a:ext cx="5017911" cy="186315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describe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spyOn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=&gt;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sho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uld be 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=&gt;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spyOn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(s, </a:t>
            </a:r>
            <a:r>
              <a:rPr lang="en-US" alt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nextNumber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and.returnValue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getNextNumber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s.n</a:t>
            </a:r>
            <a:r>
              <a:rPr lang="en-US" alt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1831-5078-4B39-A61D-D700AEC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Spying on Properties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https://jasmine.github.io/tutorials/spying_on_properties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https://jasmine.github.io/api/2.7/global.html#spyOnProperty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2410-B36A-4E44-8497-5500758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295"/>
            <a:ext cx="10058400" cy="290467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In Jasmine, anything a </a:t>
            </a:r>
            <a:r>
              <a:rPr lang="en-US" sz="2400" b="1" i="1" dirty="0">
                <a:solidFill>
                  <a:schemeClr val="tx1"/>
                </a:solidFill>
              </a:rPr>
              <a:t>property spy </a:t>
            </a:r>
            <a:r>
              <a:rPr lang="en-US" sz="2400" dirty="0">
                <a:solidFill>
                  <a:schemeClr val="tx1"/>
                </a:solidFill>
              </a:rPr>
              <a:t>can do, can also be done with a </a:t>
            </a:r>
            <a:r>
              <a:rPr lang="en-US" sz="2400" b="1" i="1" dirty="0">
                <a:solidFill>
                  <a:schemeClr val="tx1"/>
                </a:solidFill>
              </a:rPr>
              <a:t>function spy</a:t>
            </a:r>
            <a:r>
              <a:rPr lang="en-US" sz="2400" dirty="0">
                <a:solidFill>
                  <a:schemeClr val="tx1"/>
                </a:solidFill>
              </a:rPr>
              <a:t>, but potentially with different syntax. Use </a:t>
            </a:r>
            <a:r>
              <a:rPr lang="en-US" sz="2400" dirty="0" err="1">
                <a:solidFill>
                  <a:srgbClr val="FF0000"/>
                </a:solidFill>
              </a:rPr>
              <a:t>spyOnProperty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create a “getter” or a “setter”. </a:t>
            </a:r>
            <a:r>
              <a:rPr lang="en-US" sz="2400" dirty="0" err="1">
                <a:solidFill>
                  <a:srgbClr val="FF0000"/>
                </a:solidFill>
              </a:rPr>
              <a:t>spyOnProperty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returns a spy.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spyOnProperty</a:t>
            </a:r>
            <a:r>
              <a:rPr lang="en-US" sz="2400" dirty="0">
                <a:solidFill>
                  <a:srgbClr val="FF0000"/>
                </a:solidFill>
              </a:rPr>
              <a:t>(object, </a:t>
            </a:r>
            <a:r>
              <a:rPr lang="en-US" sz="2400" dirty="0" err="1">
                <a:solidFill>
                  <a:srgbClr val="FF0000"/>
                </a:solidFill>
              </a:rPr>
              <a:t>propertyName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accessType</a:t>
            </a:r>
            <a:r>
              <a:rPr lang="en-US" sz="2400" dirty="0">
                <a:solidFill>
                  <a:srgbClr val="FF0000"/>
                </a:solidFill>
              </a:rPr>
              <a:t>?)</a:t>
            </a:r>
            <a:r>
              <a:rPr lang="en-US" sz="2400" dirty="0">
                <a:solidFill>
                  <a:schemeClr val="tx1"/>
                </a:solidFill>
              </a:rPr>
              <a:t> has three parameters: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an object (the </a:t>
            </a:r>
            <a:r>
              <a:rPr lang="en-US" sz="2200" b="1" i="1" dirty="0">
                <a:solidFill>
                  <a:schemeClr val="tx1"/>
                </a:solidFill>
              </a:rPr>
              <a:t>component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class</a:t>
            </a:r>
            <a:r>
              <a:rPr lang="en-US" sz="2200" dirty="0">
                <a:solidFill>
                  <a:schemeClr val="tx1"/>
                </a:solidFill>
              </a:rPr>
              <a:t>) as it’s first parameter.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the name (as a string) of the property.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the type of </a:t>
            </a:r>
            <a:r>
              <a:rPr lang="en-US" sz="2200" b="1" i="1" dirty="0">
                <a:solidFill>
                  <a:schemeClr val="tx1"/>
                </a:solidFill>
              </a:rPr>
              <a:t>spy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>
                <a:solidFill>
                  <a:srgbClr val="FF0000"/>
                </a:solidFill>
              </a:rPr>
              <a:t>“get”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or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“set”</a:t>
            </a:r>
            <a:r>
              <a:rPr lang="en-US" sz="2200" dirty="0">
                <a:solidFill>
                  <a:schemeClr val="tx1"/>
                </a:solidFill>
              </a:rPr>
              <a:t>) as it’s third.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8BE11-76FC-4801-812E-27E5C575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8" y="4883182"/>
            <a:ext cx="9296384" cy="141254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138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1831-5078-4B39-A61D-D700AEC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Spying on Properties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https://jasmine.github.io/tutorials/spying_on_properties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https://jasmine.github.io/api/2.7/global.html#spyOnProperty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2410-B36A-4E44-8497-55007581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104" y="2179376"/>
            <a:ext cx="2972021" cy="1781536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You cannot refer to a property without calling its “getter” method. To gain access to the value of an existing </a:t>
            </a:r>
            <a:r>
              <a:rPr lang="en-US" sz="2000" b="1" i="1" dirty="0">
                <a:solidFill>
                  <a:schemeClr val="tx1"/>
                </a:solidFill>
              </a:rPr>
              <a:t>spy</a:t>
            </a:r>
            <a:r>
              <a:rPr lang="en-US" sz="2000" dirty="0">
                <a:solidFill>
                  <a:schemeClr val="tx1"/>
                </a:solidFill>
              </a:rPr>
              <a:t>, save a </a:t>
            </a:r>
            <a:r>
              <a:rPr lang="en-US" sz="2000" b="1" i="1" dirty="0">
                <a:solidFill>
                  <a:schemeClr val="tx1"/>
                </a:solidFill>
              </a:rPr>
              <a:t>reference</a:t>
            </a:r>
            <a:r>
              <a:rPr lang="en-US" sz="2000" dirty="0">
                <a:solidFill>
                  <a:schemeClr val="tx1"/>
                </a:solidFill>
              </a:rPr>
              <a:t> to the </a:t>
            </a:r>
            <a:r>
              <a:rPr lang="en-US" sz="2000" b="1" i="1" dirty="0">
                <a:solidFill>
                  <a:schemeClr val="tx1"/>
                </a:solidFill>
              </a:rPr>
              <a:t>spy</a:t>
            </a:r>
            <a:r>
              <a:rPr lang="en-US" sz="2000" dirty="0">
                <a:solidFill>
                  <a:schemeClr val="tx1"/>
                </a:solidFill>
              </a:rPr>
              <a:t> for later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75061-4732-4F5C-AA08-58BA9BBD2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75" y="2297487"/>
            <a:ext cx="6635695" cy="157982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64D83-998E-4095-9EB0-ED810233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224" y="4478339"/>
            <a:ext cx="6267547" cy="166528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6718D2-555C-4C85-8F7E-7C37B3073790}"/>
              </a:ext>
            </a:extLst>
          </p:cNvPr>
          <p:cNvSpPr txBox="1"/>
          <p:nvPr/>
        </p:nvSpPr>
        <p:spPr>
          <a:xfrm>
            <a:off x="1209088" y="4478338"/>
            <a:ext cx="3639135" cy="166528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1700" dirty="0"/>
              <a:t>Create a spy object with several properties by passing an array of properties as a third argument to </a:t>
            </a:r>
            <a:r>
              <a:rPr lang="en-US" sz="1700" dirty="0" err="1">
                <a:solidFill>
                  <a:srgbClr val="FF0000"/>
                </a:solidFill>
              </a:rPr>
              <a:t>createSpyObj</a:t>
            </a:r>
            <a:r>
              <a:rPr lang="en-US" sz="1700" dirty="0">
                <a:solidFill>
                  <a:srgbClr val="FF0000"/>
                </a:solidFill>
              </a:rPr>
              <a:t>()</a:t>
            </a:r>
            <a:r>
              <a:rPr lang="en-US" sz="1700" dirty="0"/>
              <a:t>. </a:t>
            </a:r>
          </a:p>
          <a:p>
            <a:r>
              <a:rPr lang="en-US" sz="1700" dirty="0"/>
              <a:t>To change the spy property value, use </a:t>
            </a:r>
            <a:r>
              <a:rPr lang="en-US" sz="1700" dirty="0" err="1">
                <a:solidFill>
                  <a:srgbClr val="FF0000"/>
                </a:solidFill>
              </a:rPr>
              <a:t>Object.getOwnPropertyDescriptor</a:t>
            </a:r>
            <a:r>
              <a:rPr lang="en-US" sz="1700" dirty="0">
                <a:solidFill>
                  <a:srgbClr val="FF0000"/>
                </a:solidFill>
              </a:rPr>
              <a:t>()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40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B6F0-6943-4613-9441-443D311C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68" y="286603"/>
            <a:ext cx="794824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Reactive Forms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https://angular.io/guide/forms-overview#testing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https://angular.io/guide/forms-overview#testing-reactive-forms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https://codecraft.tv/courses/angular/unit-testing/model-driven-forms/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485E-FFAB-4771-BA9D-ABF112B3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57" y="1901792"/>
            <a:ext cx="9388184" cy="185941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i="1" dirty="0">
                <a:solidFill>
                  <a:schemeClr val="tx1"/>
                </a:solidFill>
                <a:effectLst/>
              </a:rPr>
              <a:t>Reactive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forms </a:t>
            </a:r>
            <a:r>
              <a:rPr lang="en-US" sz="2000" dirty="0">
                <a:solidFill>
                  <a:schemeClr val="tx1"/>
                </a:solidFill>
              </a:rPr>
              <a:t>can be tested without rendering the UI because they provide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synchronous access to the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form models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and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data models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In the below spec, status and data are queried and manipulated through the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control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without interacting with the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change detection cycle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"/>
              </a:rPr>
              <a:t>This test verifies the data flow from template to model in a </a:t>
            </a:r>
            <a:r>
              <a:rPr lang="en-US" sz="2000" b="1" i="1" dirty="0">
                <a:solidFill>
                  <a:schemeClr val="tx1"/>
                </a:solidFill>
                <a:latin typeface="Roboto"/>
              </a:rPr>
              <a:t>r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/>
              </a:rPr>
              <a:t>eactive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Roboto"/>
              </a:rPr>
              <a:t> Form.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22DBE-8754-4DB0-949E-0590DA516E79}"/>
              </a:ext>
            </a:extLst>
          </p:cNvPr>
          <p:cNvSpPr txBox="1"/>
          <p:nvPr/>
        </p:nvSpPr>
        <p:spPr>
          <a:xfrm>
            <a:off x="1323359" y="3807160"/>
            <a:ext cx="9545282" cy="28623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it(</a:t>
            </a:r>
            <a:r>
              <a:rPr lang="en-US" dirty="0">
                <a:solidFill>
                  <a:srgbClr val="C00000"/>
                </a:solidFill>
              </a:rPr>
              <a:t>'should update the value of the input field'</a:t>
            </a:r>
            <a:r>
              <a:rPr lang="en-US" dirty="0">
                <a:solidFill>
                  <a:schemeClr val="bg1"/>
                </a:solidFill>
              </a:rPr>
              <a:t>, () =&gt; 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input = </a:t>
            </a:r>
            <a:r>
              <a:rPr lang="en-US" dirty="0" err="1">
                <a:solidFill>
                  <a:schemeClr val="bg1"/>
                </a:solidFill>
              </a:rPr>
              <a:t>fixture.nativeElement.querySelector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'input’</a:t>
            </a: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rgbClr val="00B050"/>
                </a:solidFill>
              </a:rPr>
              <a:t>//Grab "input" element from the form.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event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createNewEvent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'input’</a:t>
            </a: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rgbClr val="00B050"/>
                </a:solidFill>
              </a:rPr>
              <a:t> 		//create an ‘input’ type event.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input.</a:t>
            </a:r>
            <a:r>
              <a:rPr lang="en-US" dirty="0" err="1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rgbClr val="C00000"/>
                </a:solidFill>
              </a:rPr>
              <a:t>'Red</a:t>
            </a:r>
            <a:r>
              <a:rPr lang="en-US" dirty="0">
                <a:solidFill>
                  <a:schemeClr val="bg1"/>
                </a:solidFill>
              </a:rPr>
              <a:t>’;	</a:t>
            </a:r>
            <a:r>
              <a:rPr lang="en-US" dirty="0">
                <a:solidFill>
                  <a:srgbClr val="00B050"/>
                </a:solidFill>
              </a:rPr>
              <a:t> 			//Set value of input element to ‘Red’.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input.dispatchEvent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event</a:t>
            </a: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rgbClr val="00B050"/>
                </a:solidFill>
              </a:rPr>
              <a:t> 			//Fire off the event.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//assert that the value of ‘</a:t>
            </a:r>
            <a:r>
              <a:rPr lang="en-US" dirty="0" err="1">
                <a:solidFill>
                  <a:srgbClr val="00B050"/>
                </a:solidFill>
              </a:rPr>
              <a:t>favoriteColor</a:t>
            </a:r>
            <a:r>
              <a:rPr lang="en-US" dirty="0">
                <a:solidFill>
                  <a:srgbClr val="00B050"/>
                </a:solidFill>
              </a:rPr>
              <a:t>’ in the model now matches the input.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expect(</a:t>
            </a:r>
            <a:r>
              <a:rPr lang="en-US" dirty="0" err="1">
                <a:solidFill>
                  <a:schemeClr val="bg1"/>
                </a:solidFill>
              </a:rPr>
              <a:t>fixture.componentInstance.favoriteColor.</a:t>
            </a:r>
            <a:r>
              <a:rPr lang="en-US" dirty="0" err="1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).</a:t>
            </a:r>
            <a:r>
              <a:rPr lang="en-US" dirty="0" err="1">
                <a:solidFill>
                  <a:schemeClr val="bg1"/>
                </a:solidFill>
              </a:rPr>
              <a:t>toEqual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'Red'</a:t>
            </a: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706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B6F0-6943-4613-9441-443D311C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67" y="286603"/>
            <a:ext cx="941258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Template-driven Forms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https://angular.io/guide/forms-overview#testing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https://angular.io/guide/forms-overview#testing-template-driven-forms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https://codecraft.tv/courses/angular/unit-testing/model-driven-forms/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485E-FFAB-4771-BA9D-ABF112B3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06" y="1912481"/>
            <a:ext cx="9733193" cy="194446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Writing tests with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template-driven</a:t>
            </a:r>
            <a:r>
              <a:rPr lang="en-US" sz="2400" dirty="0">
                <a:solidFill>
                  <a:schemeClr val="tx1"/>
                </a:solidFill>
                <a:effectLst/>
              </a:rPr>
              <a:t> forms requires a detailed knowledge of the change detection process and an understanding of how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directives</a:t>
            </a:r>
            <a:r>
              <a:rPr lang="en-US" sz="2400" dirty="0">
                <a:solidFill>
                  <a:schemeClr val="tx1"/>
                </a:solidFill>
                <a:effectLst/>
              </a:rPr>
              <a:t> run on each cycle to ensure that elements are queried, tested, or changed at the correct time.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This test verifies the data flows from view to model and model to view for 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template-driven</a:t>
            </a:r>
            <a:r>
              <a:rPr lang="en-US" sz="2400" dirty="0">
                <a:solidFill>
                  <a:schemeClr val="tx1"/>
                </a:solidFill>
                <a:effectLst/>
              </a:rPr>
              <a:t> form.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22DBE-8754-4DB0-949E-0590DA516E79}"/>
              </a:ext>
            </a:extLst>
          </p:cNvPr>
          <p:cNvSpPr txBox="1"/>
          <p:nvPr/>
        </p:nvSpPr>
        <p:spPr>
          <a:xfrm>
            <a:off x="1067561" y="3935290"/>
            <a:ext cx="10213103" cy="258532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it(</a:t>
            </a:r>
            <a:r>
              <a:rPr lang="en-US" dirty="0">
                <a:solidFill>
                  <a:srgbClr val="C00000"/>
                </a:solidFill>
              </a:rPr>
              <a:t>'should update the favorite color in the component'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fakeAsync</a:t>
            </a:r>
            <a:r>
              <a:rPr lang="en-US" dirty="0">
                <a:solidFill>
                  <a:schemeClr val="bg1"/>
                </a:solidFill>
              </a:rPr>
              <a:t>(() =&gt; {</a:t>
            </a:r>
          </a:p>
          <a:p>
            <a:r>
              <a:rPr lang="en-US" dirty="0">
                <a:solidFill>
                  <a:srgbClr val="0070C0"/>
                </a:solidFill>
              </a:rPr>
              <a:t>  const</a:t>
            </a:r>
            <a:r>
              <a:rPr lang="en-US" dirty="0">
                <a:solidFill>
                  <a:schemeClr val="bg1"/>
                </a:solidFill>
              </a:rPr>
              <a:t> input = </a:t>
            </a:r>
            <a:r>
              <a:rPr lang="en-US" dirty="0" err="1">
                <a:solidFill>
                  <a:schemeClr val="bg1"/>
                </a:solidFill>
              </a:rPr>
              <a:t>fixture.nativeElement.querySelector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'input’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//Grab the "input" element from the form.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event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createNewEvent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'input’</a:t>
            </a:r>
            <a:r>
              <a:rPr lang="en-US" dirty="0">
                <a:solidFill>
                  <a:schemeClr val="bg1"/>
                </a:solidFill>
              </a:rPr>
              <a:t>);	</a:t>
            </a:r>
            <a:r>
              <a:rPr lang="en-US" dirty="0">
                <a:solidFill>
                  <a:srgbClr val="00B050"/>
                </a:solidFill>
              </a:rPr>
              <a:t>//create an ‘input’ type event.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input.</a:t>
            </a:r>
            <a:r>
              <a:rPr lang="en-US" dirty="0" err="1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rgbClr val="C00000"/>
                </a:solidFill>
              </a:rPr>
              <a:t>'Red’</a:t>
            </a:r>
            <a:r>
              <a:rPr lang="en-US" dirty="0">
                <a:solidFill>
                  <a:schemeClr val="bg1"/>
                </a:solidFill>
              </a:rPr>
              <a:t>;			</a:t>
            </a:r>
            <a:r>
              <a:rPr lang="en-US" dirty="0">
                <a:solidFill>
                  <a:srgbClr val="00B050"/>
                </a:solidFill>
              </a:rPr>
              <a:t>//Set the value of the input to ‘Red”.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input.dispatchEvent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event</a:t>
            </a:r>
            <a:r>
              <a:rPr lang="en-US" dirty="0">
                <a:solidFill>
                  <a:schemeClr val="bg1"/>
                </a:solidFill>
              </a:rPr>
              <a:t>);			</a:t>
            </a:r>
            <a:r>
              <a:rPr lang="en-US" dirty="0">
                <a:solidFill>
                  <a:srgbClr val="00B050"/>
                </a:solidFill>
              </a:rPr>
              <a:t>//Fire off the event.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fixture.detectChanges</a:t>
            </a:r>
            <a:r>
              <a:rPr lang="en-US" dirty="0">
                <a:solidFill>
                  <a:schemeClr val="bg1"/>
                </a:solidFill>
              </a:rPr>
              <a:t>();			</a:t>
            </a:r>
            <a:r>
              <a:rPr lang="en-US" dirty="0">
                <a:solidFill>
                  <a:srgbClr val="00B050"/>
                </a:solidFill>
              </a:rPr>
              <a:t>//tell fixture to detect changes</a:t>
            </a:r>
          </a:p>
          <a:p>
            <a:r>
              <a:rPr lang="en-US" dirty="0">
                <a:solidFill>
                  <a:schemeClr val="bg1"/>
                </a:solidFill>
              </a:rPr>
              <a:t>  expect(</a:t>
            </a:r>
            <a:r>
              <a:rPr lang="en-US" dirty="0" err="1">
                <a:solidFill>
                  <a:schemeClr val="bg1"/>
                </a:solidFill>
              </a:rPr>
              <a:t>component.favoriteColor</a:t>
            </a:r>
            <a:r>
              <a:rPr lang="en-US" dirty="0">
                <a:solidFill>
                  <a:schemeClr val="bg1"/>
                </a:solidFill>
              </a:rPr>
              <a:t>).</a:t>
            </a:r>
            <a:r>
              <a:rPr lang="en-US" dirty="0" err="1">
                <a:solidFill>
                  <a:schemeClr val="bg1"/>
                </a:solidFill>
              </a:rPr>
              <a:t>toEqual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'Red’</a:t>
            </a: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rgbClr val="00B050"/>
                </a:solidFill>
              </a:rPr>
              <a:t>//assert the value in the model now matches the input.</a:t>
            </a:r>
          </a:p>
          <a:p>
            <a:r>
              <a:rPr lang="en-US" dirty="0">
                <a:solidFill>
                  <a:schemeClr val="bg1"/>
                </a:solidFill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217776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ACC1-A436-4AC7-A75B-7E5E1A8D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53" y="573895"/>
            <a:ext cx="10036947" cy="124777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Testing HTTP Services with Spies</a:t>
            </a:r>
            <a:br>
              <a:rPr lang="en-US" sz="4000" dirty="0"/>
            </a:br>
            <a:r>
              <a:rPr lang="en-US" sz="1600" dirty="0">
                <a:hlinkClick r:id="rId2"/>
              </a:rPr>
              <a:t>https://stackblitz.com/angular/mkjgxjnxeak?file=src%2Fapp%2Fmodel%2Fhero.service.spec.ts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https://angular.io/guide/testing-services#testing-http-services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https://levelup.gitconnected.com/test-angular-components-and-services-with-http-mocks-e143d90fa27d</a:t>
            </a:r>
            <a:endParaRPr lang="en-US" sz="10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C1DD-224B-401F-B090-8552B589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568" y="1924050"/>
            <a:ext cx="9768574" cy="1308851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Services </a:t>
            </a:r>
            <a:r>
              <a:rPr lang="en-US" sz="2400" dirty="0">
                <a:solidFill>
                  <a:schemeClr val="tx1"/>
                </a:solidFill>
              </a:rPr>
              <a:t>that make HTTP calls to remote servers typically inject and delegate to an </a:t>
            </a:r>
            <a:r>
              <a:rPr lang="en-US" sz="2400" b="1" i="1" dirty="0">
                <a:solidFill>
                  <a:schemeClr val="tx1"/>
                </a:solidFill>
              </a:rPr>
              <a:t>Angular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HttpClient</a:t>
            </a:r>
            <a:r>
              <a:rPr lang="en-US" sz="2400" dirty="0">
                <a:solidFill>
                  <a:schemeClr val="tx1"/>
                </a:solidFill>
              </a:rPr>
              <a:t> service. You can test a data service with an injected </a:t>
            </a:r>
            <a:r>
              <a:rPr lang="en-US" sz="2400" b="1" i="1" dirty="0" err="1">
                <a:solidFill>
                  <a:schemeClr val="tx1"/>
                </a:solidFill>
              </a:rPr>
              <a:t>HttpClient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spy</a:t>
            </a:r>
            <a:r>
              <a:rPr lang="en-US" sz="2400" dirty="0">
                <a:solidFill>
                  <a:schemeClr val="tx1"/>
                </a:solidFill>
              </a:rPr>
              <a:t> as you would test any service with a dependency.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F4177-4B3A-44BC-B415-9EC4E5E54733}"/>
              </a:ext>
            </a:extLst>
          </p:cNvPr>
          <p:cNvSpPr txBox="1"/>
          <p:nvPr/>
        </p:nvSpPr>
        <p:spPr>
          <a:xfrm>
            <a:off x="2463415" y="3232902"/>
            <a:ext cx="7492879" cy="344108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describe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HeroesService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 (with spies)'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httpClientSpy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get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jasmine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Spy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heroService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HeroService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beforeEach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(()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r>
              <a:rPr lang="en-US" sz="1200" b="0" dirty="0">
                <a:solidFill>
                  <a:srgbClr val="608B4E"/>
                </a:solidFill>
                <a:effectLst/>
                <a:latin typeface="Fira Code, Menlo, Monaco,  Courier New"/>
              </a:rPr>
              <a:t>// TODO: spy on other methods too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httpClientSpy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jasmine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createSpyObj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HttpClient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'get'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]);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heroService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HeroService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httpClientSpy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any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b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it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'should return expected heroes (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HttpClient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 called once)'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Fira Code, Menlo, Monaco,  Courier New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expectedHeroes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3DC9B0"/>
                </a:solidFill>
                <a:effectLst/>
                <a:latin typeface="Fira Code, Menlo, Monaco,  Courier New"/>
              </a:rPr>
              <a:t>Hero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 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[{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id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Fira Code, Menlo, Monaco,  Courier New"/>
              </a:rPr>
              <a:t>1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name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'A'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},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id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Fira Code, Menlo, Monaco,  Courier New"/>
              </a:rPr>
              <a:t>2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name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'B'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}];</a:t>
            </a:r>
            <a:b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httpClientSpy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Fira Code, Menlo, Monaco,  Courier New"/>
              </a:rPr>
              <a:t>get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and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returnValue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of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expectedHeroes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));</a:t>
            </a:r>
            <a:b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heroService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getHeroes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().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subscribe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  heroes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expect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heroes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).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toEqual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expectedHeroes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'expected heroes'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),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fail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expect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httpClientSpy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Fira Code, Menlo, Monaco,  Courier New"/>
              </a:rPr>
              <a:t>get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calls</a:t>
            </a:r>
            <a:r>
              <a:rPr lang="en-US" sz="12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count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()).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toBe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Fira Code, Menlo, Monaco,  Courier New"/>
              </a:rPr>
              <a:t>1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Fira Code, Menlo, Monaco,  Courier New"/>
              </a:rPr>
              <a:t>'one call'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2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Fira Code, Menl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29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834" y="0"/>
            <a:ext cx="8339536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Testing an application offers the benefits of improved application design, preemptive refactoring, and helps prevent breaking legacy code when adding new features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" y="4953000"/>
            <a:ext cx="12187237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https://medium.com/swlh/angular-unit-testing-jasmine-karma-step-by-step-e3376d110ab4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17E0-9248-4252-B1CC-F78AAEA4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558" y="2046513"/>
            <a:ext cx="2738442" cy="24093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Mocking AJAX calls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https://jasmine.github.io/tutorials/mocking_ajax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EA2F6-C979-4DA9-95A0-C2C5EED4FA7E}"/>
              </a:ext>
            </a:extLst>
          </p:cNvPr>
          <p:cNvSpPr txBox="1"/>
          <p:nvPr/>
        </p:nvSpPr>
        <p:spPr>
          <a:xfrm>
            <a:off x="4402667" y="996648"/>
            <a:ext cx="7602460" cy="573073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describe(</a:t>
            </a:r>
            <a:r>
              <a:rPr lang="en-US" sz="1600" dirty="0">
                <a:solidFill>
                  <a:srgbClr val="C00000"/>
                </a:solidFill>
              </a:rPr>
              <a:t>"mocking ajax"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>
                <a:solidFill>
                  <a:schemeClr val="bg1"/>
                </a:solidFill>
              </a:rPr>
              <a:t>() {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it(</a:t>
            </a:r>
            <a:r>
              <a:rPr lang="en-US" sz="1600" dirty="0">
                <a:solidFill>
                  <a:srgbClr val="C00000"/>
                </a:solidFill>
              </a:rPr>
              <a:t>"allows use in a single spec"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rgbClr val="0070C0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doneFn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jasmine.createSpy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'success’</a:t>
            </a:r>
            <a:r>
              <a:rPr lang="en-US" sz="1600" dirty="0">
                <a:solidFill>
                  <a:schemeClr val="bg1"/>
                </a:solidFill>
              </a:rPr>
              <a:t>);	</a:t>
            </a:r>
            <a:r>
              <a:rPr lang="en-US" sz="1600" dirty="0">
                <a:solidFill>
                  <a:srgbClr val="00B050"/>
                </a:solidFill>
              </a:rPr>
              <a:t>//this is the mock response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</a:t>
            </a:r>
            <a:r>
              <a:rPr lang="en-US" sz="1600" dirty="0">
                <a:solidFill>
                  <a:srgbClr val="00B050"/>
                </a:solidFill>
              </a:rPr>
              <a:t>// .</a:t>
            </a:r>
            <a:r>
              <a:rPr lang="en-US" sz="1600" dirty="0" err="1">
                <a:solidFill>
                  <a:srgbClr val="00B050"/>
                </a:solidFill>
              </a:rPr>
              <a:t>withMock</a:t>
            </a:r>
            <a:r>
              <a:rPr lang="en-US" sz="1600" dirty="0">
                <a:solidFill>
                  <a:srgbClr val="00B050"/>
                </a:solidFill>
              </a:rPr>
              <a:t>() takes a function that’s called after AJAX has been mocked and is      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automatically uninstalled afterwards.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jasmine.Ajax.withMock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>
                <a:solidFill>
                  <a:schemeClr val="bg1"/>
                </a:solidFill>
              </a:rPr>
              <a:t>() {		</a:t>
            </a:r>
            <a:r>
              <a:rPr lang="en-US" sz="1600" dirty="0">
                <a:solidFill>
                  <a:srgbClr val="00B050"/>
                </a:solidFill>
              </a:rPr>
              <a:t>//this is normal AJAX setup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dirty="0">
                <a:solidFill>
                  <a:srgbClr val="0070C0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xhr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>
                <a:solidFill>
                  <a:srgbClr val="FFFF00"/>
                </a:solidFill>
              </a:rPr>
              <a:t>new</a:t>
            </a:r>
            <a:r>
              <a:rPr lang="en-US" sz="1600" dirty="0">
                <a:solidFill>
                  <a:schemeClr val="bg1"/>
                </a:solidFill>
              </a:rPr>
              <a:t> XMLHttpRequest();		</a:t>
            </a:r>
            <a:r>
              <a:rPr lang="en-US" sz="1600" dirty="0">
                <a:solidFill>
                  <a:srgbClr val="00B050"/>
                </a:solidFill>
              </a:rPr>
              <a:t>//but using .</a:t>
            </a:r>
            <a:r>
              <a:rPr lang="en-US" sz="1600" dirty="0" err="1">
                <a:solidFill>
                  <a:srgbClr val="00B050"/>
                </a:solidFill>
              </a:rPr>
              <a:t>withMock</a:t>
            </a:r>
            <a:r>
              <a:rPr lang="en-US" sz="1600" dirty="0">
                <a:solidFill>
                  <a:srgbClr val="00B050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dirty="0" err="1">
                <a:solidFill>
                  <a:schemeClr val="bg1"/>
                </a:solidFill>
              </a:rPr>
              <a:t>xhr.onreadystatechange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args</a:t>
            </a:r>
            <a:r>
              <a:rPr lang="en-US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>
                <a:solidFill>
                  <a:srgbClr val="FFFF00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rgbClr val="FFFF00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.readyState</a:t>
            </a:r>
            <a:r>
              <a:rPr lang="en-US" sz="1600" dirty="0">
                <a:solidFill>
                  <a:schemeClr val="bg1"/>
                </a:solidFill>
              </a:rPr>
              <a:t> == </a:t>
            </a:r>
            <a:r>
              <a:rPr lang="en-US" sz="1600" dirty="0" err="1">
                <a:solidFill>
                  <a:srgbClr val="FFFF00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.DONE</a:t>
            </a:r>
            <a:r>
              <a:rPr lang="en-US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doneFn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this</a:t>
            </a:r>
            <a:r>
              <a:rPr lang="en-US" sz="1600" dirty="0" err="1">
                <a:solidFill>
                  <a:schemeClr val="bg1"/>
                </a:solidFill>
              </a:rPr>
              <a:t>.responseText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xhr.open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"GET"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</a:rPr>
              <a:t>"/reature.com/associates"</a:t>
            </a:r>
            <a:r>
              <a:rPr lang="en-US" sz="1600" dirty="0">
                <a:solidFill>
                  <a:schemeClr val="bg1"/>
                </a:solidFill>
              </a:rPr>
              <a:t>);	</a:t>
            </a:r>
            <a:r>
              <a:rPr lang="en-US" sz="1600" dirty="0">
                <a:solidFill>
                  <a:srgbClr val="00B050"/>
                </a:solidFill>
              </a:rPr>
              <a:t>//set up the request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xhr.send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  <a:r>
              <a:rPr lang="en-US" sz="1600" dirty="0">
                <a:solidFill>
                  <a:srgbClr val="00B050"/>
                </a:solidFill>
              </a:rPr>
              <a:t> 				//send the request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expect(</a:t>
            </a:r>
            <a:r>
              <a:rPr lang="en-US" sz="1600" dirty="0" err="1">
                <a:solidFill>
                  <a:schemeClr val="bg1"/>
                </a:solidFill>
              </a:rPr>
              <a:t>doneFn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  <a:r>
              <a:rPr lang="en-US" sz="1600" dirty="0" err="1">
                <a:solidFill>
                  <a:schemeClr val="bg1"/>
                </a:solidFill>
              </a:rPr>
              <a:t>not.toHaveBeenCalled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jasmine.Ajax.requests.mostRecent</a:t>
            </a:r>
            <a:r>
              <a:rPr lang="en-US" sz="1600" dirty="0">
                <a:solidFill>
                  <a:schemeClr val="bg1"/>
                </a:solidFill>
              </a:rPr>
              <a:t>().</a:t>
            </a:r>
            <a:r>
              <a:rPr lang="en-US" sz="1600" dirty="0" err="1">
                <a:solidFill>
                  <a:schemeClr val="bg1"/>
                </a:solidFill>
              </a:rPr>
              <a:t>respondWith</a:t>
            </a:r>
            <a:r>
              <a:rPr lang="en-US" sz="1600" dirty="0">
                <a:solidFill>
                  <a:schemeClr val="bg1"/>
                </a:solidFill>
              </a:rPr>
              <a:t>({</a:t>
            </a:r>
            <a:r>
              <a:rPr lang="en-US" sz="1600" dirty="0">
                <a:solidFill>
                  <a:srgbClr val="00B050"/>
                </a:solidFill>
              </a:rPr>
              <a:t>//tell ‘</a:t>
            </a:r>
            <a:r>
              <a:rPr lang="en-US" sz="1600" dirty="0" err="1">
                <a:solidFill>
                  <a:srgbClr val="00B050"/>
                </a:solidFill>
              </a:rPr>
              <a:t>doneFn</a:t>
            </a:r>
            <a:r>
              <a:rPr lang="en-US" sz="1600" dirty="0">
                <a:solidFill>
                  <a:srgbClr val="00B050"/>
                </a:solidFill>
              </a:rPr>
              <a:t>’ how to respond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C00000"/>
                </a:solidFill>
              </a:rPr>
              <a:t>"status“ 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rgbClr val="C00000"/>
                </a:solidFill>
              </a:rPr>
              <a:t>200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>
                <a:solidFill>
                  <a:srgbClr val="C00000"/>
                </a:solidFill>
              </a:rPr>
              <a:t>"</a:t>
            </a:r>
            <a:r>
              <a:rPr lang="en-US" sz="1600" dirty="0" err="1">
                <a:solidFill>
                  <a:srgbClr val="C00000"/>
                </a:solidFill>
              </a:rPr>
              <a:t>responseText</a:t>
            </a:r>
            <a:r>
              <a:rPr lang="en-US" sz="1600" dirty="0">
                <a:solidFill>
                  <a:srgbClr val="C00000"/>
                </a:solidFill>
              </a:rPr>
              <a:t>“ 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rgbClr val="C00000"/>
                </a:solidFill>
              </a:rPr>
              <a:t>‘successful mock!'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});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expect(</a:t>
            </a:r>
            <a:r>
              <a:rPr lang="en-US" sz="1600" dirty="0" err="1">
                <a:solidFill>
                  <a:schemeClr val="bg1"/>
                </a:solidFill>
              </a:rPr>
              <a:t>doneFn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  <a:r>
              <a:rPr lang="en-US" sz="1600" dirty="0" err="1">
                <a:solidFill>
                  <a:schemeClr val="bg1"/>
                </a:solidFill>
              </a:rPr>
              <a:t>toHaveBeenCalledWith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'successful mock!’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  <a:r>
              <a:rPr lang="en-US" sz="1600" dirty="0">
                <a:solidFill>
                  <a:srgbClr val="00B050"/>
                </a:solidFill>
              </a:rPr>
              <a:t>//assert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}); }) ;});</a:t>
            </a:r>
          </a:p>
        </p:txBody>
      </p:sp>
    </p:spTree>
    <p:extLst>
      <p:ext uri="{BB962C8B-B14F-4D97-AF65-F5344CB8AC3E}">
        <p14:creationId xmlns:p14="http://schemas.microsoft.com/office/powerpoint/2010/main" val="186239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320-F612-402A-9EA8-E48E6F78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50441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Mock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9C74-D141-41B2-BD19-E9752657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51" y="1904853"/>
            <a:ext cx="5336419" cy="4466918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When a component that consumes a service is under test, any time a function under test that uses the service is called, that service needs to be mocked to properly isolate the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In order to mock a service, you must declare a substitute service class that contains the methods expected to be called in the test suites along with a mock implementation.</a:t>
            </a:r>
          </a:p>
          <a:p>
            <a:r>
              <a:rPr lang="en-US" dirty="0">
                <a:solidFill>
                  <a:schemeClr val="tx1"/>
                </a:solidFill>
              </a:rPr>
              <a:t>Then, in </a:t>
            </a:r>
            <a:r>
              <a:rPr lang="en-US" dirty="0" err="1">
                <a:solidFill>
                  <a:srgbClr val="FF0000"/>
                </a:solidFill>
              </a:rPr>
              <a:t>TestBed.configureTestingModule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in the </a:t>
            </a:r>
            <a:r>
              <a:rPr lang="en-US" dirty="0">
                <a:solidFill>
                  <a:srgbClr val="FF0000"/>
                </a:solidFill>
              </a:rPr>
              <a:t>providers[]</a:t>
            </a:r>
            <a:r>
              <a:rPr lang="en-US" dirty="0">
                <a:solidFill>
                  <a:schemeClr val="tx1"/>
                </a:solidFill>
              </a:rPr>
              <a:t>, add an object that states the service name and substitute class. The substitute class will be called instead of the service during the test suite.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B7C9A-82CE-4016-A13A-1EC25A69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08" y="236699"/>
            <a:ext cx="4433685" cy="646532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8503C6-2ACE-4373-81DD-0DFBE5618F00}"/>
              </a:ext>
            </a:extLst>
          </p:cNvPr>
          <p:cNvSpPr/>
          <p:nvPr/>
        </p:nvSpPr>
        <p:spPr>
          <a:xfrm>
            <a:off x="6816436" y="276211"/>
            <a:ext cx="3910445" cy="1805433"/>
          </a:xfrm>
          <a:prstGeom prst="roundRect">
            <a:avLst>
              <a:gd name="adj" fmla="val 1306"/>
            </a:avLst>
          </a:prstGeom>
          <a:solidFill>
            <a:schemeClr val="accent1">
              <a:alpha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7515A-A9D5-4EC0-B4E4-CFC1935B104D}"/>
              </a:ext>
            </a:extLst>
          </p:cNvPr>
          <p:cNvSpPr/>
          <p:nvPr/>
        </p:nvSpPr>
        <p:spPr>
          <a:xfrm>
            <a:off x="1292720" y="3429001"/>
            <a:ext cx="5282250" cy="1160318"/>
          </a:xfrm>
          <a:prstGeom prst="roundRect">
            <a:avLst>
              <a:gd name="adj" fmla="val 1306"/>
            </a:avLst>
          </a:prstGeom>
          <a:solidFill>
            <a:schemeClr val="accent1">
              <a:alpha val="1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CDA248A-581E-4792-8267-4342BA0D6522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6574970" y="1178928"/>
            <a:ext cx="241466" cy="2830232"/>
          </a:xfrm>
          <a:prstGeom prst="bentConnector3">
            <a:avLst>
              <a:gd name="adj1" fmla="val 35149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69C3E5-F051-4EEE-9E02-282F9BB7A167}"/>
              </a:ext>
            </a:extLst>
          </p:cNvPr>
          <p:cNvSpPr/>
          <p:nvPr/>
        </p:nvSpPr>
        <p:spPr>
          <a:xfrm>
            <a:off x="1292719" y="4756812"/>
            <a:ext cx="5308971" cy="1470806"/>
          </a:xfrm>
          <a:prstGeom prst="roundRect">
            <a:avLst>
              <a:gd name="adj" fmla="val 1306"/>
            </a:avLst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1A26B8-03B0-4450-8731-DBFE5338D5EF}"/>
              </a:ext>
            </a:extLst>
          </p:cNvPr>
          <p:cNvSpPr/>
          <p:nvPr/>
        </p:nvSpPr>
        <p:spPr>
          <a:xfrm>
            <a:off x="6916881" y="2497283"/>
            <a:ext cx="3910445" cy="779318"/>
          </a:xfrm>
          <a:prstGeom prst="roundRect">
            <a:avLst>
              <a:gd name="adj" fmla="val 1306"/>
            </a:avLst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C4EC035-E699-4BBA-AD5C-FD500AD78AD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601690" y="2886942"/>
            <a:ext cx="315191" cy="2605273"/>
          </a:xfrm>
          <a:prstGeom prst="bentConnector3">
            <a:avLst>
              <a:gd name="adj1" fmla="val 417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1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1173-0770-434F-A068-0AC74610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</a:t>
            </a:r>
            <a:r>
              <a:rPr lang="en-US" dirty="0">
                <a:solidFill>
                  <a:srgbClr val="FF0000"/>
                </a:solidFill>
              </a:rPr>
              <a:t>pipe()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https://angular.io/guide/testing-pipes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3853-AC1C-40C6-9D7B-4F0002B5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6" y="1900720"/>
            <a:ext cx="4823757" cy="448980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All </a:t>
            </a:r>
            <a:r>
              <a:rPr lang="en-US" sz="2000" b="1" i="1" dirty="0">
                <a:solidFill>
                  <a:schemeClr val="tx1"/>
                </a:solidFill>
              </a:rPr>
              <a:t>pipe classes </a:t>
            </a:r>
            <a:r>
              <a:rPr lang="en-US" sz="2000" dirty="0">
                <a:solidFill>
                  <a:schemeClr val="tx1"/>
                </a:solidFill>
              </a:rPr>
              <a:t>have one method, </a:t>
            </a:r>
            <a:r>
              <a:rPr lang="en-US" sz="2000" b="1" i="1" dirty="0">
                <a:solidFill>
                  <a:schemeClr val="tx1"/>
                </a:solidFill>
              </a:rPr>
              <a:t>transform</a:t>
            </a:r>
            <a:r>
              <a:rPr lang="en-US" sz="2000" dirty="0">
                <a:solidFill>
                  <a:schemeClr val="tx1"/>
                </a:solidFill>
              </a:rPr>
              <a:t>. Transform converts the input value into a transformed output value.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transform </a:t>
            </a:r>
            <a:r>
              <a:rPr lang="en-US" sz="2000" dirty="0">
                <a:solidFill>
                  <a:schemeClr val="tx1"/>
                </a:solidFill>
              </a:rPr>
              <a:t>implementation rarely interacts with the DOM and most pipes have no dependence on Angular other than the </a:t>
            </a:r>
            <a:r>
              <a:rPr lang="en-US" sz="2000" b="1" i="1" dirty="0">
                <a:solidFill>
                  <a:schemeClr val="tx1"/>
                </a:solidFill>
              </a:rPr>
              <a:t>@Pipe </a:t>
            </a:r>
            <a:r>
              <a:rPr lang="en-US" sz="2000" dirty="0">
                <a:solidFill>
                  <a:schemeClr val="tx1"/>
                </a:solidFill>
              </a:rPr>
              <a:t>metadata and an interface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Consider a </a:t>
            </a:r>
            <a:r>
              <a:rPr lang="en-US" sz="2000" dirty="0" err="1">
                <a:solidFill>
                  <a:srgbClr val="FF0000"/>
                </a:solidFill>
              </a:rPr>
              <a:t>TitleCasePipe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that capitalizes the first letter of each word. Here's an implementation with a regular expression.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B67C6-A4DC-4616-96CC-899A795D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23" y="175638"/>
            <a:ext cx="4457953" cy="284865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57AE1-A291-4EE6-9231-8C96815B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123" y="3157820"/>
            <a:ext cx="4457953" cy="354902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5091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3C89-E044-468D-0B48-AA141828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Control which tests are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020F-FE52-7AAE-3F9E-D55C07F5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741"/>
            <a:ext cx="10058400" cy="4539108"/>
          </a:xfrm>
        </p:spPr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Fail() – manually fail a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Pending() – just show the test as pending in the readout.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Append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to the front of any function (</a:t>
            </a:r>
            <a:r>
              <a:rPr lang="en-US" sz="2400" dirty="0" err="1">
                <a:solidFill>
                  <a:srgbClr val="FF0000"/>
                </a:solidFill>
              </a:rPr>
              <a:t>xbeforeEach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xit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xbeforeAll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 to exclude that function from the tests.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Append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to the front of any function (</a:t>
            </a:r>
            <a:r>
              <a:rPr lang="en-US" sz="2400" dirty="0" err="1">
                <a:solidFill>
                  <a:srgbClr val="FF0000"/>
                </a:solidFill>
              </a:rPr>
              <a:t>fbeforeEach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fit()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fbeforeAll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 to only run that function.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FAB4-BBE5-42AB-A141-A6907D11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in Angular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https://angular.io/guide/testing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https://jasmine.github.io/pages/docs_home.html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7055-A0AF-4067-9706-CE3588FB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6" y="1907628"/>
            <a:ext cx="6424954" cy="449317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When you run </a:t>
            </a:r>
            <a:r>
              <a:rPr lang="en-US" sz="2000" dirty="0">
                <a:solidFill>
                  <a:srgbClr val="FF0000"/>
                </a:solidFill>
              </a:rPr>
              <a:t>ng new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Angular CLI </a:t>
            </a:r>
            <a:r>
              <a:rPr lang="en-US" sz="2000" dirty="0">
                <a:solidFill>
                  <a:schemeClr val="tx1"/>
                </a:solidFill>
              </a:rPr>
              <a:t>downloads, installs, and configures everything needed to test an </a:t>
            </a:r>
            <a:r>
              <a:rPr lang="en-US" sz="2000" b="1" i="1" dirty="0">
                <a:solidFill>
                  <a:schemeClr val="tx1"/>
                </a:solidFill>
              </a:rPr>
              <a:t>Angular</a:t>
            </a:r>
            <a:r>
              <a:rPr lang="en-US" sz="2000" dirty="0">
                <a:solidFill>
                  <a:schemeClr val="tx1"/>
                </a:solidFill>
              </a:rPr>
              <a:t> application with the </a:t>
            </a:r>
            <a:r>
              <a:rPr lang="en-US" sz="2000" b="1" i="1" dirty="0">
                <a:solidFill>
                  <a:schemeClr val="tx1"/>
                </a:solidFill>
              </a:rPr>
              <a:t>Jasmine</a:t>
            </a:r>
            <a:r>
              <a:rPr lang="en-US" sz="2000" dirty="0">
                <a:solidFill>
                  <a:schemeClr val="tx1"/>
                </a:solidFill>
              </a:rPr>
              <a:t> test framework and </a:t>
            </a:r>
            <a:r>
              <a:rPr lang="en-US" sz="2000" b="1" i="1" dirty="0">
                <a:solidFill>
                  <a:schemeClr val="tx1"/>
                </a:solidFill>
              </a:rPr>
              <a:t>Karma</a:t>
            </a:r>
            <a:r>
              <a:rPr lang="en-US" sz="2000" dirty="0">
                <a:solidFill>
                  <a:schemeClr val="tx1"/>
                </a:solidFill>
              </a:rPr>
              <a:t> test runner. The default project is ready to test and have test suites built.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ng test</a:t>
            </a:r>
            <a:r>
              <a:rPr lang="en-US" sz="2000" dirty="0">
                <a:solidFill>
                  <a:schemeClr val="tx1"/>
                </a:solidFill>
              </a:rPr>
              <a:t> command builds the app in “watch mode” and launches the </a:t>
            </a:r>
            <a:r>
              <a:rPr lang="en-US" sz="2000" b="1" i="1" dirty="0">
                <a:solidFill>
                  <a:schemeClr val="tx1"/>
                </a:solidFill>
              </a:rPr>
              <a:t>Karma </a:t>
            </a:r>
            <a:r>
              <a:rPr lang="en-US" sz="2000" dirty="0">
                <a:solidFill>
                  <a:schemeClr val="tx1"/>
                </a:solidFill>
              </a:rPr>
              <a:t>test runner.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Jasmine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Karma</a:t>
            </a:r>
            <a:r>
              <a:rPr lang="en-US" sz="2000" dirty="0">
                <a:solidFill>
                  <a:schemeClr val="tx1"/>
                </a:solidFill>
              </a:rPr>
              <a:t> work together to run and output tests and results to both: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command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browser window.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ng test</a:t>
            </a:r>
            <a:r>
              <a:rPr lang="en-US" sz="2000" dirty="0">
                <a:solidFill>
                  <a:schemeClr val="tx1"/>
                </a:solidFill>
              </a:rPr>
              <a:t> also watches for any code changes and re-runs the tests every time there are new saved changes to the code base.</a:t>
            </a:r>
          </a:p>
        </p:txBody>
      </p:sp>
      <p:pic>
        <p:nvPicPr>
          <p:cNvPr id="2050" name="Picture 2" descr="SEO Guide to Angular: Everything You Need to Know">
            <a:extLst>
              <a:ext uri="{FF2B5EF4-FFF2-40B4-BE49-F238E27FC236}">
                <a16:creationId xmlns:a16="http://schemas.microsoft.com/office/drawing/2014/main" id="{501A3A5B-896C-4B73-911D-A75A35623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3" t="7292" r="23073" b="4336"/>
          <a:stretch/>
        </p:blipFill>
        <p:spPr bwMode="auto">
          <a:xfrm>
            <a:off x="8691204" y="2089943"/>
            <a:ext cx="2211562" cy="186294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DDC98-56C2-4086-9D2E-46E4FE4C1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594" y="4135198"/>
            <a:ext cx="3085172" cy="124239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2054" name="Picture 6" descr="Karma - Spectacular Test Runner for JavaScript">
            <a:extLst>
              <a:ext uri="{FF2B5EF4-FFF2-40B4-BE49-F238E27FC236}">
                <a16:creationId xmlns:a16="http://schemas.microsoft.com/office/drawing/2014/main" id="{A78F4DEE-C165-425D-95B6-2B79F1F8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94" y="5559903"/>
            <a:ext cx="3085172" cy="71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2985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BEB4-19E7-4601-9E3F-F6029E0F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Jasmine Testing Framework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https://jasmine.github.io/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https://jasmine.github.io/setup/nodejs.html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F691-9389-49B2-8322-1B700FA8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962" y="1926336"/>
            <a:ext cx="5216566" cy="4474463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i="1" dirty="0">
                <a:solidFill>
                  <a:schemeClr val="tx1"/>
                </a:solidFill>
              </a:rPr>
              <a:t>Jasmine</a:t>
            </a:r>
            <a:r>
              <a:rPr lang="en-US" sz="2100" dirty="0">
                <a:solidFill>
                  <a:schemeClr val="tx1"/>
                </a:solidFill>
              </a:rPr>
              <a:t> is a development framework for testing </a:t>
            </a:r>
            <a:r>
              <a:rPr lang="en-US" sz="2100" b="1" i="1" dirty="0">
                <a:solidFill>
                  <a:schemeClr val="tx1"/>
                </a:solidFill>
              </a:rPr>
              <a:t>JavaScript</a:t>
            </a:r>
            <a:r>
              <a:rPr lang="en-US" sz="2100" dirty="0">
                <a:solidFill>
                  <a:schemeClr val="tx1"/>
                </a:solidFill>
              </a:rPr>
              <a:t> code. It does not depend on any other </a:t>
            </a:r>
            <a:r>
              <a:rPr lang="en-US" sz="2100" b="1" i="1" dirty="0">
                <a:solidFill>
                  <a:schemeClr val="tx1"/>
                </a:solidFill>
              </a:rPr>
              <a:t>JavaScript</a:t>
            </a:r>
            <a:r>
              <a:rPr lang="en-US" sz="2100" dirty="0">
                <a:solidFill>
                  <a:schemeClr val="tx1"/>
                </a:solidFill>
              </a:rPr>
              <a:t> frameworks. It does not require a DOM and it has a simple syntax for easily written tests.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b="1" i="1" dirty="0">
                <a:solidFill>
                  <a:schemeClr val="tx1"/>
                </a:solidFill>
              </a:rPr>
              <a:t>Jasmine</a:t>
            </a:r>
            <a:r>
              <a:rPr lang="en-US" sz="2100" dirty="0">
                <a:solidFill>
                  <a:schemeClr val="tx1"/>
                </a:solidFill>
              </a:rPr>
              <a:t> is installed along with the default </a:t>
            </a:r>
            <a:r>
              <a:rPr lang="en-US" sz="2100" b="1" i="1" dirty="0">
                <a:solidFill>
                  <a:schemeClr val="tx1"/>
                </a:solidFill>
              </a:rPr>
              <a:t>Angular </a:t>
            </a:r>
            <a:r>
              <a:rPr lang="en-US" sz="2100" dirty="0">
                <a:solidFill>
                  <a:schemeClr val="tx1"/>
                </a:solidFill>
              </a:rPr>
              <a:t>Application created with </a:t>
            </a:r>
            <a:r>
              <a:rPr lang="en-US" sz="2100" dirty="0">
                <a:solidFill>
                  <a:srgbClr val="FF0000"/>
                </a:solidFill>
              </a:rPr>
              <a:t>ng new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You can also add it locally to your project as a </a:t>
            </a:r>
            <a:r>
              <a:rPr lang="en-US" sz="2100" b="1" i="1" dirty="0">
                <a:solidFill>
                  <a:schemeClr val="tx1"/>
                </a:solidFill>
              </a:rPr>
              <a:t>Node.js </a:t>
            </a:r>
            <a:r>
              <a:rPr lang="en-US" sz="2100" dirty="0">
                <a:solidFill>
                  <a:schemeClr val="tx1"/>
                </a:solidFill>
              </a:rPr>
              <a:t>package.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There is also a </a:t>
            </a:r>
            <a:r>
              <a:rPr lang="en-US" sz="2100" dirty="0">
                <a:solidFill>
                  <a:schemeClr val="tx1"/>
                </a:solidFill>
                <a:hlinkClick r:id="rId3"/>
              </a:rPr>
              <a:t>global install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8A802-B9B4-47E4-AB0F-185E3C24B9C5}"/>
              </a:ext>
            </a:extLst>
          </p:cNvPr>
          <p:cNvSpPr txBox="1"/>
          <p:nvPr/>
        </p:nvSpPr>
        <p:spPr>
          <a:xfrm>
            <a:off x="6625388" y="2023871"/>
            <a:ext cx="4272650" cy="422438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If needed, install Jasmine locally.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install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--save-dev </a:t>
            </a:r>
            <a:r>
              <a:rPr lang="en-US" sz="2000" dirty="0">
                <a:solidFill>
                  <a:schemeClr val="bg1"/>
                </a:solidFill>
              </a:rPr>
              <a:t>jasmine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Initialize a Jasmine project with default configuration.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npx</a:t>
            </a:r>
            <a:r>
              <a:rPr lang="en-US" sz="2000" dirty="0">
                <a:solidFill>
                  <a:schemeClr val="bg1"/>
                </a:solidFill>
              </a:rPr>
              <a:t> jasmine </a:t>
            </a:r>
            <a:r>
              <a:rPr lang="en-US" sz="2000" dirty="0">
                <a:solidFill>
                  <a:srgbClr val="FFFF00"/>
                </a:solidFill>
              </a:rPr>
              <a:t>init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Generate Jasmine folders and spec (test) files.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jasmine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Run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tests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npx</a:t>
            </a:r>
            <a:r>
              <a:rPr lang="en-US" sz="2000" dirty="0">
                <a:solidFill>
                  <a:schemeClr val="bg1"/>
                </a:solidFill>
              </a:rPr>
              <a:t> jasmine</a:t>
            </a:r>
          </a:p>
        </p:txBody>
      </p:sp>
    </p:spTree>
    <p:extLst>
      <p:ext uri="{BB962C8B-B14F-4D97-AF65-F5344CB8AC3E}">
        <p14:creationId xmlns:p14="http://schemas.microsoft.com/office/powerpoint/2010/main" val="28851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B2D1-7498-43FD-9131-8D714D1A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Karma Test Runner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https://karma-runner.github.io/latest/index.html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4AD-DD6E-4E41-AFE3-D76C39A9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378" y="1918252"/>
            <a:ext cx="4795622" cy="448254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tx1"/>
                </a:solidFill>
              </a:rPr>
              <a:t>Jasmine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Karma</a:t>
            </a:r>
            <a:r>
              <a:rPr lang="en-US" dirty="0">
                <a:solidFill>
                  <a:schemeClr val="tx1"/>
                </a:solidFill>
              </a:rPr>
              <a:t> work together to run tests and display results.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tx1"/>
                </a:solidFill>
              </a:rPr>
              <a:t>Karma</a:t>
            </a:r>
            <a:r>
              <a:rPr lang="en-US" dirty="0">
                <a:solidFill>
                  <a:schemeClr val="tx1"/>
                </a:solidFill>
              </a:rPr>
              <a:t> launches a browser window with a context page that spawns a web server that executes source code against test code. The results of each test are displayed on the command line to the developer.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tx1"/>
                </a:solidFill>
              </a:rPr>
              <a:t>Jasmine</a:t>
            </a:r>
            <a:r>
              <a:rPr lang="en-US" dirty="0">
                <a:solidFill>
                  <a:schemeClr val="tx1"/>
                </a:solidFill>
              </a:rPr>
              <a:t> runs the ‘spec’ tests and reports results by messaging through the client page. </a:t>
            </a:r>
            <a:r>
              <a:rPr lang="en-US" b="1" i="1" dirty="0">
                <a:solidFill>
                  <a:schemeClr val="tx1"/>
                </a:solidFill>
              </a:rPr>
              <a:t>Karma</a:t>
            </a:r>
            <a:r>
              <a:rPr lang="en-US" dirty="0">
                <a:solidFill>
                  <a:schemeClr val="tx1"/>
                </a:solidFill>
              </a:rPr>
              <a:t> watches all files specified in its configuration file.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When changes are saved to these files, Jasmine reruns the tests and </a:t>
            </a:r>
            <a:r>
              <a:rPr lang="en-US" b="1" i="1" dirty="0">
                <a:solidFill>
                  <a:schemeClr val="tx1"/>
                </a:solidFill>
              </a:rPr>
              <a:t>Karma</a:t>
            </a:r>
            <a:r>
              <a:rPr lang="en-US" dirty="0">
                <a:solidFill>
                  <a:schemeClr val="tx1"/>
                </a:solidFill>
              </a:rPr>
              <a:t> reports the new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ED5E2-3EEF-411C-A846-E46ACC1E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26" y="2559393"/>
            <a:ext cx="4730522" cy="320026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361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B2D1-7498-43FD-9131-8D714D1A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Karma – Manual Installation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https://karma-runner.github.io/latest/index.html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https://karma-runner.github.io/5.0/intro/installation.html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4AD-DD6E-4E41-AFE3-D76C39A9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833" y="1918253"/>
            <a:ext cx="9833246" cy="181828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Jasmine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Angular </a:t>
            </a:r>
            <a:r>
              <a:rPr lang="en-US" sz="2000" dirty="0">
                <a:solidFill>
                  <a:schemeClr val="tx1"/>
                </a:solidFill>
              </a:rPr>
              <a:t>install </a:t>
            </a:r>
            <a:r>
              <a:rPr lang="en-US" sz="2000" b="1" i="1" dirty="0">
                <a:solidFill>
                  <a:schemeClr val="tx1"/>
                </a:solidFill>
              </a:rPr>
              <a:t>Karma</a:t>
            </a:r>
            <a:r>
              <a:rPr lang="en-US" sz="2000" dirty="0">
                <a:solidFill>
                  <a:schemeClr val="tx1"/>
                </a:solidFill>
              </a:rPr>
              <a:t> automatically. </a:t>
            </a:r>
            <a:r>
              <a:rPr lang="en-US" sz="2000" b="1" i="1" dirty="0">
                <a:solidFill>
                  <a:schemeClr val="tx1"/>
                </a:solidFill>
              </a:rPr>
              <a:t>Angular </a:t>
            </a:r>
            <a:r>
              <a:rPr lang="en-US" sz="2000" dirty="0">
                <a:solidFill>
                  <a:schemeClr val="tx1"/>
                </a:solidFill>
              </a:rPr>
              <a:t>does this along with the default </a:t>
            </a:r>
            <a:r>
              <a:rPr lang="en-US" sz="2000" b="1" i="1" dirty="0">
                <a:solidFill>
                  <a:schemeClr val="tx1"/>
                </a:solidFill>
              </a:rPr>
              <a:t>Angular </a:t>
            </a:r>
            <a:r>
              <a:rPr lang="en-US" sz="2000" dirty="0">
                <a:solidFill>
                  <a:schemeClr val="tx1"/>
                </a:solidFill>
              </a:rPr>
              <a:t>Application created with </a:t>
            </a:r>
            <a:r>
              <a:rPr lang="en-US" sz="2000" dirty="0">
                <a:solidFill>
                  <a:srgbClr val="FF0000"/>
                </a:solidFill>
              </a:rPr>
              <a:t>ng new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If needed, </a:t>
            </a:r>
            <a:r>
              <a:rPr lang="en-US" sz="2000" b="1" i="1" dirty="0">
                <a:solidFill>
                  <a:schemeClr val="tx1"/>
                </a:solidFill>
              </a:rPr>
              <a:t>karma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karma-jasmine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karma-chrome-launcher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jasmine-core</a:t>
            </a:r>
            <a:r>
              <a:rPr lang="en-US" sz="2000" dirty="0">
                <a:solidFill>
                  <a:schemeClr val="tx1"/>
                </a:solidFill>
              </a:rPr>
              <a:t> can be installed as </a:t>
            </a:r>
            <a:r>
              <a:rPr lang="en-US" sz="2000" dirty="0" err="1">
                <a:solidFill>
                  <a:schemeClr val="tx1"/>
                </a:solidFill>
              </a:rPr>
              <a:t>npm</a:t>
            </a:r>
            <a:r>
              <a:rPr lang="en-US" sz="2000" dirty="0">
                <a:solidFill>
                  <a:schemeClr val="tx1"/>
                </a:solidFill>
              </a:rPr>
              <a:t> packages. When installing </a:t>
            </a:r>
            <a:r>
              <a:rPr lang="en-US" sz="2000" b="1" i="1" dirty="0">
                <a:solidFill>
                  <a:schemeClr val="tx1"/>
                </a:solidFill>
              </a:rPr>
              <a:t>Karma</a:t>
            </a:r>
            <a:r>
              <a:rPr lang="en-US" sz="2000" dirty="0">
                <a:solidFill>
                  <a:schemeClr val="tx1"/>
                </a:solidFill>
              </a:rPr>
              <a:t> manually, it is recommended to install locally (not globally with </a:t>
            </a:r>
            <a:r>
              <a:rPr lang="en-US" sz="2000" dirty="0">
                <a:solidFill>
                  <a:srgbClr val="FF0000"/>
                </a:solidFill>
              </a:rPr>
              <a:t>-g</a:t>
            </a:r>
            <a:r>
              <a:rPr lang="en-US" sz="2000" dirty="0">
                <a:solidFill>
                  <a:schemeClr val="tx1"/>
                </a:solidFill>
              </a:rPr>
              <a:t>) in the target project’s root directory.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AC93C9-ED0B-4155-9B5D-54F17D8E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89" y="3917434"/>
            <a:ext cx="8758022" cy="216931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Install Karma in the app root directory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karma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--save-dev</a:t>
            </a:r>
          </a:p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Install plugins that your project needs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karma-jasmine karma-chrome-launcher jasmine-core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--save-dev</a:t>
            </a:r>
          </a:p>
          <a:p>
            <a:pPr marL="4572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Run Karma: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./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node_modules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/karma/bin/karma start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3038-7CF1-4678-B999-8A5F80DE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Testing – Set-up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https://angular.io/guide/testing#test-file-name-and-location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D1F2-81F4-48D2-9B73-CC9121C5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1913206"/>
            <a:ext cx="5142824" cy="448759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Testing best practices: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b="1" i="1" dirty="0">
                <a:solidFill>
                  <a:schemeClr val="tx1"/>
                </a:solidFill>
              </a:rPr>
              <a:t>Unit Test</a:t>
            </a:r>
            <a:r>
              <a:rPr lang="en-US" dirty="0">
                <a:solidFill>
                  <a:schemeClr val="tx1"/>
                </a:solidFill>
              </a:rPr>
              <a:t> “spec” files in the same folder as the component or source code files they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b="1" i="1" dirty="0">
                <a:solidFill>
                  <a:schemeClr val="tx1"/>
                </a:solidFill>
              </a:rPr>
              <a:t>Integration Test</a:t>
            </a:r>
            <a:r>
              <a:rPr lang="en-US" dirty="0">
                <a:solidFill>
                  <a:schemeClr val="tx1"/>
                </a:solidFill>
              </a:rPr>
              <a:t> “spec” files in a general “Tests” folder.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Continuous Integration with </a:t>
            </a:r>
            <a:r>
              <a:rPr lang="en-US" b="1" i="1" dirty="0">
                <a:solidFill>
                  <a:schemeClr val="tx1"/>
                </a:solidFill>
              </a:rPr>
              <a:t>Circle CI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i="1" dirty="0">
                <a:solidFill>
                  <a:schemeClr val="tx1"/>
                </a:solidFill>
              </a:rPr>
              <a:t>Travis CI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All test files have extension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spec.ts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This example shows the </a:t>
            </a:r>
            <a:r>
              <a:rPr lang="en-US" b="1" i="1" dirty="0">
                <a:solidFill>
                  <a:schemeClr val="tx1"/>
                </a:solidFill>
              </a:rPr>
              <a:t>banner </a:t>
            </a:r>
            <a:r>
              <a:rPr lang="en-US" dirty="0">
                <a:solidFill>
                  <a:schemeClr val="tx1"/>
                </a:solidFill>
              </a:rPr>
              <a:t>component. It contains all the associated files for the component.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12EAC-29C6-4E2A-923C-7B5E46E6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49" y="2367859"/>
            <a:ext cx="4493226" cy="357828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DBE7A3-88A4-47CE-ABCD-C12485A39358}"/>
              </a:ext>
            </a:extLst>
          </p:cNvPr>
          <p:cNvSpPr/>
          <p:nvPr/>
        </p:nvSpPr>
        <p:spPr>
          <a:xfrm>
            <a:off x="7190699" y="3450424"/>
            <a:ext cx="3429676" cy="303788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77D054-79DB-4ABB-A276-B319841D970F}"/>
              </a:ext>
            </a:extLst>
          </p:cNvPr>
          <p:cNvSpPr/>
          <p:nvPr/>
        </p:nvSpPr>
        <p:spPr>
          <a:xfrm>
            <a:off x="7190699" y="4147300"/>
            <a:ext cx="3163333" cy="303788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45F64D-FE93-4977-BDBC-71D664149AA8}"/>
              </a:ext>
            </a:extLst>
          </p:cNvPr>
          <p:cNvSpPr/>
          <p:nvPr/>
        </p:nvSpPr>
        <p:spPr>
          <a:xfrm>
            <a:off x="7190699" y="4826152"/>
            <a:ext cx="3945931" cy="303788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91EC92-2337-4D15-9C66-90877ECA09AF}"/>
              </a:ext>
            </a:extLst>
          </p:cNvPr>
          <p:cNvSpPr/>
          <p:nvPr/>
        </p:nvSpPr>
        <p:spPr>
          <a:xfrm>
            <a:off x="7190700" y="5189244"/>
            <a:ext cx="2686726" cy="303788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465D-E19F-4009-8B55-D1AB965F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86" y="286603"/>
            <a:ext cx="7242591" cy="1450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Testing Components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https://angular.io/guide/testing-components-basics#cli-generated-tests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https://jasmine.github.io/tutorials/mocking_ajax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AFE2-13FB-4F60-B9DE-A883145A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129" y="1902941"/>
            <a:ext cx="4308081" cy="448550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ng generate component &lt;</a:t>
            </a:r>
            <a:r>
              <a:rPr lang="en-US" sz="2400" dirty="0" err="1">
                <a:solidFill>
                  <a:srgbClr val="FF0000"/>
                </a:solidFill>
              </a:rPr>
              <a:t>componentName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creates a new component in the </a:t>
            </a:r>
            <a:r>
              <a:rPr lang="en-US" sz="2400" dirty="0">
                <a:solidFill>
                  <a:srgbClr val="FF0000"/>
                </a:solidFill>
              </a:rPr>
              <a:t>app/&lt;</a:t>
            </a:r>
            <a:r>
              <a:rPr lang="en-US" sz="2400" dirty="0" err="1">
                <a:solidFill>
                  <a:srgbClr val="FF0000"/>
                </a:solidFill>
              </a:rPr>
              <a:t>componentName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folder with a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css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 .html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spec.ts</a:t>
            </a:r>
            <a:r>
              <a:rPr lang="en-US" sz="2400" dirty="0">
                <a:solidFill>
                  <a:schemeClr val="tx1"/>
                </a:solidFill>
              </a:rPr>
              <a:t>,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files preconfigured.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The testing file is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spec.ts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file. It has testing preconfigured.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C0B48-6DF8-4E2B-A5C7-B6D63EC203DE}"/>
              </a:ext>
            </a:extLst>
          </p:cNvPr>
          <p:cNvSpPr txBox="1"/>
          <p:nvPr/>
        </p:nvSpPr>
        <p:spPr>
          <a:xfrm>
            <a:off x="5815073" y="2037725"/>
            <a:ext cx="5132408" cy="453367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import</a:t>
            </a:r>
            <a:r>
              <a:rPr lang="en-US" sz="1200" dirty="0">
                <a:solidFill>
                  <a:schemeClr val="bg1"/>
                </a:solidFill>
              </a:rPr>
              <a:t> { </a:t>
            </a:r>
            <a:r>
              <a:rPr lang="en-US" sz="1200" dirty="0">
                <a:solidFill>
                  <a:srgbClr val="0070C0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ComponentFixture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TestBed</a:t>
            </a:r>
            <a:r>
              <a:rPr lang="en-US" sz="1200" dirty="0">
                <a:solidFill>
                  <a:schemeClr val="bg1"/>
                </a:solidFill>
              </a:rPr>
              <a:t> } </a:t>
            </a:r>
            <a:r>
              <a:rPr lang="en-US" sz="1200" dirty="0">
                <a:solidFill>
                  <a:srgbClr val="0070C0"/>
                </a:solidFill>
              </a:rPr>
              <a:t>from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'@angular/core/testing'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import</a:t>
            </a:r>
            <a:r>
              <a:rPr lang="en-US" sz="1200" dirty="0">
                <a:solidFill>
                  <a:schemeClr val="bg1"/>
                </a:solidFill>
              </a:rPr>
              <a:t> { </a:t>
            </a:r>
            <a:r>
              <a:rPr lang="en-US" sz="1200" dirty="0" err="1">
                <a:solidFill>
                  <a:srgbClr val="FF0000"/>
                </a:solidFill>
              </a:rPr>
              <a:t>BannerComponent</a:t>
            </a:r>
            <a:r>
              <a:rPr lang="en-US" sz="1200" dirty="0">
                <a:solidFill>
                  <a:schemeClr val="bg1"/>
                </a:solidFill>
              </a:rPr>
              <a:t> } </a:t>
            </a:r>
            <a:r>
              <a:rPr lang="en-US" sz="1200" dirty="0">
                <a:solidFill>
                  <a:srgbClr val="0070C0"/>
                </a:solidFill>
              </a:rPr>
              <a:t>from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'./</a:t>
            </a:r>
            <a:r>
              <a:rPr lang="en-US" sz="1200" dirty="0" err="1">
                <a:solidFill>
                  <a:srgbClr val="C00000"/>
                </a:solidFill>
              </a:rPr>
              <a:t>banner.component</a:t>
            </a:r>
            <a:r>
              <a:rPr lang="en-US" sz="1200" dirty="0">
                <a:solidFill>
                  <a:srgbClr val="C00000"/>
                </a:solidFill>
              </a:rPr>
              <a:t>'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describe(</a:t>
            </a:r>
            <a:r>
              <a:rPr lang="en-US" sz="1200" dirty="0">
                <a:solidFill>
                  <a:srgbClr val="C00000"/>
                </a:solidFill>
              </a:rPr>
              <a:t>'</a:t>
            </a:r>
            <a:r>
              <a:rPr lang="en-US" sz="1200" dirty="0" err="1">
                <a:solidFill>
                  <a:srgbClr val="C00000"/>
                </a:solidFill>
              </a:rPr>
              <a:t>BannerComponent</a:t>
            </a:r>
            <a:r>
              <a:rPr lang="en-US" sz="1200" dirty="0">
                <a:solidFill>
                  <a:srgbClr val="C00000"/>
                </a:solidFill>
              </a:rPr>
              <a:t>'</a:t>
            </a:r>
            <a:r>
              <a:rPr lang="en-US" sz="1200" dirty="0">
                <a:solidFill>
                  <a:schemeClr val="bg1"/>
                </a:solidFill>
              </a:rPr>
              <a:t>, () =&gt;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rgbClr val="0070C0"/>
                </a:solidFill>
              </a:rPr>
              <a:t>let</a:t>
            </a:r>
            <a:r>
              <a:rPr lang="en-US" sz="1200" dirty="0">
                <a:solidFill>
                  <a:schemeClr val="bg1"/>
                </a:solidFill>
              </a:rPr>
              <a:t> component: </a:t>
            </a:r>
            <a:r>
              <a:rPr lang="en-US" sz="1200" dirty="0" err="1">
                <a:solidFill>
                  <a:srgbClr val="FF0000"/>
                </a:solidFill>
              </a:rPr>
              <a:t>BannerComponent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rgbClr val="0070C0"/>
                </a:solidFill>
              </a:rPr>
              <a:t>let</a:t>
            </a:r>
            <a:r>
              <a:rPr lang="en-US" sz="1200" dirty="0">
                <a:solidFill>
                  <a:schemeClr val="bg1"/>
                </a:solidFill>
              </a:rPr>
              <a:t> fixture: </a:t>
            </a:r>
            <a:r>
              <a:rPr lang="en-US" sz="1200" dirty="0" err="1">
                <a:solidFill>
                  <a:srgbClr val="FF0000"/>
                </a:solidFill>
              </a:rPr>
              <a:t>ComponentFixture</a:t>
            </a:r>
            <a:r>
              <a:rPr lang="en-US" sz="1200" dirty="0">
                <a:solidFill>
                  <a:schemeClr val="bg1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BannerComponent</a:t>
            </a:r>
            <a:r>
              <a:rPr lang="en-US" sz="1200" dirty="0">
                <a:solidFill>
                  <a:schemeClr val="bg1"/>
                </a:solidFill>
              </a:rPr>
              <a:t>&gt;;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beforeEach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0070C0"/>
                </a:solidFill>
              </a:rPr>
              <a:t>async</a:t>
            </a:r>
            <a:r>
              <a:rPr lang="en-US" sz="1200" dirty="0">
                <a:solidFill>
                  <a:schemeClr val="bg1"/>
                </a:solidFill>
              </a:rPr>
              <a:t>(() =&gt;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TestBed</a:t>
            </a:r>
            <a:r>
              <a:rPr lang="en-US" sz="1200" dirty="0" err="1">
                <a:solidFill>
                  <a:schemeClr val="bg1"/>
                </a:solidFill>
              </a:rPr>
              <a:t>.configureTestingModule</a:t>
            </a:r>
            <a:r>
              <a:rPr lang="en-US" sz="1200" dirty="0">
                <a:solidFill>
                  <a:schemeClr val="bg1"/>
                </a:solidFill>
              </a:rPr>
              <a:t>({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declarations: [ </a:t>
            </a:r>
            <a:r>
              <a:rPr lang="en-US" sz="1200" dirty="0" err="1">
                <a:solidFill>
                  <a:srgbClr val="FF0000"/>
                </a:solidFill>
              </a:rPr>
              <a:t>BannerComponent</a:t>
            </a:r>
            <a:r>
              <a:rPr lang="en-US" sz="1200" dirty="0">
                <a:solidFill>
                  <a:schemeClr val="bg1"/>
                </a:solidFill>
              </a:rPr>
              <a:t> ] </a:t>
            </a:r>
            <a:r>
              <a:rPr lang="en-US" sz="1200" dirty="0">
                <a:solidFill>
                  <a:srgbClr val="00B050"/>
                </a:solidFill>
              </a:rPr>
              <a:t>// declares which component to test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.</a:t>
            </a:r>
            <a:r>
              <a:rPr lang="en-US" sz="1200" dirty="0" err="1">
                <a:solidFill>
                  <a:schemeClr val="bg1"/>
                </a:solidFill>
              </a:rPr>
              <a:t>compileComponents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}));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beforeEach</a:t>
            </a:r>
            <a:r>
              <a:rPr lang="en-US" sz="1200" dirty="0">
                <a:solidFill>
                  <a:schemeClr val="bg1"/>
                </a:solidFill>
              </a:rPr>
              <a:t>(() =&gt;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fixture = </a:t>
            </a:r>
            <a:r>
              <a:rPr lang="en-US" sz="1200" dirty="0" err="1">
                <a:solidFill>
                  <a:srgbClr val="FF0000"/>
                </a:solidFill>
              </a:rPr>
              <a:t>TestBed</a:t>
            </a:r>
            <a:r>
              <a:rPr lang="en-US" sz="1200" dirty="0" err="1">
                <a:solidFill>
                  <a:schemeClr val="bg1"/>
                </a:solidFill>
              </a:rPr>
              <a:t>.createComponent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BannerComponent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component = </a:t>
            </a:r>
            <a:r>
              <a:rPr lang="en-US" sz="1200" dirty="0" err="1">
                <a:solidFill>
                  <a:schemeClr val="bg1"/>
                </a:solidFill>
              </a:rPr>
              <a:t>fixture.componentInstance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fixture.detectChanges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it('should create', () =&gt;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expect(component).</a:t>
            </a:r>
            <a:r>
              <a:rPr lang="en-US" sz="1200" dirty="0" err="1">
                <a:solidFill>
                  <a:schemeClr val="bg1"/>
                </a:solidFill>
              </a:rPr>
              <a:t>toBeDefined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  <a:r>
              <a:rPr lang="en-US" sz="1200" dirty="0">
                <a:solidFill>
                  <a:srgbClr val="00B050"/>
                </a:solidFill>
              </a:rPr>
              <a:t>// verify the component is created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7718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C7B9EE-A35F-45E4-9F4C-0115B4C84F13}"/>
              </a:ext>
            </a:extLst>
          </p:cNvPr>
          <p:cNvSpPr/>
          <p:nvPr/>
        </p:nvSpPr>
        <p:spPr>
          <a:xfrm>
            <a:off x="1019702" y="2084766"/>
            <a:ext cx="5086630" cy="1450757"/>
          </a:xfrm>
          <a:prstGeom prst="roundRect">
            <a:avLst>
              <a:gd name="adj" fmla="val 4151"/>
            </a:avLst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98F5A-B027-46B0-8442-F7460E45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34" y="286603"/>
            <a:ext cx="5563402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Angular Testing Template</a:t>
            </a:r>
            <a:br>
              <a:rPr lang="en-US" dirty="0"/>
            </a:br>
            <a:r>
              <a:rPr lang="en-US" sz="1100" dirty="0">
                <a:hlinkClick r:id="rId2"/>
              </a:rPr>
              <a:t>https://angular.io/guide/testing-components-basics#cli-generated-tests</a:t>
            </a:r>
            <a:br>
              <a:rPr lang="en-US" sz="3600" dirty="0"/>
            </a:br>
            <a:r>
              <a:rPr lang="en-US" sz="1100" dirty="0">
                <a:hlinkClick r:id="rId3"/>
              </a:rPr>
              <a:t>https://medium.com/swlh/angular-unit-testing-jasmine-karma-step-by-step-e3376d110ab4</a:t>
            </a: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AF735-F703-451D-8416-9423B00EDB5A}"/>
              </a:ext>
            </a:extLst>
          </p:cNvPr>
          <p:cNvSpPr txBox="1"/>
          <p:nvPr/>
        </p:nvSpPr>
        <p:spPr>
          <a:xfrm>
            <a:off x="6150157" y="1040078"/>
            <a:ext cx="5685037" cy="564011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describe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 (inline template)'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fixture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ComponentFixture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&lt;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&gt;;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Fira Code, Menlo, Monaco,  Courier New"/>
              </a:rPr>
              <a:t>let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h1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HTMLElement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beforeEach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TestBed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configureTestingModule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  declarations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[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],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fixture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TestBed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createComponent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 err="1">
                <a:solidFill>
                  <a:srgbClr val="3DC9B0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>
                <a:solidFill>
                  <a:srgbClr val="608B4E"/>
                </a:solidFill>
                <a:effectLst/>
                <a:latin typeface="Fira Code, Menlo, Monaco,  Courier New"/>
              </a:rPr>
              <a:t>// </a:t>
            </a:r>
            <a:r>
              <a:rPr lang="en-US" sz="1300" b="0" dirty="0" err="1">
                <a:solidFill>
                  <a:srgbClr val="608B4E"/>
                </a:solidFill>
                <a:effectLst/>
                <a:latin typeface="Fira Code, Menlo, Monaco,  Courier New"/>
              </a:rPr>
              <a:t>BannerComponent</a:t>
            </a:r>
            <a:r>
              <a:rPr lang="en-US" sz="1300" b="0" dirty="0">
                <a:solidFill>
                  <a:srgbClr val="608B4E"/>
                </a:solidFill>
                <a:effectLst/>
                <a:latin typeface="Fira Code, Menlo, Monaco,  Courier New"/>
              </a:rPr>
              <a:t> test instance</a:t>
            </a:r>
          </a:p>
          <a:p>
            <a:r>
              <a:rPr lang="en-US" sz="1300" b="0" dirty="0">
                <a:solidFill>
                  <a:srgbClr val="608B4E"/>
                </a:solidFill>
                <a:effectLst/>
                <a:latin typeface="Fira Code, Menlo, Monaco,  Courier New"/>
              </a:rPr>
              <a:t>    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component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fixture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componentInstance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h1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fixture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nativeElement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querySelector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'h1'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it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'no title in DOM after 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Fira Code, Menlo, Monaco,  Courier New"/>
              </a:rPr>
              <a:t>createComponent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()'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expect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h1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textContent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toEqual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it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Fira Code, Menlo, Monaco,  Courier New"/>
              </a:rPr>
              <a:t>'should display original title'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,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{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fixture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detectChanges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  expect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h1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textContent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toContain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(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component</a:t>
            </a:r>
            <a:r>
              <a:rPr lang="en-US" sz="1300" b="0" dirty="0" err="1">
                <a:solidFill>
                  <a:srgbClr val="DCDCDC"/>
                </a:solidFill>
                <a:effectLst/>
                <a:latin typeface="Fira Code, Menlo, Monaco,  Courier New"/>
              </a:rPr>
              <a:t>.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Fira Code, Menlo, Monaco,  Courier New"/>
              </a:rPr>
              <a:t>title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Fira Code, Menlo, Monaco,  Courier New"/>
              </a:rPr>
              <a:t>  </a:t>
            </a:r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  <a:p>
            <a:r>
              <a:rPr lang="en-US" sz="1300" b="0" dirty="0">
                <a:solidFill>
                  <a:srgbClr val="DCDCDC"/>
                </a:solidFill>
                <a:effectLst/>
                <a:latin typeface="Fira Code, Menlo, Monaco,  Courier New"/>
              </a:rPr>
              <a:t>});</a:t>
            </a:r>
            <a:endParaRPr lang="en-US" sz="1300" b="0" dirty="0">
              <a:solidFill>
                <a:srgbClr val="D4D4D4"/>
              </a:solidFill>
              <a:effectLst/>
              <a:latin typeface="Fira Code, Menlo, Monaco,  Courier New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DBC549-5C8C-4CB0-AB4F-90E7E6ABF181}"/>
              </a:ext>
            </a:extLst>
          </p:cNvPr>
          <p:cNvSpPr/>
          <p:nvPr/>
        </p:nvSpPr>
        <p:spPr>
          <a:xfrm>
            <a:off x="6211959" y="1456104"/>
            <a:ext cx="5501599" cy="4819020"/>
          </a:xfrm>
          <a:prstGeom prst="roundRect">
            <a:avLst>
              <a:gd name="adj" fmla="val 1095"/>
            </a:avLst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0372F8-F0E0-4B04-8A58-0544A86C63F7}"/>
              </a:ext>
            </a:extLst>
          </p:cNvPr>
          <p:cNvSpPr/>
          <p:nvPr/>
        </p:nvSpPr>
        <p:spPr>
          <a:xfrm>
            <a:off x="1301030" y="4580340"/>
            <a:ext cx="4600039" cy="278740"/>
          </a:xfrm>
          <a:prstGeom prst="roundRect">
            <a:avLst>
              <a:gd name="adj" fmla="val 13481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739919-05E3-44CC-AEFC-9938C417297F}"/>
              </a:ext>
            </a:extLst>
          </p:cNvPr>
          <p:cNvSpPr/>
          <p:nvPr/>
        </p:nvSpPr>
        <p:spPr>
          <a:xfrm>
            <a:off x="6404220" y="2452369"/>
            <a:ext cx="5257629" cy="1869879"/>
          </a:xfrm>
          <a:prstGeom prst="roundRect">
            <a:avLst>
              <a:gd name="adj" fmla="val 1754"/>
            </a:avLst>
          </a:prstGeom>
          <a:solidFill>
            <a:schemeClr val="accent2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D214C5-ADD4-4B33-B239-20C8C3F83F11}"/>
              </a:ext>
            </a:extLst>
          </p:cNvPr>
          <p:cNvSpPr/>
          <p:nvPr/>
        </p:nvSpPr>
        <p:spPr>
          <a:xfrm>
            <a:off x="1301031" y="4920294"/>
            <a:ext cx="4201136" cy="518810"/>
          </a:xfrm>
          <a:prstGeom prst="roundRect">
            <a:avLst>
              <a:gd name="adj" fmla="val 6460"/>
            </a:avLst>
          </a:prstGeom>
          <a:solidFill>
            <a:srgbClr val="FFFF00">
              <a:alpha val="1000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849CA6-A5E6-41B0-860D-A10CD471BAA6}"/>
              </a:ext>
            </a:extLst>
          </p:cNvPr>
          <p:cNvSpPr/>
          <p:nvPr/>
        </p:nvSpPr>
        <p:spPr>
          <a:xfrm>
            <a:off x="6419800" y="5227209"/>
            <a:ext cx="5169974" cy="839900"/>
          </a:xfrm>
          <a:prstGeom prst="roundRect">
            <a:avLst>
              <a:gd name="adj" fmla="val 5580"/>
            </a:avLst>
          </a:prstGeom>
          <a:solidFill>
            <a:srgbClr val="FFFF00">
              <a:alpha val="1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2A4761-4AEB-48BB-8901-87DFD70237AC}"/>
              </a:ext>
            </a:extLst>
          </p:cNvPr>
          <p:cNvSpPr/>
          <p:nvPr/>
        </p:nvSpPr>
        <p:spPr>
          <a:xfrm>
            <a:off x="1473723" y="5761557"/>
            <a:ext cx="4129636" cy="442541"/>
          </a:xfrm>
          <a:prstGeom prst="roundRect">
            <a:avLst>
              <a:gd name="adj" fmla="val 17267"/>
            </a:avLst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7EC530-F825-43A8-9754-C56B3A69183D}"/>
              </a:ext>
            </a:extLst>
          </p:cNvPr>
          <p:cNvSpPr/>
          <p:nvPr/>
        </p:nvSpPr>
        <p:spPr>
          <a:xfrm>
            <a:off x="6617609" y="5651090"/>
            <a:ext cx="4940210" cy="204020"/>
          </a:xfrm>
          <a:prstGeom prst="roundRect">
            <a:avLst>
              <a:gd name="adj" fmla="val 15205"/>
            </a:avLst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F2D34-3131-4DB8-A8C3-3EC6587EF2DF}"/>
              </a:ext>
            </a:extLst>
          </p:cNvPr>
          <p:cNvSpPr txBox="1"/>
          <p:nvPr/>
        </p:nvSpPr>
        <p:spPr>
          <a:xfrm>
            <a:off x="1701209" y="6430069"/>
            <a:ext cx="368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64592"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expect()</a:t>
            </a:r>
            <a:r>
              <a:rPr lang="en-US" dirty="0">
                <a:highlight>
                  <a:srgbClr val="FFFF00"/>
                </a:highlight>
              </a:rPr>
              <a:t> is similar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assert()</a:t>
            </a:r>
            <a:r>
              <a:rPr lang="en-US" dirty="0">
                <a:highlight>
                  <a:srgbClr val="FFFF00"/>
                </a:highlight>
              </a:rPr>
              <a:t> in C#.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7EEC7B-F66F-4FB7-AC3C-ED202764F73E}"/>
              </a:ext>
            </a:extLst>
          </p:cNvPr>
          <p:cNvSpPr/>
          <p:nvPr/>
        </p:nvSpPr>
        <p:spPr>
          <a:xfrm>
            <a:off x="6412887" y="4421508"/>
            <a:ext cx="5257629" cy="658549"/>
          </a:xfrm>
          <a:prstGeom prst="roundRect">
            <a:avLst>
              <a:gd name="adj" fmla="val 5580"/>
            </a:avLst>
          </a:prstGeom>
          <a:solidFill>
            <a:srgbClr val="FFFF00">
              <a:alpha val="1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E184-8C14-4704-8F55-9646A86C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697" y="1901346"/>
            <a:ext cx="5127438" cy="4487422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whole Angular test suite is contained within </a:t>
            </a:r>
            <a:r>
              <a:rPr lang="en-US" sz="1800" dirty="0">
                <a:solidFill>
                  <a:srgbClr val="FF0000"/>
                </a:solidFill>
              </a:rPr>
              <a:t>describe()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</a:rPr>
              <a:t>describe()</a:t>
            </a:r>
            <a:r>
              <a:rPr lang="en-US" sz="1800" dirty="0">
                <a:solidFill>
                  <a:schemeClr val="tx1"/>
                </a:solidFill>
              </a:rPr>
              <a:t> has two parameters:</a:t>
            </a:r>
          </a:p>
          <a:p>
            <a:pPr marL="74980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 string. It declares the function or component to test.</a:t>
            </a:r>
          </a:p>
          <a:p>
            <a:pPr marL="74980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 callback function containing the actions to take.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describe()</a:t>
            </a:r>
            <a:r>
              <a:rPr lang="en-US" sz="1800" dirty="0">
                <a:solidFill>
                  <a:schemeClr val="tx1"/>
                </a:solidFill>
              </a:rPr>
              <a:t>’s callback function has zero parameters but lists all the actions to take on the component.</a:t>
            </a:r>
          </a:p>
          <a:p>
            <a:pPr marL="749808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beforeEach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 sets up the test environment.</a:t>
            </a:r>
          </a:p>
          <a:p>
            <a:pPr marL="749808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it()</a:t>
            </a:r>
            <a:r>
              <a:rPr lang="en-US" sz="1600" dirty="0">
                <a:solidFill>
                  <a:schemeClr val="tx1"/>
                </a:solidFill>
              </a:rPr>
              <a:t> declares an individual test. </a:t>
            </a:r>
            <a:r>
              <a:rPr lang="en-US" sz="1600" dirty="0">
                <a:solidFill>
                  <a:srgbClr val="FF0000"/>
                </a:solidFill>
              </a:rPr>
              <a:t>it()</a:t>
            </a:r>
            <a:r>
              <a:rPr lang="en-US" sz="1600" dirty="0">
                <a:solidFill>
                  <a:schemeClr val="tx1"/>
                </a:solidFill>
              </a:rPr>
              <a:t> has two parameters:</a:t>
            </a:r>
          </a:p>
          <a:p>
            <a:pPr marL="932688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first is a string that states the expected result.</a:t>
            </a:r>
          </a:p>
          <a:p>
            <a:pPr marL="932688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second contains a callback with an </a:t>
            </a:r>
            <a:r>
              <a:rPr lang="en-US" sz="1400" dirty="0">
                <a:solidFill>
                  <a:srgbClr val="FF0000"/>
                </a:solidFill>
              </a:rPr>
              <a:t>expect()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assertion.</a:t>
            </a:r>
          </a:p>
        </p:txBody>
      </p:sp>
    </p:spTree>
    <p:extLst>
      <p:ext uri="{BB962C8B-B14F-4D97-AF65-F5344CB8AC3E}">
        <p14:creationId xmlns:p14="http://schemas.microsoft.com/office/powerpoint/2010/main" val="20654692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6cd53318bb5e7965b591b276dbcd24be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e5d950957b7e1b8771bdca69756d18b3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89912D-5CCA-49D3-87CA-43D96A893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5AF26D-8FF3-4A59-B807-EF7A233FA1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26FF1-AA96-4BCA-BA16-D91B807962E7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6d9aa3d-651e-4839-b59d-0bd8c52fea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{6BC19C19-FE95-42E8-ABDF-74DAF0C3EFEB}tf56160789</Template>
  <TotalTime>0</TotalTime>
  <Words>3746</Words>
  <Application>Microsoft Office PowerPoint</Application>
  <PresentationFormat>Widescreen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Consolas</vt:lpstr>
      <vt:lpstr>Fira Code, Menlo, Monaco,  Courier New</vt:lpstr>
      <vt:lpstr>Franklin Gothic Book</vt:lpstr>
      <vt:lpstr>Roboto</vt:lpstr>
      <vt:lpstr>1_RetrospectVTI</vt:lpstr>
      <vt:lpstr>Testing in Angular</vt:lpstr>
      <vt:lpstr>Testing an application offers the benefits of improved application design, preemptive refactoring, and helps prevent breaking legacy code when adding new features</vt:lpstr>
      <vt:lpstr>Testing in Angular – Overview https://angular.io/guide/testing https://jasmine.github.io/pages/docs_home.html</vt:lpstr>
      <vt:lpstr>Jasmine Testing Framework https://jasmine.github.io/ https://jasmine.github.io/setup/nodejs.html</vt:lpstr>
      <vt:lpstr>Karma Test Runner https://karma-runner.github.io/latest/index.html</vt:lpstr>
      <vt:lpstr>Karma – Manual Installation https://karma-runner.github.io/latest/index.html https://karma-runner.github.io/5.0/intro/installation.html</vt:lpstr>
      <vt:lpstr>Angular Testing – Set-up https://angular.io/guide/testing#test-file-name-and-location</vt:lpstr>
      <vt:lpstr>Testing Components https://angular.io/guide/testing-components-basics#cli-generated-tests https://jasmine.github.io/tutorials/mocking_ajax</vt:lpstr>
      <vt:lpstr>Angular Testing Template https://angular.io/guide/testing-components-basics#cli-generated-tests https://medium.com/swlh/angular-unit-testing-jasmine-karma-step-by-step-e3376d110ab4</vt:lpstr>
      <vt:lpstr>beforeEach(), beforeAll() https://angular.io/guide/testing-components-basics#beforeeach https://jasmine.github.io/api/edge/global.html#beforeAll https://jasmine.github.io/api/edge/global.html#beforeEach</vt:lpstr>
      <vt:lpstr>it() and expect() https://jasmine.github.io/tutorials/your_first_suite https://jasmine.github.io/api/edge/global.html#it</vt:lpstr>
      <vt:lpstr>Testing with TestBed https://angular.io/guide/testing-services#testing-services-with-the-testbed https://angular.io/guide/testing-utility-apis#testbed-class-summary https://duncanhunter.gitbook.io/testing-angular/testbed-and-fixtures</vt:lpstr>
      <vt:lpstr>Mock vs Spy vs Stub https://www.amadousall.com/unit-testing-angular-stubs-vs-spies-vs-mocks/ https://martinfowler.com/bliki/TestDouble.html</vt:lpstr>
      <vt:lpstr>Spies https://jasmine.github.io/api/edge/Spy https://scriptverse.academy/tutorials/jasmine-spyon.html https://www.tutorialspoint.com/jasminejs/jasminejs_spies.htm</vt:lpstr>
      <vt:lpstr>Spying on Properties https://jasmine.github.io/tutorials/spying_on_properties https://jasmine.github.io/api/2.7/global.html#spyOnProperty</vt:lpstr>
      <vt:lpstr>Spying on Properties https://jasmine.github.io/tutorials/spying_on_properties https://jasmine.github.io/api/2.7/global.html#spyOnProperty</vt:lpstr>
      <vt:lpstr>Testing Reactive Forms https://angular.io/guide/forms-overview#testing https://angular.io/guide/forms-overview#testing-reactive-forms https://codecraft.tv/courses/angular/unit-testing/model-driven-forms/</vt:lpstr>
      <vt:lpstr>Testing Template-driven Forms https://angular.io/guide/forms-overview#testing https://angular.io/guide/forms-overview#testing-template-driven-forms https://codecraft.tv/courses/angular/unit-testing/model-driven-forms/</vt:lpstr>
      <vt:lpstr>Testing HTTP Services with Spies https://stackblitz.com/angular/mkjgxjnxeak?file=src%2Fapp%2Fmodel%2Fhero.service.spec.ts https://angular.io/guide/testing-services#testing-http-services https://levelup.gitconnected.com/test-angular-components-and-services-with-http-mocks-e143d90fa27d</vt:lpstr>
      <vt:lpstr>Mocking AJAX calls https://jasmine.github.io/tutorials/mocking_ajax</vt:lpstr>
      <vt:lpstr>Mock a Service</vt:lpstr>
      <vt:lpstr>Testing pipe() https://angular.io/guide/testing-pipes</vt:lpstr>
      <vt:lpstr>Control which tests are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2020-04-12T23:59:52Z</dcterms:created>
  <dcterms:modified xsi:type="dcterms:W3CDTF">2022-09-23T15:04:43Z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