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075"/>
    <a:srgbClr val="B4714C"/>
    <a:srgbClr val="F8F8F8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91" autoAdjust="0"/>
  </p:normalViewPr>
  <p:slideViewPr>
    <p:cSldViewPr snapToGrid="0">
      <p:cViewPr varScale="1">
        <p:scale>
          <a:sx n="80" d="100"/>
          <a:sy n="80" d="100"/>
        </p:scale>
        <p:origin x="60" y="151"/>
      </p:cViewPr>
      <p:guideLst/>
    </p:cSldViewPr>
  </p:slideViewPr>
  <p:outlineViewPr>
    <p:cViewPr>
      <p:scale>
        <a:sx n="33" d="100"/>
        <a:sy n="33" d="100"/>
      </p:scale>
      <p:origin x="0" y="-35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linq/functional-vs-imperative-programm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linq/functional-vs-imperative-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dotnet/standard/linq/functional-vs-imperative-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en-us/dotnet/standard/linq/functional-vs-imperative-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Imperative vs Declarative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432" y="0"/>
            <a:ext cx="8338203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5400" b="0" i="1" baseline="-25000" dirty="0">
                <a:solidFill>
                  <a:srgbClr val="E6E6E6"/>
                </a:solidFill>
                <a:effectLst/>
              </a:rPr>
              <a:t>Imperative Programming consists of code that specifies the steps that the computer must take to accomplish the goal. Functional Programming involves composing the solution as a set of functions to be invoked on a data set. </a:t>
            </a:r>
            <a:endParaRPr lang="en-US" sz="34400" i="1" baseline="-250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https://learn.microsoft.com/en-us/dotnet/standard/linq/functional-vs-imperative-programming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EA8F-029D-C47E-F37A-8A1C99E6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7176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Imperative vs Declarative Programming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hlinkClick r:id="rId2"/>
              </a:rPr>
              <a:t>https://learn.microsoft.com/en-us/dotnet/standard/linq/functional-vs-imperative-programming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9F73-D860-3AC5-BFEA-602E244F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160" y="1894841"/>
            <a:ext cx="7741920" cy="848359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It’s important to note the difference between Imperative and Declarative programming.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DB1DE-7294-7A64-5E3C-58FBD1AEC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94604"/>
              </p:ext>
            </p:extLst>
          </p:nvPr>
        </p:nvGraphicFramePr>
        <p:xfrm>
          <a:off x="944154" y="2743201"/>
          <a:ext cx="10357636" cy="3601083"/>
        </p:xfrm>
        <a:graphic>
          <a:graphicData uri="http://schemas.openxmlformats.org/drawingml/2006/table">
            <a:tbl>
              <a:tblPr/>
              <a:tblGrid>
                <a:gridCol w="2238520">
                  <a:extLst>
                    <a:ext uri="{9D8B030D-6E8A-4147-A177-3AD203B41FA5}">
                      <a16:colId xmlns:a16="http://schemas.microsoft.com/office/drawing/2014/main" val="576567729"/>
                    </a:ext>
                  </a:extLst>
                </a:gridCol>
                <a:gridCol w="4046479">
                  <a:extLst>
                    <a:ext uri="{9D8B030D-6E8A-4147-A177-3AD203B41FA5}">
                      <a16:colId xmlns:a16="http://schemas.microsoft.com/office/drawing/2014/main" val="3116112581"/>
                    </a:ext>
                  </a:extLst>
                </a:gridCol>
                <a:gridCol w="4072637">
                  <a:extLst>
                    <a:ext uri="{9D8B030D-6E8A-4147-A177-3AD203B41FA5}">
                      <a16:colId xmlns:a16="http://schemas.microsoft.com/office/drawing/2014/main" val="3388434662"/>
                    </a:ext>
                  </a:extLst>
                </a:gridCol>
              </a:tblGrid>
              <a:tr h="3983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Characteristic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Imperative approach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Functional approach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04274"/>
                  </a:ext>
                </a:extLst>
              </a:tr>
              <a:tr h="8464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</a:rPr>
                        <a:t>Programmers </a:t>
                      </a:r>
                    </a:p>
                    <a:p>
                      <a:pPr algn="ctr" fontAlgn="t"/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Perform tasks and track changes in data state.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Determine what transformations of data are needed.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7352"/>
                  </a:ext>
                </a:extLst>
              </a:tr>
              <a:tr h="3669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</a:rPr>
                        <a:t>State Changes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Non-existent.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45922"/>
                  </a:ext>
                </a:extLst>
              </a:tr>
              <a:tr h="3581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</a:rPr>
                        <a:t>Order of execution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Low importance.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18663"/>
                  </a:ext>
                </a:extLst>
              </a:tr>
              <a:tr h="7728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</a:rPr>
                        <a:t>Primary flow control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Loops, conditionals, and function/method calls.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Function calls, including recursion.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29004"/>
                  </a:ext>
                </a:extLst>
              </a:tr>
              <a:tr h="85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</a:rPr>
                        <a:t>Primary unit of data manipulation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Instances of structures or classes.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Functions as first-class objects and data collections.</a:t>
                      </a:r>
                    </a:p>
                  </a:txBody>
                  <a:tcPr marL="32989" marR="32989" marT="16495" marB="16495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8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EA8F-029D-C47E-F37A-8A1C99E6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7176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Imperative Programming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hlinkClick r:id="rId2"/>
              </a:rPr>
              <a:t>https://learn.microsoft.com/en-us/dotnet/standard/linq/functional-vs-imperative-programming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9F73-D860-3AC5-BFEA-602E244F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841"/>
            <a:ext cx="5293360" cy="450596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In </a:t>
            </a:r>
            <a:r>
              <a:rPr lang="en-US" sz="2200" b="1" i="1" dirty="0">
                <a:solidFill>
                  <a:schemeClr val="tx1"/>
                </a:solidFill>
              </a:rPr>
              <a:t>Imperative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Programming</a:t>
            </a:r>
            <a:r>
              <a:rPr lang="en-US" sz="2200" dirty="0">
                <a:solidFill>
                  <a:schemeClr val="tx1"/>
                </a:solidFill>
              </a:rPr>
              <a:t>, a developer writes code that specifies what the computer will do. 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 OOP languages like C#, Visual Basic, C++, and Java, developers use </a:t>
            </a:r>
            <a:r>
              <a:rPr lang="en-US" sz="2200" b="1" i="1" dirty="0">
                <a:solidFill>
                  <a:schemeClr val="tx1"/>
                </a:solidFill>
              </a:rPr>
              <a:t>Imperative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Programming</a:t>
            </a:r>
            <a:r>
              <a:rPr lang="en-US" sz="2200" dirty="0">
                <a:solidFill>
                  <a:schemeClr val="tx1"/>
                </a:solidFill>
              </a:rPr>
              <a:t>. The behavior and state of object types are paramount. </a:t>
            </a:r>
          </a:p>
          <a:p>
            <a:r>
              <a:rPr lang="en-US" sz="2200" dirty="0">
                <a:solidFill>
                  <a:schemeClr val="tx1"/>
                </a:solidFill>
              </a:rPr>
              <a:t>Language features like classes, interfaces, inheritance, and polymorphism are provided to maintain the state of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EC9BC-87F6-E2E9-0190-2811C2A8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151" y="2930610"/>
            <a:ext cx="4332345" cy="108594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3734F-A5AE-398A-24C1-7F392B2B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50" y="2026680"/>
            <a:ext cx="4332345" cy="81130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34214-9031-B9FB-423D-14FE93A6C53F}"/>
              </a:ext>
            </a:extLst>
          </p:cNvPr>
          <p:cNvSpPr txBox="1"/>
          <p:nvPr/>
        </p:nvSpPr>
        <p:spPr>
          <a:xfrm>
            <a:off x="6714151" y="4109184"/>
            <a:ext cx="4332345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public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class Person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{</a:t>
            </a:r>
          </a:p>
          <a:p>
            <a:r>
              <a:rPr lang="en-US" sz="1400" dirty="0">
                <a:solidFill>
                  <a:srgbClr val="00B050"/>
                </a:solidFill>
                <a:latin typeface="Bahnschrift Light" panose="020B0502040204020203" pitchFamily="34" charset="0"/>
              </a:rPr>
              <a:t>    // Constructor that takes no arguments:</a:t>
            </a:r>
          </a:p>
          <a:p>
            <a:r>
              <a:rPr lang="en-US" sz="1400" dirty="0">
                <a:latin typeface="Bahnschrift Light" panose="020B0502040204020203" pitchFamily="34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public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Person() { Name = </a:t>
            </a:r>
            <a:r>
              <a:rPr lang="en-US" sz="1400" dirty="0">
                <a:solidFill>
                  <a:srgbClr val="CF9075"/>
                </a:solidFill>
                <a:latin typeface="Bahnschrift Light" panose="020B0502040204020203" pitchFamily="34" charset="0"/>
              </a:rPr>
              <a:t>"unknown"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;</a:t>
            </a:r>
            <a:r>
              <a:rPr lang="en-US" sz="1400" dirty="0">
                <a:solidFill>
                  <a:srgbClr val="CF9075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  <a:endParaRPr lang="en-US" sz="1400" dirty="0">
              <a:latin typeface="Bahnschrift Light" panose="020B0502040204020203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Bahnschrift Light" panose="020B0502040204020203" pitchFamily="34" charset="0"/>
              </a:rPr>
              <a:t>    // Constructor that takes one argument:</a:t>
            </a:r>
          </a:p>
          <a:p>
            <a:r>
              <a:rPr lang="en-US" sz="1400" dirty="0">
                <a:latin typeface="Bahnschrift Light" panose="020B0502040204020203" pitchFamily="34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public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Person(string name) { Name = name; }</a:t>
            </a:r>
            <a:endParaRPr lang="en-US" sz="1400" dirty="0">
              <a:latin typeface="Bahnschrift Light" panose="020B0502040204020203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Bahnschrift Light" panose="020B0502040204020203" pitchFamily="34" charset="0"/>
              </a:rPr>
              <a:t>    // Auto-implemented readonly property:</a:t>
            </a:r>
          </a:p>
          <a:p>
            <a:r>
              <a:rPr lang="en-US" sz="1400" dirty="0">
                <a:latin typeface="Bahnschrift Light" panose="020B0502040204020203" pitchFamily="34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public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string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Name { get; }</a:t>
            </a:r>
            <a:endParaRPr lang="en-US" sz="1400" dirty="0">
              <a:latin typeface="Bahnschrift Light" panose="020B0502040204020203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Bahnschrift Light" panose="020B0502040204020203" pitchFamily="34" charset="0"/>
              </a:rPr>
              <a:t>    // Method that overrides base class </a:t>
            </a:r>
            <a:r>
              <a:rPr lang="en-US" sz="1400" dirty="0" err="1">
                <a:solidFill>
                  <a:srgbClr val="00B050"/>
                </a:solidFill>
                <a:latin typeface="Bahnschrift Light" panose="020B0502040204020203" pitchFamily="34" charset="0"/>
              </a:rPr>
              <a:t>ToString</a:t>
            </a:r>
            <a:r>
              <a:rPr lang="en-US" sz="1400" dirty="0">
                <a:solidFill>
                  <a:srgbClr val="00B050"/>
                </a:solidFill>
                <a:latin typeface="Bahnschrift Light" panose="020B0502040204020203" pitchFamily="34" charset="0"/>
              </a:rPr>
              <a:t>().</a:t>
            </a:r>
          </a:p>
          <a:p>
            <a:r>
              <a:rPr lang="en-US" sz="1400" dirty="0">
                <a:latin typeface="Bahnschrift Light" panose="020B0502040204020203" pitchFamily="34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public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override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Bahnschrift Light" panose="020B0502040204020203" pitchFamily="34" charset="0"/>
              </a:rPr>
              <a:t>string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ToString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() { return Name; }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90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EA8F-029D-C47E-F37A-8A1C99E6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7176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Functional Programming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hlinkClick r:id="rId2"/>
              </a:rPr>
              <a:t>https://learn.microsoft.com/en-us/dotnet/standard/linq/functional-vs-imperative-programming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9F73-D860-3AC5-BFEA-602E244F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94841"/>
            <a:ext cx="4906797" cy="4505960"/>
          </a:xfrm>
        </p:spPr>
        <p:txBody>
          <a:bodyPr anchor="ctr">
            <a:normAutofit/>
          </a:bodyPr>
          <a:lstStyle/>
          <a:p>
            <a:r>
              <a:rPr lang="en-US" sz="2200" b="1" i="1" dirty="0">
                <a:solidFill>
                  <a:schemeClr val="tx1"/>
                </a:solidFill>
              </a:rPr>
              <a:t>Functional Programming </a:t>
            </a:r>
            <a:r>
              <a:rPr lang="en-US" sz="2200" dirty="0">
                <a:solidFill>
                  <a:schemeClr val="tx1"/>
                </a:solidFill>
              </a:rPr>
              <a:t>is a form of </a:t>
            </a:r>
            <a:r>
              <a:rPr lang="en-US" sz="2200" b="1" i="1" dirty="0">
                <a:solidFill>
                  <a:schemeClr val="tx1"/>
                </a:solidFill>
              </a:rPr>
              <a:t>Declarative Programming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b="1" i="1" dirty="0">
                <a:solidFill>
                  <a:schemeClr val="tx1"/>
                </a:solidFill>
              </a:rPr>
              <a:t>Declarative Programming </a:t>
            </a:r>
            <a:r>
              <a:rPr lang="en-US" sz="2200" dirty="0">
                <a:solidFill>
                  <a:schemeClr val="tx1"/>
                </a:solidFill>
              </a:rPr>
              <a:t>involves composing a solution as a set of functions to be executed on the data set. </a:t>
            </a:r>
          </a:p>
          <a:p>
            <a:r>
              <a:rPr lang="en-US" sz="2200" dirty="0">
                <a:solidFill>
                  <a:schemeClr val="tx1"/>
                </a:solidFill>
              </a:rPr>
              <a:t>Functional programming avoids state and mutable data, and instead emphasizes the invoking of functions to act on collections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9EEFE-3168-2CFC-04BD-FA86BC3D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09" y="2245811"/>
            <a:ext cx="4765040" cy="1108987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A0400-8271-388A-8EDD-80CAAEEB325A}"/>
              </a:ext>
            </a:extLst>
          </p:cNvPr>
          <p:cNvSpPr txBox="1"/>
          <p:nvPr/>
        </p:nvSpPr>
        <p:spPr>
          <a:xfrm>
            <a:off x="6236309" y="3607754"/>
            <a:ext cx="4765040" cy="138499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someNumbers</a:t>
            </a:r>
            <a:r>
              <a:rPr lang="en-US" sz="1400" dirty="0">
                <a:solidFill>
                  <a:schemeClr val="bg1"/>
                </a:solidFill>
              </a:rPr>
              <a:t> = { </a:t>
            </a:r>
            <a:r>
              <a:rPr lang="en-US" sz="1400" dirty="0">
                <a:solidFill>
                  <a:srgbClr val="92D050"/>
                </a:solidFill>
              </a:rPr>
              <a:t>4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3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2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processed = </a:t>
            </a:r>
            <a:r>
              <a:rPr lang="en-US" sz="1400" dirty="0" err="1">
                <a:solidFill>
                  <a:schemeClr val="bg1"/>
                </a:solidFill>
              </a:rPr>
              <a:t>someNumbers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</a:rPr>
              <a:t>        .Select(</a:t>
            </a:r>
            <a:r>
              <a:rPr lang="en-US" sz="1400" dirty="0">
                <a:solidFill>
                  <a:schemeClr val="bg1"/>
                </a:solidFill>
              </a:rPr>
              <a:t>n =&gt; n * 2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rgbClr val="00B050"/>
                </a:solidFill>
              </a:rPr>
              <a:t> // Multiply each number by 2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.Where(</a:t>
            </a:r>
            <a:r>
              <a:rPr lang="en-US" sz="1400" dirty="0">
                <a:solidFill>
                  <a:schemeClr val="bg1"/>
                </a:solidFill>
              </a:rPr>
              <a:t>n =&gt; n != 6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rgbClr val="00B050"/>
                </a:solidFill>
              </a:rPr>
              <a:t>// Keep all the results, except for 6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</a:t>
            </a:r>
            <a:r>
              <a:rPr lang="en-US" sz="1400" dirty="0" err="1">
                <a:solidFill>
                  <a:srgbClr val="00B0F0"/>
                </a:solidFill>
              </a:rPr>
              <a:t>OrderBy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n =&gt; n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;     </a:t>
            </a:r>
            <a:r>
              <a:rPr lang="en-US" sz="1400" dirty="0">
                <a:solidFill>
                  <a:srgbClr val="00B050"/>
                </a:solidFill>
              </a:rPr>
              <a:t>// Sort in ascending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E2902-CB1B-5ADE-4E47-9A98A3FD48D6}"/>
              </a:ext>
            </a:extLst>
          </p:cNvPr>
          <p:cNvSpPr txBox="1"/>
          <p:nvPr/>
        </p:nvSpPr>
        <p:spPr>
          <a:xfrm>
            <a:off x="6236309" y="5202163"/>
            <a:ext cx="476504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query2 = (</a:t>
            </a:r>
            <a:r>
              <a:rPr lang="en-US" sz="1600" dirty="0">
                <a:solidFill>
                  <a:srgbClr val="FFC000"/>
                </a:solidFill>
              </a:rPr>
              <a:t>from</a:t>
            </a:r>
            <a:r>
              <a:rPr lang="en-US" sz="1600" dirty="0">
                <a:solidFill>
                  <a:schemeClr val="bg1"/>
                </a:solidFill>
              </a:rPr>
              <a:t> u </a:t>
            </a:r>
            <a:r>
              <a:rPr lang="en-US" sz="1600" dirty="0">
                <a:solidFill>
                  <a:srgbClr val="FFC000"/>
                </a:solidFill>
              </a:rPr>
              <a:t>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context.Users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where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u.Id</a:t>
            </a:r>
            <a:r>
              <a:rPr lang="en-US" sz="1600" dirty="0">
                <a:solidFill>
                  <a:schemeClr val="bg1"/>
                </a:solidFill>
              </a:rPr>
              <a:t> == value </a:t>
            </a:r>
            <a:r>
              <a:rPr lang="en-US" sz="1600" dirty="0" err="1">
                <a:solidFill>
                  <a:srgbClr val="FFC000"/>
                </a:solidFill>
              </a:rPr>
              <a:t>orderby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u.Username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u)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00B0F0"/>
                </a:solidFill>
              </a:rPr>
              <a:t>.Skip(</a:t>
            </a:r>
            <a:r>
              <a:rPr lang="en-US" sz="1600" dirty="0">
                <a:solidFill>
                  <a:schemeClr val="bg1"/>
                </a:solidFill>
              </a:rPr>
              <a:t>skip</a:t>
            </a:r>
            <a:r>
              <a:rPr lang="en-US" sz="1600" dirty="0">
                <a:solidFill>
                  <a:srgbClr val="00B0F0"/>
                </a:solidFill>
              </a:rPr>
              <a:t>).Take(</a:t>
            </a:r>
            <a:r>
              <a:rPr lang="en-US" sz="1600" dirty="0">
                <a:solidFill>
                  <a:schemeClr val="bg1"/>
                </a:solidFill>
              </a:rPr>
              <a:t>take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706441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6cd53318bb5e7965b591b276dbcd24be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e5d950957b7e1b8771bdca69756d18b3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6CC198-39F2-4C9D-A999-100A996358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2F1301-7898-4E4A-A1D4-F7C96C5D3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38C897-062F-4F9E-9BD8-A1D6B2C674FC}">
  <ds:schemaRefs>
    <ds:schemaRef ds:uri="http://schemas.microsoft.com/office/2006/documentManagement/types"/>
    <ds:schemaRef ds:uri="http://www.w3.org/XML/1998/namespace"/>
    <ds:schemaRef ds:uri="http://purl.org/dc/terms/"/>
    <ds:schemaRef ds:uri="66d9aa3d-651e-4839-b59d-0bd8c52fea9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{6BC19C19-FE95-42E8-ABDF-74DAF0C3EFEB}tf56160789</Template>
  <TotalTime>0</TotalTime>
  <Words>504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Bahnschrift Light</vt:lpstr>
      <vt:lpstr>Bookman Old Style</vt:lpstr>
      <vt:lpstr>Calibri</vt:lpstr>
      <vt:lpstr>Franklin Gothic Book</vt:lpstr>
      <vt:lpstr>1_RetrospectVTI</vt:lpstr>
      <vt:lpstr>Imperative vs Declarative Programming</vt:lpstr>
      <vt:lpstr>Imperative Programming consists of code that specifies the steps that the computer must take to accomplish the goal. Functional Programming involves composing the solution as a set of functions to be invoked on a data set. </vt:lpstr>
      <vt:lpstr>Imperative vs Declarative Programming https://learn.microsoft.com/en-us/dotnet/standard/linq/functional-vs-imperative-programming</vt:lpstr>
      <vt:lpstr>Imperative Programming https://learn.microsoft.com/en-us/dotnet/standard/linq/functional-vs-imperative-programming</vt:lpstr>
      <vt:lpstr>Functional Programming https://learn.microsoft.com/en-us/dotnet/standard/linq/functional-vs-imperative-programming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2020-04-12T23:59:00Z</dcterms:created>
  <dcterms:modified xsi:type="dcterms:W3CDTF">2022-10-07T20:56:28Z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