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71" r:id="rId7"/>
    <p:sldId id="297" r:id="rId8"/>
    <p:sldId id="278" r:id="rId9"/>
    <p:sldId id="295" r:id="rId10"/>
    <p:sldId id="296" r:id="rId11"/>
    <p:sldId id="282" r:id="rId12"/>
    <p:sldId id="286" r:id="rId13"/>
    <p:sldId id="287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19" autoAdjust="0"/>
    <p:restoredTop sz="96391" autoAdjust="0"/>
  </p:normalViewPr>
  <p:slideViewPr>
    <p:cSldViewPr snapToGrid="0">
      <p:cViewPr varScale="1">
        <p:scale>
          <a:sx n="75" d="100"/>
          <a:sy n="75" d="100"/>
        </p:scale>
        <p:origin x="26" y="259"/>
      </p:cViewPr>
      <p:guideLst/>
    </p:cSldViewPr>
  </p:slideViewPr>
  <p:outlineViewPr>
    <p:cViewPr>
      <p:scale>
        <a:sx n="33" d="100"/>
        <a:sy n="33" d="100"/>
      </p:scale>
      <p:origin x="0" y="-35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odingthesmartway-com-blog/getting-started-with-rxjs-part-1-setting-up-the-development-environment-creating-observables-db76ce05372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odingthesmartway-com-blog/getting-started-with-rxjs-part-1-setting-up-the-development-environment-creating-observables-db76ce0537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xjs.dev/guide/operators#rxjs-operato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api/index/function/pip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rxjs-dev.firebaseapp.com/guide/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ngular.io/guide/rx-library#operato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ediaries.com/observable-pipe-subscribe-map-and-filter-examples" TargetMode="External"/><Relationship Id="rId2" Type="http://schemas.openxmlformats.org/officeDocument/2006/relationships/hyperlink" Target="https://rxjs-dev.firebaseapp.com/api/index/function/pipe#pi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xjs.dev/api/operators/takeWhile" TargetMode="External"/><Relationship Id="rId3" Type="http://schemas.openxmlformats.org/officeDocument/2006/relationships/hyperlink" Target="https://reactive.how/rxjs" TargetMode="External"/><Relationship Id="rId7" Type="http://schemas.openxmlformats.org/officeDocument/2006/relationships/hyperlink" Target="https://rxjs.dev/api/operators/distinct" TargetMode="External"/><Relationship Id="rId2" Type="http://schemas.openxmlformats.org/officeDocument/2006/relationships/hyperlink" Target="https://rxjs.dev/guide/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xjs.dev/api/operators/expand" TargetMode="External"/><Relationship Id="rId5" Type="http://schemas.openxmlformats.org/officeDocument/2006/relationships/hyperlink" Target="https://rxjs.dev/api/operators/map" TargetMode="External"/><Relationship Id="rId4" Type="http://schemas.openxmlformats.org/officeDocument/2006/relationships/hyperlink" Target="https://rxjs.dev/api/operators/filt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api/index/function/from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rxjs-dev.firebaseapp.com/guide/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eveloper.mozilla.org/en-US/docs/Web/JavaScript/Reference/Operators/yield#:~:text=Description,generator%20function%20that%20contains%20it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xjs.dev/guide/operato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medium.com/codingthesmartway-com-blog/getting-started-with-rxjs-part-1-setting-up-the-development-environment-creating-observables-db76ce05372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odingthesmartway-com-blog/getting-started-with-rxjs-part-1-setting-up-the-development-environment-creating-observables-db76ce0537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tx1"/>
                </a:solidFill>
              </a:rPr>
              <a:t>RxJS</a:t>
            </a:r>
            <a:r>
              <a:rPr lang="en-US" sz="6000" dirty="0">
                <a:solidFill>
                  <a:schemeClr val="tx1"/>
                </a:solidFill>
              </a:rPr>
              <a:t>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828F-9FC6-4694-B5E9-3EAD65E1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Step-by-step - Set-up a sample </a:t>
            </a:r>
            <a:r>
              <a:rPr lang="en-US" dirty="0" err="1">
                <a:solidFill>
                  <a:schemeClr val="tx1"/>
                </a:solidFill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Development Environment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https://medium.com/codingthesmartway-com-blog/getting-started-with-rxjs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578D-0B3D-4FD7-B042-A4FEF698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126" y="1893992"/>
            <a:ext cx="4712970" cy="4494107"/>
          </a:xfrm>
        </p:spPr>
        <p:txBody>
          <a:bodyPr>
            <a:normAutofit fontScale="85000" lnSpcReduction="20000"/>
          </a:bodyPr>
          <a:lstStyle/>
          <a:p>
            <a:pPr marL="749808" lvl="1" indent="-457200">
              <a:buFont typeface="+mj-lt"/>
              <a:buAutoNum type="arabicPeriod" startAt="10"/>
            </a:pPr>
            <a:r>
              <a:rPr lang="en-US" sz="1900" dirty="0">
                <a:solidFill>
                  <a:schemeClr val="tx1"/>
                </a:solidFill>
              </a:rPr>
              <a:t>Set up your HTML file. In the command line, create a new file called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medium-content-serif-font"/>
              </a:rPr>
              <a:t> </a:t>
            </a:r>
            <a:r>
              <a:rPr lang="en-US" sz="1900" b="0" i="1" dirty="0">
                <a:solidFill>
                  <a:srgbClr val="FF0000"/>
                </a:solidFill>
                <a:effectLst/>
                <a:latin typeface="medium-content-serif-font"/>
              </a:rPr>
              <a:t>index.html</a:t>
            </a:r>
            <a:r>
              <a:rPr lang="en-US" sz="1900" b="0" i="1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in the root directory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Touch </a:t>
            </a:r>
            <a:r>
              <a:rPr lang="en-US" sz="1400" i="1" dirty="0">
                <a:solidFill>
                  <a:srgbClr val="FF0000"/>
                </a:solidFill>
                <a:latin typeface="medium-content-serif-font"/>
              </a:rPr>
              <a:t>index.html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 startAt="11"/>
            </a:pPr>
            <a:r>
              <a:rPr lang="en-US" sz="1900" dirty="0">
                <a:solidFill>
                  <a:schemeClr val="tx1"/>
                </a:solidFill>
              </a:rPr>
              <a:t>Add the following to the .html file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&lt;!DOCTYPE html&gt;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&lt;html </a:t>
            </a:r>
            <a:r>
              <a:rPr lang="en-US" sz="1400" dirty="0" err="1">
                <a:solidFill>
                  <a:srgbClr val="FF0000"/>
                </a:solidFill>
              </a:rPr>
              <a:t>lang</a:t>
            </a:r>
            <a:r>
              <a:rPr lang="en-US" sz="1400" dirty="0">
                <a:solidFill>
                  <a:srgbClr val="FF0000"/>
                </a:solidFill>
              </a:rPr>
              <a:t>="</a:t>
            </a:r>
            <a:r>
              <a:rPr lang="en-US" sz="1400" dirty="0" err="1">
                <a:solidFill>
                  <a:srgbClr val="FF0000"/>
                </a:solidFill>
              </a:rPr>
              <a:t>en</a:t>
            </a:r>
            <a:r>
              <a:rPr lang="en-US" sz="1400" dirty="0">
                <a:solidFill>
                  <a:srgbClr val="FF0000"/>
                </a:solidFill>
              </a:rPr>
              <a:t>"&gt;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&lt;head&gt;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&lt;meta charset="UTF-8"&gt;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&lt;meta name="viewport" content="width=device-width, initial-scale=1.0"&gt;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&lt;meta http-</a:t>
            </a:r>
            <a:r>
              <a:rPr lang="en-US" sz="1400" dirty="0" err="1">
                <a:solidFill>
                  <a:srgbClr val="FF0000"/>
                </a:solidFill>
              </a:rPr>
              <a:t>equiv</a:t>
            </a:r>
            <a:r>
              <a:rPr lang="en-US" sz="1400" dirty="0">
                <a:solidFill>
                  <a:srgbClr val="FF0000"/>
                </a:solidFill>
              </a:rPr>
              <a:t>="X-UA-Compatible" content="</a:t>
            </a:r>
            <a:r>
              <a:rPr lang="en-US" sz="1400" dirty="0" err="1">
                <a:solidFill>
                  <a:srgbClr val="FF0000"/>
                </a:solidFill>
              </a:rPr>
              <a:t>ie</a:t>
            </a:r>
            <a:r>
              <a:rPr lang="en-US" sz="1400" dirty="0">
                <a:solidFill>
                  <a:srgbClr val="FF0000"/>
                </a:solidFill>
              </a:rPr>
              <a:t>=edge"&gt;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&lt;title&gt;</a:t>
            </a:r>
            <a:r>
              <a:rPr lang="en-US" sz="1400" dirty="0" err="1">
                <a:solidFill>
                  <a:srgbClr val="FF0000"/>
                </a:solidFill>
              </a:rPr>
              <a:t>RxJS</a:t>
            </a:r>
            <a:r>
              <a:rPr lang="en-US" sz="1400" dirty="0">
                <a:solidFill>
                  <a:srgbClr val="FF0000"/>
                </a:solidFill>
              </a:rPr>
              <a:t> Demo&lt;/title&gt;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&lt;/head&gt;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&lt;body&gt;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&lt;h1&gt;</a:t>
            </a:r>
            <a:r>
              <a:rPr lang="en-US" sz="1400" dirty="0" err="1">
                <a:solidFill>
                  <a:srgbClr val="FF0000"/>
                </a:solidFill>
              </a:rPr>
              <a:t>RxJS</a:t>
            </a:r>
            <a:r>
              <a:rPr lang="en-US" sz="1400" dirty="0">
                <a:solidFill>
                  <a:srgbClr val="FF0000"/>
                </a:solidFill>
              </a:rPr>
              <a:t> Demo&lt;/h1&gt;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&lt;div&gt;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    &lt;ul id="list"&gt;&lt;/ul&gt;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&lt;/div&gt;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    &lt;script </a:t>
            </a:r>
            <a:r>
              <a:rPr lang="en-US" sz="1400" dirty="0" err="1">
                <a:solidFill>
                  <a:srgbClr val="FF0000"/>
                </a:solidFill>
              </a:rPr>
              <a:t>src</a:t>
            </a:r>
            <a:r>
              <a:rPr lang="en-US" sz="1400" dirty="0">
                <a:solidFill>
                  <a:srgbClr val="FF0000"/>
                </a:solidFill>
              </a:rPr>
              <a:t>="/bundle.js"&gt;&lt;/script&gt;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&lt;/body&gt;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117631-FD8C-4F17-A7A9-562C2F76B632}"/>
              </a:ext>
            </a:extLst>
          </p:cNvPr>
          <p:cNvSpPr txBox="1">
            <a:spLocks/>
          </p:cNvSpPr>
          <p:nvPr/>
        </p:nvSpPr>
        <p:spPr>
          <a:xfrm>
            <a:off x="6254268" y="1893992"/>
            <a:ext cx="4901412" cy="4494107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808" lvl="1" indent="-457200">
              <a:buFont typeface="+mj-lt"/>
              <a:buAutoNum type="arabicPeriod" startAt="12"/>
            </a:pPr>
            <a:r>
              <a:rPr lang="en-US" sz="1600" dirty="0">
                <a:solidFill>
                  <a:schemeClr val="tx1"/>
                </a:solidFill>
              </a:rPr>
              <a:t>In the command line, create a new file called</a:t>
            </a:r>
            <a:r>
              <a:rPr lang="en-US" sz="1600" dirty="0">
                <a:solidFill>
                  <a:srgbClr val="FF0000"/>
                </a:solidFill>
                <a:latin typeface="medium-content-serif-font"/>
              </a:rPr>
              <a:t> </a:t>
            </a:r>
            <a:r>
              <a:rPr lang="en-US" sz="1600" i="1" dirty="0" err="1">
                <a:solidFill>
                  <a:srgbClr val="FF0000"/>
                </a:solidFill>
                <a:latin typeface="medium-content-serif-font"/>
              </a:rPr>
              <a:t>index.ts</a:t>
            </a:r>
            <a:r>
              <a:rPr lang="en-US" sz="1600" i="1" dirty="0">
                <a:solidFill>
                  <a:srgbClr val="FF0000"/>
                </a:solidFill>
                <a:latin typeface="medium-content-serif-font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 the root directory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Touch </a:t>
            </a:r>
            <a:r>
              <a:rPr lang="en-US" sz="1200" i="1" dirty="0" err="1">
                <a:solidFill>
                  <a:srgbClr val="FF0000"/>
                </a:solidFill>
                <a:latin typeface="medium-content-serif-font"/>
              </a:rPr>
              <a:t>index.ts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 startAt="13"/>
            </a:pPr>
            <a:r>
              <a:rPr lang="en-US" sz="1600" dirty="0">
                <a:solidFill>
                  <a:schemeClr val="tx1"/>
                </a:solidFill>
              </a:rPr>
              <a:t>Add this text to the </a:t>
            </a:r>
            <a:r>
              <a:rPr lang="en-US" sz="1600" i="1" dirty="0" err="1">
                <a:solidFill>
                  <a:srgbClr val="FF0000"/>
                </a:solidFill>
              </a:rPr>
              <a:t>index.ts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file.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import { Observable } from '</a:t>
            </a:r>
            <a:r>
              <a:rPr lang="en-US" sz="1200" dirty="0" err="1">
                <a:solidFill>
                  <a:srgbClr val="FF0000"/>
                </a:solidFill>
              </a:rPr>
              <a:t>rxjs</a:t>
            </a:r>
            <a:r>
              <a:rPr lang="en-US" sz="1200" dirty="0">
                <a:solidFill>
                  <a:srgbClr val="FF0000"/>
                </a:solidFill>
              </a:rPr>
              <a:t>';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var observable = </a:t>
            </a:r>
            <a:r>
              <a:rPr lang="en-US" sz="1200" dirty="0" err="1">
                <a:solidFill>
                  <a:srgbClr val="FF0000"/>
                </a:solidFill>
              </a:rPr>
              <a:t>Observable.create</a:t>
            </a:r>
            <a:r>
              <a:rPr lang="en-US" sz="1200" dirty="0">
                <a:solidFill>
                  <a:srgbClr val="FF0000"/>
                </a:solidFill>
              </a:rPr>
              <a:t>((</a:t>
            </a:r>
            <a:r>
              <a:rPr lang="en-US" sz="1200" dirty="0" err="1">
                <a:solidFill>
                  <a:srgbClr val="FF0000"/>
                </a:solidFill>
              </a:rPr>
              <a:t>observer:any</a:t>
            </a:r>
            <a:r>
              <a:rPr lang="en-US" sz="1200" dirty="0">
                <a:solidFill>
                  <a:srgbClr val="FF0000"/>
                </a:solidFill>
              </a:rPr>
              <a:t>) =&gt; {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observer.next</a:t>
            </a:r>
            <a:r>
              <a:rPr lang="en-US" sz="1200" dirty="0">
                <a:solidFill>
                  <a:srgbClr val="FF0000"/>
                </a:solidFill>
              </a:rPr>
              <a:t>('Hello World!');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observer.next</a:t>
            </a:r>
            <a:r>
              <a:rPr lang="en-US" sz="1200" dirty="0">
                <a:solidFill>
                  <a:srgbClr val="FF0000"/>
                </a:solidFill>
              </a:rPr>
              <a:t>('Hello Again!');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observer.complete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observer.next</a:t>
            </a:r>
            <a:r>
              <a:rPr lang="en-US" sz="1200" dirty="0">
                <a:solidFill>
                  <a:srgbClr val="FF0000"/>
                </a:solidFill>
              </a:rPr>
              <a:t>('Bye');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})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0000"/>
                </a:solidFill>
              </a:rPr>
              <a:t>observable.subscribe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(</a:t>
            </a:r>
            <a:r>
              <a:rPr lang="en-US" sz="1200" dirty="0" err="1">
                <a:solidFill>
                  <a:srgbClr val="FF0000"/>
                </a:solidFill>
              </a:rPr>
              <a:t>x:any</a:t>
            </a:r>
            <a:r>
              <a:rPr lang="en-US" sz="1200" dirty="0">
                <a:solidFill>
                  <a:srgbClr val="FF0000"/>
                </a:solidFill>
              </a:rPr>
              <a:t>) =&gt; </a:t>
            </a:r>
            <a:r>
              <a:rPr lang="en-US" sz="1200" dirty="0" err="1">
                <a:solidFill>
                  <a:srgbClr val="FF0000"/>
                </a:solidFill>
              </a:rPr>
              <a:t>logItem</a:t>
            </a:r>
            <a:r>
              <a:rPr lang="en-US" sz="1200" dirty="0">
                <a:solidFill>
                  <a:srgbClr val="FF0000"/>
                </a:solidFill>
              </a:rPr>
              <a:t>(x),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(error: any) =&gt; </a:t>
            </a:r>
            <a:r>
              <a:rPr lang="en-US" sz="1200" dirty="0" err="1">
                <a:solidFill>
                  <a:srgbClr val="FF0000"/>
                </a:solidFill>
              </a:rPr>
              <a:t>logItem</a:t>
            </a:r>
            <a:r>
              <a:rPr lang="en-US" sz="1200" dirty="0">
                <a:solidFill>
                  <a:srgbClr val="FF0000"/>
                </a:solidFill>
              </a:rPr>
              <a:t> ('Error: ' + error),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() =&gt; </a:t>
            </a:r>
            <a:r>
              <a:rPr lang="en-US" sz="1200" dirty="0" err="1">
                <a:solidFill>
                  <a:srgbClr val="FF0000"/>
                </a:solidFill>
              </a:rPr>
              <a:t>logItem</a:t>
            </a:r>
            <a:r>
              <a:rPr lang="en-US" sz="1200" dirty="0">
                <a:solidFill>
                  <a:srgbClr val="FF0000"/>
                </a:solidFill>
              </a:rPr>
              <a:t>('Completed')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function </a:t>
            </a:r>
            <a:r>
              <a:rPr lang="en-US" sz="1200" dirty="0" err="1">
                <a:solidFill>
                  <a:srgbClr val="FF0000"/>
                </a:solidFill>
              </a:rPr>
              <a:t>logItem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val:any</a:t>
            </a:r>
            <a:r>
              <a:rPr lang="en-US" sz="1200" dirty="0">
                <a:solidFill>
                  <a:srgbClr val="FF0000"/>
                </a:solidFill>
              </a:rPr>
              <a:t>) {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var node = </a:t>
            </a:r>
            <a:r>
              <a:rPr lang="en-US" sz="1200" dirty="0" err="1">
                <a:solidFill>
                  <a:srgbClr val="FF0000"/>
                </a:solidFill>
              </a:rPr>
              <a:t>document.createElement</a:t>
            </a:r>
            <a:r>
              <a:rPr lang="en-US" sz="1200" dirty="0">
                <a:solidFill>
                  <a:srgbClr val="FF0000"/>
                </a:solidFill>
              </a:rPr>
              <a:t>("li");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var </a:t>
            </a:r>
            <a:r>
              <a:rPr lang="en-US" sz="1200" dirty="0" err="1">
                <a:solidFill>
                  <a:srgbClr val="FF0000"/>
                </a:solidFill>
              </a:rPr>
              <a:t>textnode</a:t>
            </a:r>
            <a:r>
              <a:rPr lang="en-US" sz="1200" dirty="0">
                <a:solidFill>
                  <a:srgbClr val="FF0000"/>
                </a:solidFill>
              </a:rPr>
              <a:t> = </a:t>
            </a:r>
            <a:r>
              <a:rPr lang="en-US" sz="1200" dirty="0" err="1">
                <a:solidFill>
                  <a:srgbClr val="FF0000"/>
                </a:solidFill>
              </a:rPr>
              <a:t>document.createTextNode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val</a:t>
            </a:r>
            <a:r>
              <a:rPr lang="en-US" sz="1200" dirty="0">
                <a:solidFill>
                  <a:srgbClr val="FF0000"/>
                </a:solidFill>
              </a:rPr>
              <a:t>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node.appendChild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textnode</a:t>
            </a:r>
            <a:r>
              <a:rPr lang="en-US" sz="1200" dirty="0">
                <a:solidFill>
                  <a:srgbClr val="FF0000"/>
                </a:solidFill>
              </a:rPr>
              <a:t>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document.getElementById</a:t>
            </a:r>
            <a:r>
              <a:rPr lang="en-US" sz="1200" dirty="0">
                <a:solidFill>
                  <a:srgbClr val="FF0000"/>
                </a:solidFill>
              </a:rPr>
              <a:t>("list").</a:t>
            </a:r>
            <a:r>
              <a:rPr lang="en-US" sz="1200" dirty="0" err="1">
                <a:solidFill>
                  <a:srgbClr val="FF0000"/>
                </a:solidFill>
              </a:rPr>
              <a:t>appendChild</a:t>
            </a:r>
            <a:r>
              <a:rPr lang="en-US" sz="1200" dirty="0">
                <a:solidFill>
                  <a:srgbClr val="FF0000"/>
                </a:solidFill>
              </a:rPr>
              <a:t>(node);</a:t>
            </a:r>
          </a:p>
          <a:p>
            <a:pPr marL="47548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554ECC-1C2E-43ED-A6CD-C7C58BD717A0}"/>
              </a:ext>
            </a:extLst>
          </p:cNvPr>
          <p:cNvCxnSpPr/>
          <p:nvPr/>
        </p:nvCxnSpPr>
        <p:spPr>
          <a:xfrm>
            <a:off x="6096000" y="1995488"/>
            <a:ext cx="0" cy="427672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7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6438-BD7C-40AE-8AB3-921B4350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313"/>
            <a:ext cx="10058400" cy="4479235"/>
          </a:xfrm>
        </p:spPr>
        <p:txBody>
          <a:bodyPr/>
          <a:lstStyle/>
          <a:p>
            <a:pPr marL="457200" indent="-457200">
              <a:buFont typeface="+mj-lt"/>
              <a:buAutoNum type="arabicPeriod" startAt="14"/>
            </a:pPr>
            <a:r>
              <a:rPr lang="en-US" dirty="0">
                <a:solidFill>
                  <a:schemeClr val="tx1"/>
                </a:solidFill>
              </a:rPr>
              <a:t>Now you can start the sample app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run start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F2076A-B709-4FAE-9424-D8E6551D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Step-by-step - Set-up a sample </a:t>
            </a:r>
            <a:r>
              <a:rPr lang="en-US" dirty="0" err="1">
                <a:solidFill>
                  <a:schemeClr val="tx1"/>
                </a:solidFill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Development Environment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https://medium.com/codingthesmartway-com-blog/getting-started-with-rxjs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432" y="0"/>
            <a:ext cx="8338203" cy="4920312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Operators are the essential pieces that allow complex asynchronous code to be easily composed in a declarative manner.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https://rxjs.dev/guide/operators#rxjs-operators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- Operators</a:t>
            </a:r>
            <a:br>
              <a:rPr lang="en-US" sz="4400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sz="1400" dirty="0">
                <a:hlinkClick r:id="rId2"/>
              </a:rPr>
              <a:t>https://rxjs-dev.firebaseapp.com/guide/operators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https://rxjs-dev.firebaseapp.com/api/index/function/pipe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https://angular.io/guide/rx-library#operators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D0B-779D-4023-890C-1DFC0733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89644"/>
            <a:ext cx="10058400" cy="1263131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i="1" dirty="0">
                <a:solidFill>
                  <a:schemeClr val="tx1"/>
                </a:solidFill>
                <a:effectLst/>
              </a:rPr>
              <a:t>Operators </a:t>
            </a:r>
            <a:r>
              <a:rPr lang="en-US" sz="2000" dirty="0">
                <a:solidFill>
                  <a:schemeClr val="tx1"/>
                </a:solidFill>
                <a:effectLst/>
              </a:rPr>
              <a:t>are what make</a:t>
            </a:r>
            <a:r>
              <a:rPr lang="en-US" sz="2000" b="1" i="1" dirty="0">
                <a:solidFill>
                  <a:schemeClr val="tx1"/>
                </a:solidFill>
                <a:effectLst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really useful. </a:t>
            </a:r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ven though the </a:t>
            </a:r>
            <a:r>
              <a:rPr lang="en-US" sz="2000" b="1" i="1" dirty="0">
                <a:solidFill>
                  <a:schemeClr val="tx1"/>
                </a:solidFill>
                <a:effectLst/>
              </a:rPr>
              <a:t>Observable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is the foundation of </a:t>
            </a:r>
            <a:r>
              <a:rPr lang="en-US" sz="2000" b="1" i="1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o</a:t>
            </a:r>
            <a:r>
              <a:rPr lang="en-US" sz="2000" b="1" i="1" dirty="0">
                <a:solidFill>
                  <a:schemeClr val="tx1"/>
                </a:solidFill>
                <a:effectLst/>
              </a:rPr>
              <a:t>perators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are the essential functions that allow complex asynchronous code to be easily composed and executed. </a:t>
            </a:r>
            <a:r>
              <a:rPr lang="en-US" sz="2000" dirty="0">
                <a:solidFill>
                  <a:schemeClr val="tx1"/>
                </a:solidFill>
              </a:rPr>
              <a:t>There are two types of </a:t>
            </a:r>
            <a:r>
              <a:rPr lang="en-US" sz="2000" b="1" i="1" dirty="0">
                <a:solidFill>
                  <a:schemeClr val="tx1"/>
                </a:solidFill>
              </a:rPr>
              <a:t>operators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95121-F57E-4B78-825A-F34F7EC4C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652" y="5239056"/>
            <a:ext cx="5539934" cy="108635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D7E3C-BAE9-4CD2-9763-5A8700C3B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558" y="5300524"/>
            <a:ext cx="775193" cy="74148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4EBEF8-7AE9-470C-ACE8-1FCEBE055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7893" y="3162843"/>
            <a:ext cx="1072155" cy="190034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8F91E7-B71C-4BB0-91BE-E12D9D2F0E4D}"/>
              </a:ext>
            </a:extLst>
          </p:cNvPr>
          <p:cNvSpPr txBox="1">
            <a:spLocks/>
          </p:cNvSpPr>
          <p:nvPr/>
        </p:nvSpPr>
        <p:spPr>
          <a:xfrm>
            <a:off x="1493683" y="3152775"/>
            <a:ext cx="4002454" cy="19231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pipeable operators </a:t>
            </a:r>
            <a:r>
              <a:rPr lang="en-US" dirty="0">
                <a:solidFill>
                  <a:schemeClr val="tx1"/>
                </a:solidFill>
              </a:rPr>
              <a:t>–take an </a:t>
            </a:r>
            <a:r>
              <a:rPr lang="en-US" b="1" i="1" dirty="0">
                <a:solidFill>
                  <a:schemeClr val="tx1"/>
                </a:solidFill>
              </a:rPr>
              <a:t>Observable</a:t>
            </a:r>
            <a:r>
              <a:rPr lang="en-US" dirty="0">
                <a:solidFill>
                  <a:schemeClr val="tx1"/>
                </a:solidFill>
              </a:rPr>
              <a:t> as input and return another </a:t>
            </a:r>
            <a:r>
              <a:rPr lang="en-US" b="1" i="1" dirty="0">
                <a:solidFill>
                  <a:schemeClr val="tx1"/>
                </a:solidFill>
              </a:rPr>
              <a:t>Observable</a:t>
            </a:r>
            <a:r>
              <a:rPr lang="en-US" dirty="0">
                <a:solidFill>
                  <a:schemeClr val="tx1"/>
                </a:solidFill>
              </a:rPr>
              <a:t>. The original </a:t>
            </a:r>
            <a:r>
              <a:rPr lang="en-US" b="1" i="1" dirty="0">
                <a:solidFill>
                  <a:schemeClr val="tx1"/>
                </a:solidFill>
              </a:rPr>
              <a:t>Observable</a:t>
            </a:r>
            <a:r>
              <a:rPr lang="en-US" dirty="0">
                <a:solidFill>
                  <a:schemeClr val="tx1"/>
                </a:solidFill>
              </a:rPr>
              <a:t> is unmodified. </a:t>
            </a:r>
            <a:r>
              <a:rPr lang="en-US" dirty="0" err="1">
                <a:solidFill>
                  <a:srgbClr val="FF0000"/>
                </a:solidFill>
              </a:rPr>
              <a:t>observableInstance.pipe</a:t>
            </a:r>
            <a:r>
              <a:rPr lang="en-US" dirty="0">
                <a:solidFill>
                  <a:srgbClr val="FF0000"/>
                </a:solidFill>
              </a:rPr>
              <a:t>(operator())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7B6E7E-EBE3-4EF0-8EC1-313A155AB202}"/>
              </a:ext>
            </a:extLst>
          </p:cNvPr>
          <p:cNvSpPr txBox="1">
            <a:spLocks/>
          </p:cNvSpPr>
          <p:nvPr/>
        </p:nvSpPr>
        <p:spPr>
          <a:xfrm>
            <a:off x="7774675" y="3152775"/>
            <a:ext cx="2898378" cy="2067305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creation operators </a:t>
            </a:r>
            <a:r>
              <a:rPr lang="en-US" dirty="0">
                <a:solidFill>
                  <a:schemeClr val="tx1"/>
                </a:solidFill>
              </a:rPr>
              <a:t>- standalone functions to create a new </a:t>
            </a:r>
            <a:r>
              <a:rPr lang="en-US" b="1" i="1" dirty="0">
                <a:solidFill>
                  <a:schemeClr val="tx1"/>
                </a:solidFill>
              </a:rPr>
              <a:t>Observable</a:t>
            </a:r>
            <a:r>
              <a:rPr lang="en-US" dirty="0">
                <a:solidFill>
                  <a:schemeClr val="tx1"/>
                </a:solidFill>
              </a:rPr>
              <a:t> with some common predefined behavior or by joining other Observables.</a:t>
            </a:r>
          </a:p>
        </p:txBody>
      </p:sp>
    </p:spTree>
    <p:extLst>
      <p:ext uri="{BB962C8B-B14F-4D97-AF65-F5344CB8AC3E}">
        <p14:creationId xmlns:p14="http://schemas.microsoft.com/office/powerpoint/2010/main" val="75501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ACFF-86FA-39C5-3E0A-C1C24C80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.pipe()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https://rxjs-dev.firebaseapp.com/api/index/function/pipe#pipe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3"/>
              </a:rPr>
              <a:t>https://www.techiediaries.com/observable-pipe-subscribe-map-and-filter-examples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883A-7DF0-FE0E-D485-5682A802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607"/>
            <a:ext cx="10058400" cy="1194793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observableInstance.pipe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is a helper function that will take an observable and run up to nine callback functions, in order, on the </a:t>
            </a:r>
            <a:r>
              <a:rPr lang="en-US" sz="2000" b="1" i="1" dirty="0">
                <a:solidFill>
                  <a:schemeClr val="tx1"/>
                </a:solidFill>
              </a:rPr>
              <a:t>observable</a:t>
            </a:r>
            <a:r>
              <a:rPr lang="en-US" sz="2000" dirty="0">
                <a:solidFill>
                  <a:schemeClr val="tx1"/>
                </a:solidFill>
              </a:rPr>
              <a:t>. If the </a:t>
            </a:r>
            <a:r>
              <a:rPr lang="en-US" sz="2000" b="1" i="1" dirty="0">
                <a:solidFill>
                  <a:schemeClr val="tx1"/>
                </a:solidFill>
              </a:rPr>
              <a:t>observable </a:t>
            </a:r>
            <a:r>
              <a:rPr lang="en-US" sz="2000" dirty="0">
                <a:solidFill>
                  <a:schemeClr val="tx1"/>
                </a:solidFill>
              </a:rPr>
              <a:t>is a </a:t>
            </a:r>
            <a:r>
              <a:rPr lang="en-US" sz="2000" b="1" i="1" dirty="0">
                <a:solidFill>
                  <a:schemeClr val="tx1"/>
                </a:solidFill>
              </a:rPr>
              <a:t>collection</a:t>
            </a:r>
            <a:r>
              <a:rPr lang="en-US" sz="2000" dirty="0">
                <a:solidFill>
                  <a:schemeClr val="tx1"/>
                </a:solidFill>
              </a:rPr>
              <a:t>, the </a:t>
            </a:r>
            <a:r>
              <a:rPr lang="en-US" sz="2000" b="1" i="1" dirty="0">
                <a:solidFill>
                  <a:schemeClr val="tx1"/>
                </a:solidFill>
              </a:rPr>
              <a:t>callback </a:t>
            </a:r>
            <a:r>
              <a:rPr lang="en-US" sz="2000" dirty="0">
                <a:solidFill>
                  <a:schemeClr val="tx1"/>
                </a:solidFill>
              </a:rPr>
              <a:t>is called on each element of the </a:t>
            </a:r>
            <a:r>
              <a:rPr lang="en-US" sz="2000" b="1" i="1" dirty="0">
                <a:solidFill>
                  <a:schemeClr val="tx1"/>
                </a:solidFill>
              </a:rPr>
              <a:t>collection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FD90B-918C-85E2-90A2-5CDD56CE8FAD}"/>
              </a:ext>
            </a:extLst>
          </p:cNvPr>
          <p:cNvSpPr txBox="1"/>
          <p:nvPr/>
        </p:nvSpPr>
        <p:spPr>
          <a:xfrm>
            <a:off x="4145794" y="3369600"/>
            <a:ext cx="7009886" cy="33855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pipe(fn1: </a:t>
            </a:r>
            <a:r>
              <a:rPr lang="en-US" sz="1600" dirty="0" err="1">
                <a:solidFill>
                  <a:srgbClr val="FF0000"/>
                </a:solidFill>
              </a:rPr>
              <a:t>UnaryFunction</a:t>
            </a:r>
            <a:r>
              <a:rPr lang="en-US" sz="1600" dirty="0">
                <a:solidFill>
                  <a:srgbClr val="FF0000"/>
                </a:solidFill>
              </a:rPr>
              <a:t>&lt;T, A&gt;, fn2: </a:t>
            </a:r>
            <a:r>
              <a:rPr lang="en-US" sz="1600" dirty="0" err="1">
                <a:solidFill>
                  <a:srgbClr val="FF0000"/>
                </a:solidFill>
              </a:rPr>
              <a:t>UnaryFunction</a:t>
            </a:r>
            <a:r>
              <a:rPr lang="en-US" sz="1600" dirty="0">
                <a:solidFill>
                  <a:srgbClr val="FF0000"/>
                </a:solidFill>
              </a:rPr>
              <a:t>&lt;A, B&gt;): </a:t>
            </a:r>
            <a:r>
              <a:rPr lang="en-US" sz="1600" dirty="0" err="1">
                <a:solidFill>
                  <a:srgbClr val="FF0000"/>
                </a:solidFill>
              </a:rPr>
              <a:t>UnaryFunction</a:t>
            </a:r>
            <a:r>
              <a:rPr lang="en-US" sz="1600" dirty="0">
                <a:solidFill>
                  <a:srgbClr val="FF0000"/>
                </a:solidFill>
              </a:rPr>
              <a:t>&lt;T, B&gt;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F581EF-FBB3-4384-DD49-9E782A2A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793" y="3914947"/>
            <a:ext cx="7009887" cy="232822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CB63CC-1983-7720-FC08-D5F52FB5D66A}"/>
              </a:ext>
            </a:extLst>
          </p:cNvPr>
          <p:cNvSpPr txBox="1"/>
          <p:nvPr/>
        </p:nvSpPr>
        <p:spPr>
          <a:xfrm>
            <a:off x="1097280" y="3038400"/>
            <a:ext cx="2718720" cy="3326402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Each </a:t>
            </a:r>
            <a:r>
              <a:rPr lang="en-US" sz="2000" b="1" i="1" dirty="0">
                <a:solidFill>
                  <a:schemeClr val="tx1"/>
                </a:solidFill>
              </a:rPr>
              <a:t>callback </a:t>
            </a:r>
            <a:r>
              <a:rPr lang="en-US" sz="2000" dirty="0">
                <a:solidFill>
                  <a:schemeClr val="tx1"/>
                </a:solidFill>
              </a:rPr>
              <a:t>function must take an </a:t>
            </a:r>
            <a:r>
              <a:rPr lang="en-US" sz="2000" b="1" i="1" dirty="0">
                <a:solidFill>
                  <a:schemeClr val="tx1"/>
                </a:solidFill>
              </a:rPr>
              <a:t>observable </a:t>
            </a:r>
            <a:r>
              <a:rPr lang="en-US" sz="2000" dirty="0">
                <a:solidFill>
                  <a:schemeClr val="tx1"/>
                </a:solidFill>
              </a:rPr>
              <a:t>and return an </a:t>
            </a:r>
            <a:r>
              <a:rPr lang="en-US" sz="2000" b="1" i="1" dirty="0">
                <a:solidFill>
                  <a:schemeClr val="tx1"/>
                </a:solidFill>
              </a:rPr>
              <a:t>observable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endParaRPr lang="en-US" sz="2000" dirty="0"/>
          </a:p>
          <a:p>
            <a:r>
              <a:rPr lang="en-US" sz="2000" dirty="0"/>
              <a:t>The result of each callback is passed to the next callback function in the parameter list.</a:t>
            </a:r>
          </a:p>
        </p:txBody>
      </p:sp>
    </p:spTree>
    <p:extLst>
      <p:ext uri="{BB962C8B-B14F-4D97-AF65-F5344CB8AC3E}">
        <p14:creationId xmlns:p14="http://schemas.microsoft.com/office/powerpoint/2010/main" val="109688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– Pipeable Operators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https://rxjs.dev/guide/operators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3"/>
              </a:rPr>
              <a:t>https://reactive.how/rxjs</a:t>
            </a: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8BE60-2B20-7430-BE8E-F4111BAA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2" y="1897912"/>
            <a:ext cx="2741294" cy="450288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Pipeable Operator </a:t>
            </a:r>
            <a:r>
              <a:rPr lang="en-US" dirty="0">
                <a:solidFill>
                  <a:schemeClr val="tx1"/>
                </a:solidFill>
              </a:rPr>
              <a:t>is a regular function and can be called as such. They can only be “Piped” if their parameters and return types are </a:t>
            </a:r>
            <a:r>
              <a:rPr lang="en-US" b="1" i="1" dirty="0">
                <a:solidFill>
                  <a:schemeClr val="tx1"/>
                </a:solidFill>
              </a:rPr>
              <a:t>Observables</a:t>
            </a:r>
            <a:r>
              <a:rPr lang="en-US" dirty="0">
                <a:solidFill>
                  <a:schemeClr val="tx1"/>
                </a:solidFill>
              </a:rPr>
              <a:t> and they return a modified copy of the original </a:t>
            </a:r>
            <a:r>
              <a:rPr lang="en-US" b="1" i="1" dirty="0">
                <a:solidFill>
                  <a:schemeClr val="tx1"/>
                </a:solidFill>
              </a:rPr>
              <a:t>observable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There are many more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E3D7A13-45C4-3942-01A9-0B429D25F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67433"/>
              </p:ext>
            </p:extLst>
          </p:nvPr>
        </p:nvGraphicFramePr>
        <p:xfrm>
          <a:off x="3838575" y="2059199"/>
          <a:ext cx="7317105" cy="4122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61281918"/>
                    </a:ext>
                  </a:extLst>
                </a:gridCol>
                <a:gridCol w="5916930">
                  <a:extLst>
                    <a:ext uri="{9D8B030D-6E8A-4147-A177-3AD203B41FA5}">
                      <a16:colId xmlns:a16="http://schemas.microsoft.com/office/drawing/2014/main" val="2555971622"/>
                    </a:ext>
                  </a:extLst>
                </a:gridCol>
              </a:tblGrid>
              <a:tr h="4744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862867"/>
                  </a:ext>
                </a:extLst>
              </a:tr>
              <a:tr h="6228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hlinkClick r:id="rId4"/>
                        </a:rPr>
                        <a:t>filter()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Filter items out based on not matching a pattern.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.pipe(filter(num =&gt; num % 2 === 0));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681779"/>
                  </a:ext>
                </a:extLst>
              </a:tr>
              <a:tr h="6228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hlinkClick r:id="rId5"/>
                        </a:rPr>
                        <a:t>map()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a predicate to every value of an observable.</a:t>
                      </a:r>
                      <a:r>
                        <a:rPr lang="nb-NO" sz="1600" dirty="0"/>
                        <a:t> </a:t>
                      </a:r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.pipe(map(x =&gt; x*x));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613076"/>
                  </a:ext>
                </a:extLst>
              </a:tr>
              <a:tr h="8897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hlinkClick r:id="rId6"/>
                        </a:rPr>
                        <a:t>expand()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Merge all values into the output Observable after applying an predicate to it.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.pipe(expand(x =&gt; of(2 * x));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009207"/>
                  </a:ext>
                </a:extLst>
              </a:tr>
              <a:tr h="6228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hlinkClick r:id="rId7"/>
                        </a:rPr>
                        <a:t>Distinct()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duplicate values from a collection.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.pipe(distinct());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609513"/>
                  </a:ext>
                </a:extLst>
              </a:tr>
              <a:tr h="8897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hlinkClick r:id="rId8"/>
                        </a:rPr>
                        <a:t>takeWhile</a:t>
                      </a:r>
                      <a:r>
                        <a:rPr lang="en-US" sz="1600" dirty="0">
                          <a:hlinkClick r:id="rId8"/>
                        </a:rPr>
                        <a:t>()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Emit all values that satisfy a given predicate till one doesn’t. Then return.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.pipe(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takeWhile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(x =&gt; x &gt; 200));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60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5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– Creation Operators</a:t>
            </a:r>
            <a:br>
              <a:rPr lang="en-US" sz="4400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sz="1400" dirty="0">
                <a:hlinkClick r:id="rId2"/>
              </a:rPr>
              <a:t>https://rxjs-dev.firebaseapp.com/guide/operators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https://rxjs-dev.firebaseapp.com/api/index/function/from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https://developer.mozilla.org/en-US/docs/Web/JavaScript/Reference/Operators/yield#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D0B-779D-4023-890C-1DFC0733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82" y="2119724"/>
            <a:ext cx="2805110" cy="1081826"/>
          </a:xfrm>
          <a:ln w="254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</a:rPr>
              <a:t>interval() 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takes a number (not an </a:t>
            </a:r>
            <a:r>
              <a:rPr lang="en-US" sz="1600" b="1" i="1" dirty="0">
                <a:solidFill>
                  <a:schemeClr val="tx1"/>
                </a:solidFill>
                <a:effectLst/>
              </a:rPr>
              <a:t>Observable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) as its input argument and produces an </a:t>
            </a:r>
            <a:r>
              <a:rPr lang="en-US" sz="1600" b="1" i="1" dirty="0">
                <a:solidFill>
                  <a:schemeClr val="tx1"/>
                </a:solidFill>
                <a:effectLst/>
              </a:rPr>
              <a:t>Observable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 as output: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81D8B-BFE6-4AD3-92FB-402409786E35}"/>
              </a:ext>
            </a:extLst>
          </p:cNvPr>
          <p:cNvSpPr txBox="1"/>
          <p:nvPr/>
        </p:nvSpPr>
        <p:spPr>
          <a:xfrm>
            <a:off x="4305293" y="2119724"/>
            <a:ext cx="6493444" cy="108182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import { interval } from '</a:t>
            </a:r>
            <a:r>
              <a:rPr lang="en-US" dirty="0" err="1">
                <a:solidFill>
                  <a:schemeClr val="bg1"/>
                </a:solidFill>
              </a:rPr>
              <a:t>rxjs</a:t>
            </a:r>
            <a:r>
              <a:rPr lang="en-US" dirty="0">
                <a:solidFill>
                  <a:schemeClr val="bg1"/>
                </a:solidFill>
              </a:rPr>
              <a:t>’; </a:t>
            </a:r>
            <a:r>
              <a:rPr lang="en-US" dirty="0">
                <a:solidFill>
                  <a:srgbClr val="00B050"/>
                </a:solidFill>
              </a:rPr>
              <a:t>// you must import the operator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const observable = interval(1000); </a:t>
            </a:r>
            <a:r>
              <a:rPr lang="en-US" dirty="0">
                <a:solidFill>
                  <a:srgbClr val="00B050"/>
                </a:solidFill>
              </a:rPr>
              <a:t>// number of milliseconds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D803D-9ED0-4215-BC92-012BC4F2E6CD}"/>
              </a:ext>
            </a:extLst>
          </p:cNvPr>
          <p:cNvSpPr txBox="1"/>
          <p:nvPr/>
        </p:nvSpPr>
        <p:spPr>
          <a:xfrm>
            <a:off x="1401172" y="4261338"/>
            <a:ext cx="1888504" cy="19745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from() </a:t>
            </a:r>
            <a:r>
              <a:rPr lang="en-US" sz="1600" dirty="0"/>
              <a:t>creates an </a:t>
            </a:r>
            <a:r>
              <a:rPr lang="en-US" sz="1600" b="1" i="1" dirty="0"/>
              <a:t>Observable</a:t>
            </a:r>
            <a:r>
              <a:rPr lang="en-US" sz="1600" dirty="0"/>
              <a:t> from an Array, an array-like object, a </a:t>
            </a:r>
            <a:r>
              <a:rPr lang="en-US" sz="1600" b="1" i="1" dirty="0"/>
              <a:t>Promise</a:t>
            </a:r>
            <a:r>
              <a:rPr lang="en-US" sz="1600" dirty="0"/>
              <a:t>, an </a:t>
            </a:r>
            <a:r>
              <a:rPr lang="en-US" sz="1600" dirty="0" err="1"/>
              <a:t>iterable</a:t>
            </a:r>
            <a:r>
              <a:rPr lang="en-US" sz="1600" dirty="0"/>
              <a:t> object, or an </a:t>
            </a:r>
            <a:r>
              <a:rPr lang="en-US" sz="1600" b="1" i="1" dirty="0"/>
              <a:t>Observable</a:t>
            </a:r>
            <a:r>
              <a:rPr lang="en-US" sz="1600" dirty="0"/>
              <a:t>-like object.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25826A-FAAB-4583-B31E-025642A29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439" y="3656451"/>
            <a:ext cx="2612134" cy="257946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ADA302-E16B-49B1-B8EC-5A898E357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17" y="3656451"/>
            <a:ext cx="2808938" cy="257709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CDE5C1-DC67-4895-A636-60E3048B2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6466" y="3817836"/>
            <a:ext cx="727875" cy="185226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56001-56DB-44D5-A87F-480BEFA02B18}"/>
              </a:ext>
            </a:extLst>
          </p:cNvPr>
          <p:cNvSpPr txBox="1"/>
          <p:nvPr/>
        </p:nvSpPr>
        <p:spPr>
          <a:xfrm>
            <a:off x="6100813" y="4423526"/>
            <a:ext cx="1612442" cy="18158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take()</a:t>
            </a:r>
            <a:r>
              <a:rPr lang="en-US" sz="1600" dirty="0"/>
              <a:t> specifies how many iterations on a given function to make. Here, it is combined with </a:t>
            </a:r>
            <a:r>
              <a:rPr lang="en-US" sz="1600" dirty="0">
                <a:solidFill>
                  <a:srgbClr val="FF0000"/>
                </a:solidFill>
              </a:rPr>
              <a:t>from()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63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5F2-D453-469F-8D24-FDA7EA53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– Creation Operators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https://rxjs.dev/guide/operators</a:t>
            </a: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8BE60-2B20-7430-BE8E-F4111BAA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97912"/>
            <a:ext cx="4314692" cy="450288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Creation Operators can be called as standalone functions to create a new Observable. </a:t>
            </a:r>
          </a:p>
          <a:p>
            <a:r>
              <a:rPr lang="en-US" dirty="0">
                <a:solidFill>
                  <a:srgbClr val="FF0000"/>
                </a:solidFill>
              </a:rPr>
              <a:t>of(1, 2, 3)</a:t>
            </a:r>
            <a:r>
              <a:rPr lang="en-US" dirty="0">
                <a:solidFill>
                  <a:schemeClr val="tx1"/>
                </a:solidFill>
              </a:rPr>
              <a:t> creates an </a:t>
            </a:r>
            <a:r>
              <a:rPr lang="en-US" b="1" i="1" dirty="0">
                <a:solidFill>
                  <a:schemeClr val="tx1"/>
                </a:solidFill>
              </a:rPr>
              <a:t>observable </a:t>
            </a:r>
            <a:r>
              <a:rPr lang="en-US" dirty="0">
                <a:solidFill>
                  <a:schemeClr val="tx1"/>
                </a:solidFill>
              </a:rPr>
              <a:t>that will emit 1, 2, and 3, one right after another. </a:t>
            </a:r>
          </a:p>
          <a:p>
            <a:r>
              <a:rPr lang="en-US" dirty="0">
                <a:solidFill>
                  <a:srgbClr val="FF0000"/>
                </a:solidFill>
              </a:rPr>
              <a:t>Map()</a:t>
            </a:r>
            <a:r>
              <a:rPr lang="en-US" dirty="0">
                <a:solidFill>
                  <a:schemeClr val="tx1"/>
                </a:solidFill>
              </a:rPr>
              <a:t> is analogous to the Array method of the same name.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E735B-3871-788B-6CAF-CA0936B8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60" y="2226224"/>
            <a:ext cx="3551228" cy="232049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7659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828F-9FC6-4694-B5E9-3EAD65E1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Step-by-step - Set-up a sample </a:t>
            </a:r>
            <a:r>
              <a:rPr lang="en-US" dirty="0" err="1">
                <a:solidFill>
                  <a:schemeClr val="tx1"/>
                </a:solidFill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Development Environment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https://medium.com/codingthesmartway-com-blog/getting-started-with-rxjs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578D-0B3D-4FD7-B042-A4FEF698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2" y="1893992"/>
            <a:ext cx="9798367" cy="4494107"/>
          </a:xfrm>
        </p:spPr>
        <p:txBody>
          <a:bodyPr anchor="ctr">
            <a:normAutofit fontScale="92500"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a directory for this project and move into it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mkdir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rxjs</a:t>
            </a:r>
            <a:r>
              <a:rPr lang="en-US" sz="1600" dirty="0">
                <a:solidFill>
                  <a:srgbClr val="FF0000"/>
                </a:solidFill>
              </a:rPr>
              <a:t>-test &amp;&amp; cd </a:t>
            </a:r>
            <a:r>
              <a:rPr lang="en-US" sz="1600" dirty="0" err="1">
                <a:solidFill>
                  <a:srgbClr val="FF0000"/>
                </a:solidFill>
              </a:rPr>
              <a:t>rxjs</a:t>
            </a:r>
            <a:r>
              <a:rPr lang="en-US" sz="1600" dirty="0">
                <a:solidFill>
                  <a:srgbClr val="FF0000"/>
                </a:solidFill>
              </a:rPr>
              <a:t>-test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a NPM </a:t>
            </a:r>
            <a:r>
              <a:rPr lang="en-US" sz="2000" dirty="0" err="1">
                <a:solidFill>
                  <a:schemeClr val="tx1"/>
                </a:solidFill>
              </a:rPr>
              <a:t>package.json</a:t>
            </a:r>
            <a:r>
              <a:rPr lang="en-US" sz="2000" dirty="0">
                <a:solidFill>
                  <a:schemeClr val="tx1"/>
                </a:solidFill>
              </a:rPr>
              <a:t> to hold configuration settings with: (install Node Package Manager 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>
                <a:solidFill>
                  <a:schemeClr val="tx1"/>
                </a:solidFill>
              </a:rPr>
              <a:t>.)</a:t>
            </a:r>
            <a:r>
              <a:rPr lang="en-US" sz="2000" dirty="0"/>
              <a:t>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npm</a:t>
            </a:r>
            <a:r>
              <a:rPr lang="en-US" sz="1600" dirty="0">
                <a:solidFill>
                  <a:srgbClr val="FF0000"/>
                </a:solidFill>
              </a:rPr>
              <a:t> init –y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Install the NPM Webpack, Webpack Web Server, TypeScript, and TypeScript Loader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FF0000"/>
                </a:solidFill>
                <a:effectLst/>
                <a:latin typeface="Menlo"/>
              </a:rPr>
              <a:t>npm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 install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Menlo"/>
              </a:rPr>
              <a:t>rxjs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 webpack webpack-dev-server typescript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Menlo"/>
              </a:rPr>
              <a:t>ts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-loader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Install the Webpack Command-Line Interface with 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FF0000"/>
                </a:solidFill>
                <a:effectLst/>
                <a:latin typeface="Menlo"/>
              </a:rPr>
              <a:t>npm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 install webpack-cli --save-dev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 err="1">
                <a:solidFill>
                  <a:schemeClr val="tx1"/>
                </a:solidFill>
              </a:rPr>
              <a:t>package.json</a:t>
            </a:r>
            <a:r>
              <a:rPr lang="en-US" sz="2000" dirty="0">
                <a:solidFill>
                  <a:schemeClr val="tx1"/>
                </a:solidFill>
              </a:rPr>
              <a:t> file, add a new section. This allows you to start the program with </a:t>
            </a:r>
            <a:r>
              <a:rPr lang="en-US" sz="2000" dirty="0" err="1">
                <a:solidFill>
                  <a:srgbClr val="FF0000"/>
                </a:solidFill>
              </a:rPr>
              <a:t>npm</a:t>
            </a:r>
            <a:r>
              <a:rPr lang="en-US" sz="2000" dirty="0">
                <a:solidFill>
                  <a:srgbClr val="FF0000"/>
                </a:solidFill>
              </a:rPr>
              <a:t> run start</a:t>
            </a:r>
            <a:r>
              <a:rPr lang="en-US" sz="2000" dirty="0"/>
              <a:t>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"scripts": {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"start": "webpack-dev-server --mode development"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0" i="0" dirty="0">
                <a:solidFill>
                  <a:srgbClr val="FF0000"/>
                </a:solidFill>
                <a:effectLst/>
                <a:latin typeface="Menlo"/>
              </a:rPr>
              <a:t>},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2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828F-9FC6-4694-B5E9-3EAD65E1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Step-by-step - Set-up a sample </a:t>
            </a:r>
            <a:r>
              <a:rPr lang="en-US" dirty="0" err="1">
                <a:solidFill>
                  <a:schemeClr val="tx1"/>
                </a:solidFill>
              </a:rPr>
              <a:t>RxJS</a:t>
            </a:r>
            <a:r>
              <a:rPr lang="en-US" dirty="0">
                <a:solidFill>
                  <a:schemeClr val="tx1"/>
                </a:solidFill>
              </a:rPr>
              <a:t> Development Environment</a:t>
            </a:r>
            <a:br>
              <a:rPr lang="en-US" dirty="0"/>
            </a:br>
            <a:r>
              <a:rPr lang="en-US" sz="1600" dirty="0">
                <a:hlinkClick r:id="rId2"/>
              </a:rPr>
              <a:t>https://medium.com/codingthesmartway-com-blog/getting-started-with-rxjs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578D-0B3D-4FD7-B042-A4FEF698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921" y="1893992"/>
            <a:ext cx="4774883" cy="4494107"/>
          </a:xfrm>
        </p:spPr>
        <p:txBody>
          <a:bodyPr anchor="ctr">
            <a:normAutofit fontScale="92500" lnSpcReduction="10000"/>
          </a:bodyPr>
          <a:lstStyle/>
          <a:p>
            <a:pPr marL="749808" lvl="1" indent="-457200">
              <a:buFont typeface="+mj-lt"/>
              <a:buAutoNum type="arabicPeriod" startAt="6"/>
            </a:pPr>
            <a:r>
              <a:rPr lang="en-US" sz="1600" dirty="0">
                <a:solidFill>
                  <a:schemeClr val="tx1"/>
                </a:solidFill>
              </a:rPr>
              <a:t>Set up Webpack. In the command line, create a new file called </a:t>
            </a:r>
            <a:r>
              <a:rPr lang="en-US" sz="1600" dirty="0">
                <a:solidFill>
                  <a:srgbClr val="FF0000"/>
                </a:solidFill>
              </a:rPr>
              <a:t>webpack.config.js </a:t>
            </a:r>
            <a:r>
              <a:rPr lang="en-US" sz="1600" dirty="0">
                <a:solidFill>
                  <a:schemeClr val="tx1"/>
                </a:solidFill>
              </a:rPr>
              <a:t>in the root directory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touch </a:t>
            </a:r>
            <a:r>
              <a:rPr lang="en-US" dirty="0">
                <a:solidFill>
                  <a:srgbClr val="FF0000"/>
                </a:solidFill>
              </a:rPr>
              <a:t>webpack.config.js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749808" lvl="1" indent="-457200">
              <a:buFont typeface="+mj-lt"/>
              <a:buAutoNum type="arabicPeriod" startAt="6"/>
            </a:pPr>
            <a:r>
              <a:rPr lang="en-US" sz="1600" dirty="0">
                <a:solidFill>
                  <a:schemeClr val="tx1"/>
                </a:solidFill>
              </a:rPr>
              <a:t>Add this to the file.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const path = require('path');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0000"/>
                </a:solidFill>
              </a:rPr>
              <a:t>module.exports</a:t>
            </a:r>
            <a:r>
              <a:rPr lang="en-US" sz="1200" dirty="0">
                <a:solidFill>
                  <a:srgbClr val="FF0000"/>
                </a:solidFill>
              </a:rPr>
              <a:t> = {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entry: './</a:t>
            </a:r>
            <a:r>
              <a:rPr lang="en-US" sz="1200" dirty="0" err="1">
                <a:solidFill>
                  <a:srgbClr val="FF0000"/>
                </a:solidFill>
              </a:rPr>
              <a:t>src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index.ts</a:t>
            </a:r>
            <a:r>
              <a:rPr lang="en-US" sz="1200" dirty="0">
                <a:solidFill>
                  <a:srgbClr val="FF0000"/>
                </a:solidFill>
              </a:rPr>
              <a:t>',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devtool</a:t>
            </a:r>
            <a:r>
              <a:rPr lang="en-US" sz="1200" dirty="0">
                <a:solidFill>
                  <a:srgbClr val="FF0000"/>
                </a:solidFill>
              </a:rPr>
              <a:t>: 'inline-source-map',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module: {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rules: [ {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    test: /\.</a:t>
            </a:r>
            <a:r>
              <a:rPr lang="en-US" sz="1200" dirty="0" err="1">
                <a:solidFill>
                  <a:srgbClr val="FF0000"/>
                </a:solidFill>
              </a:rPr>
              <a:t>tsx</a:t>
            </a:r>
            <a:r>
              <a:rPr lang="en-US" sz="1200" dirty="0">
                <a:solidFill>
                  <a:srgbClr val="FF0000"/>
                </a:solidFill>
              </a:rPr>
              <a:t>?$/,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    use: '</a:t>
            </a:r>
            <a:r>
              <a:rPr lang="en-US" sz="1200" dirty="0" err="1">
                <a:solidFill>
                  <a:srgbClr val="FF0000"/>
                </a:solidFill>
              </a:rPr>
              <a:t>ts</a:t>
            </a:r>
            <a:r>
              <a:rPr lang="en-US" sz="1200" dirty="0">
                <a:solidFill>
                  <a:srgbClr val="FF0000"/>
                </a:solidFill>
              </a:rPr>
              <a:t>-loader',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    exclude: /</a:t>
            </a:r>
            <a:r>
              <a:rPr lang="en-US" sz="1200" dirty="0" err="1">
                <a:solidFill>
                  <a:srgbClr val="FF0000"/>
                </a:solidFill>
              </a:rPr>
              <a:t>node_modules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  }]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},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resolve: { extensions: [ '.</a:t>
            </a:r>
            <a:r>
              <a:rPr lang="en-US" sz="1200" dirty="0" err="1">
                <a:solidFill>
                  <a:srgbClr val="FF0000"/>
                </a:solidFill>
              </a:rPr>
              <a:t>tsx</a:t>
            </a:r>
            <a:r>
              <a:rPr lang="en-US" sz="1200" dirty="0">
                <a:solidFill>
                  <a:srgbClr val="FF0000"/>
                </a:solidFill>
              </a:rPr>
              <a:t>', '.</a:t>
            </a:r>
            <a:r>
              <a:rPr lang="en-US" sz="1200" dirty="0" err="1">
                <a:solidFill>
                  <a:srgbClr val="FF0000"/>
                </a:solidFill>
              </a:rPr>
              <a:t>ts</a:t>
            </a:r>
            <a:r>
              <a:rPr lang="en-US" sz="1200" dirty="0">
                <a:solidFill>
                  <a:srgbClr val="FF0000"/>
                </a:solidFill>
              </a:rPr>
              <a:t>', '.</a:t>
            </a:r>
            <a:r>
              <a:rPr lang="en-US" sz="1200" dirty="0" err="1">
                <a:solidFill>
                  <a:srgbClr val="FF0000"/>
                </a:solidFill>
              </a:rPr>
              <a:t>js</a:t>
            </a:r>
            <a:r>
              <a:rPr lang="en-US" sz="1200" dirty="0">
                <a:solidFill>
                  <a:srgbClr val="FF0000"/>
                </a:solidFill>
              </a:rPr>
              <a:t>' ] },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output: {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filename: 'bundle.js',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  path: </a:t>
            </a:r>
            <a:r>
              <a:rPr lang="en-US" sz="1200" dirty="0" err="1">
                <a:solidFill>
                  <a:srgbClr val="FF0000"/>
                </a:solidFill>
              </a:rPr>
              <a:t>path.resolve</a:t>
            </a:r>
            <a:r>
              <a:rPr lang="en-US" sz="1200" dirty="0">
                <a:solidFill>
                  <a:srgbClr val="FF0000"/>
                </a:solidFill>
              </a:rPr>
              <a:t>(__</a:t>
            </a:r>
            <a:r>
              <a:rPr lang="en-US" sz="1200" dirty="0" err="1">
                <a:solidFill>
                  <a:srgbClr val="FF0000"/>
                </a:solidFill>
              </a:rPr>
              <a:t>dirname</a:t>
            </a:r>
            <a:r>
              <a:rPr lang="en-US" sz="1200" dirty="0">
                <a:solidFill>
                  <a:srgbClr val="FF0000"/>
                </a:solidFill>
              </a:rPr>
              <a:t>, '</a:t>
            </a:r>
            <a:r>
              <a:rPr lang="en-US" sz="1200" dirty="0" err="1">
                <a:solidFill>
                  <a:srgbClr val="FF0000"/>
                </a:solidFill>
              </a:rPr>
              <a:t>dist</a:t>
            </a:r>
            <a:r>
              <a:rPr lang="en-US" sz="1200" dirty="0">
                <a:solidFill>
                  <a:srgbClr val="FF0000"/>
                </a:solidFill>
              </a:rPr>
              <a:t>')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    }</a:t>
            </a:r>
          </a:p>
          <a:p>
            <a:pPr marL="841248" lvl="4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7C8CDA-A3C5-46BA-9102-8D7FBE2881B5}"/>
              </a:ext>
            </a:extLst>
          </p:cNvPr>
          <p:cNvSpPr txBox="1">
            <a:spLocks/>
          </p:cNvSpPr>
          <p:nvPr/>
        </p:nvSpPr>
        <p:spPr>
          <a:xfrm>
            <a:off x="6315081" y="1893992"/>
            <a:ext cx="4838700" cy="44941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808" lvl="1" indent="-457200">
              <a:buFont typeface="+mj-lt"/>
              <a:buAutoNum type="arabicPeriod" startAt="8"/>
            </a:pPr>
            <a:r>
              <a:rPr lang="en-US" sz="1600" dirty="0">
                <a:solidFill>
                  <a:schemeClr val="tx1"/>
                </a:solidFill>
              </a:rPr>
              <a:t>Set up TypeScript. In the command line, create a new file called </a:t>
            </a:r>
            <a:r>
              <a:rPr lang="en-US" sz="1600" i="1" dirty="0" err="1">
                <a:solidFill>
                  <a:srgbClr val="FF0000"/>
                </a:solidFill>
                <a:latin typeface="medium-content-serif-font"/>
              </a:rPr>
              <a:t>tsconfig.json</a:t>
            </a:r>
            <a:r>
              <a:rPr lang="en-US" sz="1600" i="1" dirty="0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 the root directory with: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Touch </a:t>
            </a:r>
            <a:r>
              <a:rPr lang="en-US" sz="1200" i="1" dirty="0" err="1">
                <a:solidFill>
                  <a:srgbClr val="FF0000"/>
                </a:solidFill>
                <a:latin typeface="medium-content-serif-font"/>
              </a:rPr>
              <a:t>tsconfig.json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</a:p>
          <a:p>
            <a:pPr marL="749808" lvl="1" indent="-457200">
              <a:buFont typeface="+mj-lt"/>
              <a:buAutoNum type="arabicPeriod" startAt="8"/>
            </a:pPr>
            <a:r>
              <a:rPr lang="en-US" sz="1600" dirty="0">
                <a:solidFill>
                  <a:schemeClr val="tx1"/>
                </a:solidFill>
              </a:rPr>
              <a:t>Add this to the file (*make sure your “” are the same*):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Menlo"/>
              </a:rPr>
              <a:t>{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compilerOptions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{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outDir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"./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dist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/",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sourceMap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true,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noImplicitAny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true,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"module": "es6",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moduleResolution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"node",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"target": "es6",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allowJs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": true,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	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 lib " : [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"es2017",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r>
              <a:rPr lang="en-US" sz="1200" dirty="0" err="1">
                <a:solidFill>
                  <a:srgbClr val="FF0000"/>
                </a:solidFill>
                <a:latin typeface="Menlo"/>
              </a:rPr>
              <a:t>dom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"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]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Menlo"/>
              </a:rPr>
              <a:t>}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  <a:latin typeface="Menlo"/>
              </a:rPr>
              <a:t>}</a:t>
            </a:r>
            <a:endParaRPr lang="en-US" sz="12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8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72FBF9-B464-4488-8D44-3C18E776C253}"/>
              </a:ext>
            </a:extLst>
          </p:cNvPr>
          <p:cNvCxnSpPr/>
          <p:nvPr/>
        </p:nvCxnSpPr>
        <p:spPr>
          <a:xfrm>
            <a:off x="6096000" y="1995488"/>
            <a:ext cx="0" cy="427672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613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6cd53318bb5e7965b591b276dbcd24be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e5d950957b7e1b8771bdca69756d18b3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2F1301-7898-4E4A-A1D4-F7C96C5D3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6CC198-39F2-4C9D-A999-100A996358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38C897-062F-4F9E-9BD8-A1D6B2C674FC}">
  <ds:schemaRefs>
    <ds:schemaRef ds:uri="http://schemas.microsoft.com/office/2006/documentManagement/types"/>
    <ds:schemaRef ds:uri="http://www.w3.org/XML/1998/namespace"/>
    <ds:schemaRef ds:uri="http://purl.org/dc/terms/"/>
    <ds:schemaRef ds:uri="66d9aa3d-651e-4839-b59d-0bd8c52fea92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{6BC19C19-FE95-42E8-ABDF-74DAF0C3EFEB}tf56160789</Template>
  <TotalTime>0</TotalTime>
  <Words>1480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medium-content-serif-font</vt:lpstr>
      <vt:lpstr>Menlo</vt:lpstr>
      <vt:lpstr>Roboto</vt:lpstr>
      <vt:lpstr>1_RetrospectVTI</vt:lpstr>
      <vt:lpstr>RxJS Operators</vt:lpstr>
      <vt:lpstr>Operators are the essential pieces that allow complex asynchronous code to be easily composed in a declarative manner.</vt:lpstr>
      <vt:lpstr>RxJS - Operators https://rxjs-dev.firebaseapp.com/guide/operators https://rxjs-dev.firebaseapp.com/api/index/function/pipe https://angular.io/guide/rx-library#operators</vt:lpstr>
      <vt:lpstr>RxJS .pipe() https://rxjs-dev.firebaseapp.com/api/index/function/pipe#pipe https://www.techiediaries.com/observable-pipe-subscribe-map-and-filter-examples</vt:lpstr>
      <vt:lpstr>RxJS – Pipeable Operators https://rxjs.dev/guide/operators https://reactive.how/rxjs</vt:lpstr>
      <vt:lpstr>RxJS – Creation Operators https://rxjs-dev.firebaseapp.com/guide/operators https://rxjs-dev.firebaseapp.com/api/index/function/from https://developer.mozilla.org/en-US/docs/Web/JavaScript/Reference/Operators/yield#</vt:lpstr>
      <vt:lpstr>RxJS – Creation Operators https://rxjs.dev/guide/operators</vt:lpstr>
      <vt:lpstr>Step-by-step - Set-up a sample RxJS Development Environment https://medium.com/codingthesmartway-com-blog/getting-started-with-rxjs</vt:lpstr>
      <vt:lpstr>Step-by-step - Set-up a sample RxJS Development Environment https://medium.com/codingthesmartway-com-blog/getting-started-with-rxjs</vt:lpstr>
      <vt:lpstr>Step-by-step - Set-up a sample RxJS Development Environment https://medium.com/codingthesmartway-com-blog/getting-started-with-rxjs</vt:lpstr>
      <vt:lpstr>Step-by-step - Set-up a sample RxJS Development Environment https://medium.com/codingthesmartway-com-blog/getting-started-with-rxjs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2020-04-12T23:59:00Z</dcterms:created>
  <dcterms:modified xsi:type="dcterms:W3CDTF">2022-10-11T17:31:48Z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