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66" r:id="rId7"/>
    <p:sldId id="270" r:id="rId8"/>
    <p:sldId id="272" r:id="rId9"/>
    <p:sldId id="280" r:id="rId10"/>
    <p:sldId id="273" r:id="rId11"/>
    <p:sldId id="283" r:id="rId12"/>
    <p:sldId id="281" r:id="rId13"/>
    <p:sldId id="284" r:id="rId14"/>
    <p:sldId id="282" r:id="rId15"/>
    <p:sldId id="286" r:id="rId16"/>
    <p:sldId id="287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91" autoAdjust="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outlineViewPr>
    <p:cViewPr>
      <p:scale>
        <a:sx n="33" d="100"/>
        <a:sy n="33" d="100"/>
      </p:scale>
      <p:origin x="0" y="-35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xjs-dev.firebaseapp.com/guide/schedu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x-library#the-rxjs-library" TargetMode="External"/><Relationship Id="rId2" Type="http://schemas.openxmlformats.org/officeDocument/2006/relationships/hyperlink" Target="https://www.learnrxj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xjs-dev.firebaseapp.com/guide/subscri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xjs-dev.firebaseapp.com/guide/sub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xjs-dev.firebaseapp.com/guide/sub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-dev.firebaseapp.com/guide/schedu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api/index/const/queueScheduler" TargetMode="External"/><Relationship Id="rId2" Type="http://schemas.openxmlformats.org/officeDocument/2006/relationships/hyperlink" Target="https://rxjs-dev.firebaseapp.com/guide/schedu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js-dev.firebaseapp.com/api/index/const/animationFrameScheduler" TargetMode="External"/><Relationship Id="rId5" Type="http://schemas.openxmlformats.org/officeDocument/2006/relationships/hyperlink" Target="https://rxjs-dev.firebaseapp.com/api/index/const/asyncScheduler" TargetMode="External"/><Relationship Id="rId4" Type="http://schemas.openxmlformats.org/officeDocument/2006/relationships/hyperlink" Target="https://rxjs-dev.firebaseapp.com/api/index/const/asapSchedul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xjs-dev.firebaseapp.com/guide/schedu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RxJS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Subscription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Subject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Schedulers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01601"/>
            <a:ext cx="5257379" cy="1635760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Schedulers – </a:t>
            </a:r>
            <a:br>
              <a:rPr lang="en-US" sz="5200" dirty="0">
                <a:solidFill>
                  <a:schemeClr val="tx1"/>
                </a:solidFill>
              </a:rPr>
            </a:br>
            <a:r>
              <a:rPr lang="en-US" sz="5200" dirty="0">
                <a:solidFill>
                  <a:schemeClr val="tx1"/>
                </a:solidFill>
              </a:rPr>
              <a:t>Step-by-Step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600" dirty="0">
                <a:hlinkClick r:id="rId2"/>
              </a:rPr>
              <a:t>https://rxjs-dev.firebaseapp.com/guide/scheduler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489" y="1903615"/>
            <a:ext cx="4861982" cy="450549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To implement a </a:t>
            </a:r>
            <a:r>
              <a:rPr lang="en-US" sz="2000" b="1" i="1" dirty="0">
                <a:solidFill>
                  <a:schemeClr val="tx1"/>
                </a:solidFill>
              </a:rPr>
              <a:t>Scheduler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74980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(Ln. 1)Import the </a:t>
            </a:r>
            <a:r>
              <a:rPr lang="en-US" sz="1800" b="1" i="1" dirty="0">
                <a:solidFill>
                  <a:schemeClr val="tx1"/>
                </a:solidFill>
              </a:rPr>
              <a:t>Operators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Schedulers</a:t>
            </a:r>
            <a:r>
              <a:rPr lang="en-US" sz="1800" dirty="0">
                <a:solidFill>
                  <a:schemeClr val="tx1"/>
                </a:solidFill>
              </a:rPr>
              <a:t> you need.</a:t>
            </a:r>
          </a:p>
          <a:p>
            <a:pPr marL="74980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(Ln 4) Create an Observable to hold the values. Normally, you would return an </a:t>
            </a:r>
            <a:r>
              <a:rPr lang="en-US" sz="1800" b="1" i="1" dirty="0">
                <a:solidFill>
                  <a:schemeClr val="tx1"/>
                </a:solidFill>
              </a:rPr>
              <a:t>Observable</a:t>
            </a:r>
            <a:r>
              <a:rPr lang="en-US" sz="1800" dirty="0">
                <a:solidFill>
                  <a:schemeClr val="tx1"/>
                </a:solidFill>
              </a:rPr>
              <a:t> from a service function that you</a:t>
            </a:r>
          </a:p>
          <a:p>
            <a:pPr marL="74980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(Ln 9) </a:t>
            </a:r>
            <a:r>
              <a:rPr lang="en-US" sz="1800" dirty="0">
                <a:solidFill>
                  <a:srgbClr val="FF0000"/>
                </a:solidFill>
              </a:rPr>
              <a:t>pipe()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through </a:t>
            </a:r>
            <a:r>
              <a:rPr lang="en-US" sz="1800" dirty="0" err="1">
                <a:solidFill>
                  <a:srgbClr val="FF0000"/>
                </a:solidFill>
              </a:rPr>
              <a:t>observeOn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before being returned, and</a:t>
            </a:r>
          </a:p>
          <a:p>
            <a:pPr marL="74980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(Ln 10) add the </a:t>
            </a:r>
            <a:r>
              <a:rPr lang="en-US" sz="1800" b="1" i="1" dirty="0">
                <a:solidFill>
                  <a:schemeClr val="tx1"/>
                </a:solidFill>
              </a:rPr>
              <a:t>Scheduler</a:t>
            </a:r>
            <a:r>
              <a:rPr lang="en-US" sz="1800" dirty="0">
                <a:solidFill>
                  <a:schemeClr val="tx1"/>
                </a:solidFill>
              </a:rPr>
              <a:t> of your choice as the first argument to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observeOn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subscribe()</a:t>
            </a:r>
            <a:r>
              <a:rPr lang="en-US" sz="1800" dirty="0">
                <a:solidFill>
                  <a:schemeClr val="tx1"/>
                </a:solidFill>
              </a:rPr>
              <a:t> to the Observable and provide (at least) a </a:t>
            </a:r>
            <a:r>
              <a:rPr lang="en-US" sz="1800" dirty="0">
                <a:solidFill>
                  <a:srgbClr val="FF0000"/>
                </a:solidFill>
              </a:rPr>
              <a:t>next()</a:t>
            </a:r>
            <a:r>
              <a:rPr lang="en-US" sz="1800" dirty="0">
                <a:solidFill>
                  <a:schemeClr val="tx1"/>
                </a:solidFill>
              </a:rPr>
              <a:t> function.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8E3A4-4889-4806-BA6C-07D1D064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99" y="333886"/>
            <a:ext cx="4861981" cy="623751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7D9C2-2999-49EC-846A-2ECC8A755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19" y="1806860"/>
            <a:ext cx="1742793" cy="141258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32852-CF44-41B8-9887-220AE663A781}"/>
              </a:ext>
            </a:extLst>
          </p:cNvPr>
          <p:cNvSpPr txBox="1"/>
          <p:nvPr/>
        </p:nvSpPr>
        <p:spPr>
          <a:xfrm>
            <a:off x="9181633" y="1524262"/>
            <a:ext cx="1767348" cy="31144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B050"/>
                </a:solidFill>
              </a:rPr>
              <a:t>//Output</a:t>
            </a:r>
          </a:p>
        </p:txBody>
      </p:sp>
    </p:spTree>
    <p:extLst>
      <p:ext uri="{BB962C8B-B14F-4D97-AF65-F5344CB8AC3E}">
        <p14:creationId xmlns:p14="http://schemas.microsoft.com/office/powerpoint/2010/main" val="428890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28F-9FC6-4694-B5E9-3EAD65E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8D-0B3D-4FD7-B042-A4FEF698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2" y="1893992"/>
            <a:ext cx="9798367" cy="4494107"/>
          </a:xfrm>
        </p:spPr>
        <p:txBody>
          <a:bodyPr anchor="ctr">
            <a:normAutofit fontScale="925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directory for this project and move into it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mkdir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rxjs</a:t>
            </a:r>
            <a:r>
              <a:rPr lang="en-US" sz="1600" dirty="0">
                <a:solidFill>
                  <a:srgbClr val="FF0000"/>
                </a:solidFill>
              </a:rPr>
              <a:t>-test &amp;&amp; cd </a:t>
            </a:r>
            <a:r>
              <a:rPr lang="en-US" sz="1600" dirty="0" err="1">
                <a:solidFill>
                  <a:srgbClr val="FF0000"/>
                </a:solidFill>
              </a:rPr>
              <a:t>rxjs</a:t>
            </a:r>
            <a:r>
              <a:rPr lang="en-US" sz="1600" dirty="0">
                <a:solidFill>
                  <a:srgbClr val="FF0000"/>
                </a:solidFill>
              </a:rPr>
              <a:t>-test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NPM </a:t>
            </a:r>
            <a:r>
              <a:rPr lang="en-US" sz="2000" dirty="0" err="1">
                <a:solidFill>
                  <a:schemeClr val="tx1"/>
                </a:solidFill>
              </a:rPr>
              <a:t>package.json</a:t>
            </a:r>
            <a:r>
              <a:rPr lang="en-US" sz="2000" dirty="0">
                <a:solidFill>
                  <a:schemeClr val="tx1"/>
                </a:solidFill>
              </a:rPr>
              <a:t> to hold configuration settings with: (install Node Package Manager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>
                <a:solidFill>
                  <a:schemeClr val="tx1"/>
                </a:solidFill>
              </a:rPr>
              <a:t>.)</a:t>
            </a:r>
            <a:r>
              <a:rPr lang="en-US" sz="2000" dirty="0"/>
              <a:t>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npm</a:t>
            </a:r>
            <a:r>
              <a:rPr lang="en-US" sz="1600" dirty="0">
                <a:solidFill>
                  <a:srgbClr val="FF0000"/>
                </a:solidFill>
              </a:rPr>
              <a:t> init –y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Install the NPM Webpack, Webpack Web Server, TypeScript, and TypeScript Loader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npm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 install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rxjs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 webpack webpack-dev-server typescript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ts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-loader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Install the Webpack Command-Line Interface with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npm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 install webpack-cli --save-dev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 err="1">
                <a:solidFill>
                  <a:schemeClr val="tx1"/>
                </a:solidFill>
              </a:rPr>
              <a:t>package.json</a:t>
            </a:r>
            <a:r>
              <a:rPr lang="en-US" sz="2000" dirty="0">
                <a:solidFill>
                  <a:schemeClr val="tx1"/>
                </a:solidFill>
              </a:rPr>
              <a:t> file, add a new section. This allows you to start the program with </a:t>
            </a:r>
            <a:r>
              <a:rPr lang="en-US" sz="2000" dirty="0" err="1">
                <a:solidFill>
                  <a:srgbClr val="FF0000"/>
                </a:solidFill>
              </a:rPr>
              <a:t>npm</a:t>
            </a:r>
            <a:r>
              <a:rPr lang="en-US" sz="2000" dirty="0">
                <a:solidFill>
                  <a:srgbClr val="FF0000"/>
                </a:solidFill>
              </a:rPr>
              <a:t> run start</a:t>
            </a:r>
            <a:r>
              <a:rPr lang="en-US" sz="2000" dirty="0"/>
              <a:t>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"scripts": {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"start": "webpack-dev-server --mode development"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},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2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28F-9FC6-4694-B5E9-3EAD65E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/>
            </a:br>
            <a:r>
              <a:rPr lang="en-US" sz="16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8D-0B3D-4FD7-B042-A4FEF698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921" y="1893992"/>
            <a:ext cx="4774883" cy="4494107"/>
          </a:xfrm>
        </p:spPr>
        <p:txBody>
          <a:bodyPr anchor="ctr">
            <a:normAutofit fontScale="92500" lnSpcReduction="10000"/>
          </a:bodyPr>
          <a:lstStyle/>
          <a:p>
            <a:pPr marL="749808" lvl="1" indent="-457200">
              <a:buFont typeface="+mj-lt"/>
              <a:buAutoNum type="arabicPeriod" startAt="6"/>
            </a:pPr>
            <a:r>
              <a:rPr lang="en-US" sz="1600" dirty="0">
                <a:solidFill>
                  <a:schemeClr val="tx1"/>
                </a:solidFill>
              </a:rPr>
              <a:t>Set up Webpack. In the command line, create a new file called </a:t>
            </a:r>
            <a:r>
              <a:rPr lang="en-US" sz="1600" dirty="0">
                <a:solidFill>
                  <a:srgbClr val="FF0000"/>
                </a:solidFill>
              </a:rPr>
              <a:t>webpack.config.js </a:t>
            </a:r>
            <a:r>
              <a:rPr lang="en-US" sz="16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touch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buFont typeface="+mj-lt"/>
              <a:buAutoNum type="arabicPeriod" startAt="6"/>
            </a:pPr>
            <a:r>
              <a:rPr lang="en-US" sz="1600" dirty="0">
                <a:solidFill>
                  <a:schemeClr val="tx1"/>
                </a:solidFill>
              </a:rPr>
              <a:t>Add this to the file.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const path = require('path');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0000"/>
                </a:solidFill>
              </a:rPr>
              <a:t>module.exports</a:t>
            </a:r>
            <a:r>
              <a:rPr lang="en-US" sz="1200" dirty="0">
                <a:solidFill>
                  <a:srgbClr val="FF0000"/>
                </a:solidFill>
              </a:rPr>
              <a:t> =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entry: './</a:t>
            </a:r>
            <a:r>
              <a:rPr lang="en-US" sz="1200" dirty="0" err="1">
                <a:solidFill>
                  <a:srgbClr val="FF0000"/>
                </a:solidFill>
              </a:rPr>
              <a:t>src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index.ts</a:t>
            </a:r>
            <a:r>
              <a:rPr lang="en-US" sz="1200" dirty="0">
                <a:solidFill>
                  <a:srgbClr val="FF0000"/>
                </a:solidFill>
              </a:rPr>
              <a:t>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devtool</a:t>
            </a:r>
            <a:r>
              <a:rPr lang="en-US" sz="1200" dirty="0">
                <a:solidFill>
                  <a:srgbClr val="FF0000"/>
                </a:solidFill>
              </a:rPr>
              <a:t>: 'inline-source-map',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module: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rules: [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  test: /\.</a:t>
            </a:r>
            <a:r>
              <a:rPr lang="en-US" sz="1200" dirty="0" err="1">
                <a:solidFill>
                  <a:srgbClr val="FF0000"/>
                </a:solidFill>
              </a:rPr>
              <a:t>tsx</a:t>
            </a:r>
            <a:r>
              <a:rPr lang="en-US" sz="1200" dirty="0">
                <a:solidFill>
                  <a:srgbClr val="FF0000"/>
                </a:solidFill>
              </a:rPr>
              <a:t>?$/,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  use: '</a:t>
            </a:r>
            <a:r>
              <a:rPr lang="en-US" sz="1200" dirty="0" err="1">
                <a:solidFill>
                  <a:srgbClr val="FF0000"/>
                </a:solidFill>
              </a:rPr>
              <a:t>ts</a:t>
            </a:r>
            <a:r>
              <a:rPr lang="en-US" sz="1200" dirty="0">
                <a:solidFill>
                  <a:srgbClr val="FF0000"/>
                </a:solidFill>
              </a:rPr>
              <a:t>-loader',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  exclude: /</a:t>
            </a:r>
            <a:r>
              <a:rPr lang="en-US" sz="1200" dirty="0" err="1">
                <a:solidFill>
                  <a:srgbClr val="FF0000"/>
                </a:solidFill>
              </a:rPr>
              <a:t>node_modules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}]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},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resolve: { extensions: [ '.</a:t>
            </a:r>
            <a:r>
              <a:rPr lang="en-US" sz="1200" dirty="0" err="1">
                <a:solidFill>
                  <a:srgbClr val="FF0000"/>
                </a:solidFill>
              </a:rPr>
              <a:t>tsx</a:t>
            </a:r>
            <a:r>
              <a:rPr lang="en-US" sz="1200" dirty="0">
                <a:solidFill>
                  <a:srgbClr val="FF0000"/>
                </a:solidFill>
              </a:rPr>
              <a:t>', '.</a:t>
            </a:r>
            <a:r>
              <a:rPr lang="en-US" sz="1200" dirty="0" err="1">
                <a:solidFill>
                  <a:srgbClr val="FF0000"/>
                </a:solidFill>
              </a:rPr>
              <a:t>ts</a:t>
            </a:r>
            <a:r>
              <a:rPr lang="en-US" sz="1200" dirty="0">
                <a:solidFill>
                  <a:srgbClr val="FF0000"/>
                </a:solidFill>
              </a:rPr>
              <a:t>', '.</a:t>
            </a:r>
            <a:r>
              <a:rPr lang="en-US" sz="1200" dirty="0" err="1">
                <a:solidFill>
                  <a:srgbClr val="FF0000"/>
                </a:solidFill>
              </a:rPr>
              <a:t>js</a:t>
            </a:r>
            <a:r>
              <a:rPr lang="en-US" sz="1200" dirty="0">
                <a:solidFill>
                  <a:srgbClr val="FF0000"/>
                </a:solidFill>
              </a:rPr>
              <a:t>' ] },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output: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filename: 'bundle.js',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path: </a:t>
            </a:r>
            <a:r>
              <a:rPr lang="en-US" sz="1200" dirty="0" err="1">
                <a:solidFill>
                  <a:srgbClr val="FF0000"/>
                </a:solidFill>
              </a:rPr>
              <a:t>path.resolve</a:t>
            </a:r>
            <a:r>
              <a:rPr lang="en-US" sz="1200" dirty="0">
                <a:solidFill>
                  <a:srgbClr val="FF0000"/>
                </a:solidFill>
              </a:rPr>
              <a:t>(__</a:t>
            </a:r>
            <a:r>
              <a:rPr lang="en-US" sz="1200" dirty="0" err="1">
                <a:solidFill>
                  <a:srgbClr val="FF0000"/>
                </a:solidFill>
              </a:rPr>
              <a:t>dirname</a:t>
            </a:r>
            <a:r>
              <a:rPr lang="en-US" sz="1200" dirty="0">
                <a:solidFill>
                  <a:srgbClr val="FF0000"/>
                </a:solidFill>
              </a:rPr>
              <a:t>, '</a:t>
            </a:r>
            <a:r>
              <a:rPr lang="en-US" sz="1200" dirty="0" err="1">
                <a:solidFill>
                  <a:srgbClr val="FF0000"/>
                </a:solidFill>
              </a:rPr>
              <a:t>dist</a:t>
            </a:r>
            <a:r>
              <a:rPr lang="en-US" sz="1200" dirty="0">
                <a:solidFill>
                  <a:srgbClr val="FF0000"/>
                </a:solidFill>
              </a:rPr>
              <a:t>')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}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7C8CDA-A3C5-46BA-9102-8D7FBE2881B5}"/>
              </a:ext>
            </a:extLst>
          </p:cNvPr>
          <p:cNvSpPr txBox="1">
            <a:spLocks/>
          </p:cNvSpPr>
          <p:nvPr/>
        </p:nvSpPr>
        <p:spPr>
          <a:xfrm>
            <a:off x="6315081" y="1893992"/>
            <a:ext cx="4838700" cy="44941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808" lvl="1" indent="-457200">
              <a:buFont typeface="+mj-lt"/>
              <a:buAutoNum type="arabicPeriod" startAt="8"/>
            </a:pPr>
            <a:r>
              <a:rPr lang="en-US" sz="1600" dirty="0">
                <a:solidFill>
                  <a:schemeClr val="tx1"/>
                </a:solidFill>
              </a:rPr>
              <a:t>Set up TypeScript. In the command line, create a new file called </a:t>
            </a:r>
            <a:r>
              <a:rPr lang="en-US" sz="1600" i="1" dirty="0" err="1">
                <a:solidFill>
                  <a:srgbClr val="FF0000"/>
                </a:solidFill>
                <a:latin typeface="medium-content-serif-font"/>
              </a:rPr>
              <a:t>tsconfig.json</a:t>
            </a:r>
            <a:r>
              <a:rPr lang="en-US" sz="1600" i="1" dirty="0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Touch </a:t>
            </a:r>
            <a:r>
              <a:rPr lang="en-US" sz="1200" i="1" dirty="0" err="1">
                <a:solidFill>
                  <a:srgbClr val="FF0000"/>
                </a:solidFill>
                <a:latin typeface="medium-content-serif-font"/>
              </a:rPr>
              <a:t>tsconfig.json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buFont typeface="+mj-lt"/>
              <a:buAutoNum type="arabicPeriod" startAt="8"/>
            </a:pPr>
            <a:r>
              <a:rPr lang="en-US" sz="1600" dirty="0">
                <a:solidFill>
                  <a:schemeClr val="tx1"/>
                </a:solidFill>
              </a:rPr>
              <a:t>Add this to the file (*make sure your “” are the same*):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Menlo"/>
              </a:rPr>
              <a:t>{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compilerOptions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{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outDir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"./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dist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/",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sourceMap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true,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noImplicitAny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true,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"module": "es6",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moduleResolution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"node",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"target": "es6",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allowJs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true,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	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 lib " : [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"es2017",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dom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]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}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  <a:latin typeface="Menlo"/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8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2FBF9-B464-4488-8D44-3C18E776C253}"/>
              </a:ext>
            </a:extLst>
          </p:cNvPr>
          <p:cNvCxnSpPr/>
          <p:nvPr/>
        </p:nvCxnSpPr>
        <p:spPr>
          <a:xfrm>
            <a:off x="6096000" y="1995488"/>
            <a:ext cx="0" cy="427672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6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28F-9FC6-4694-B5E9-3EAD65E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8D-0B3D-4FD7-B042-A4FEF698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126" y="1893992"/>
            <a:ext cx="4712970" cy="4494107"/>
          </a:xfrm>
        </p:spPr>
        <p:txBody>
          <a:bodyPr>
            <a:normAutofit fontScale="85000" lnSpcReduction="20000"/>
          </a:bodyPr>
          <a:lstStyle/>
          <a:p>
            <a:pPr marL="749808" lvl="1" indent="-457200">
              <a:buFont typeface="+mj-lt"/>
              <a:buAutoNum type="arabicPeriod" startAt="10"/>
            </a:pPr>
            <a:r>
              <a:rPr lang="en-US" sz="1900" dirty="0">
                <a:solidFill>
                  <a:schemeClr val="tx1"/>
                </a:solidFill>
              </a:rPr>
              <a:t>Set up your HTML file. In the command line, create a new file called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medium-content-serif-font"/>
              </a:rPr>
              <a:t> </a:t>
            </a:r>
            <a:r>
              <a:rPr lang="en-US" sz="1900" b="0" i="1" dirty="0">
                <a:solidFill>
                  <a:srgbClr val="FF0000"/>
                </a:solidFill>
                <a:effectLst/>
                <a:latin typeface="medium-content-serif-font"/>
              </a:rPr>
              <a:t>index.html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Touch </a:t>
            </a:r>
            <a:r>
              <a:rPr lang="en-US" sz="1400" i="1" dirty="0">
                <a:solidFill>
                  <a:srgbClr val="FF0000"/>
                </a:solidFill>
                <a:latin typeface="medium-content-serif-font"/>
              </a:rPr>
              <a:t>index.html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 startAt="11"/>
            </a:pPr>
            <a:r>
              <a:rPr lang="en-US" sz="1900" dirty="0">
                <a:solidFill>
                  <a:schemeClr val="tx1"/>
                </a:solidFill>
              </a:rPr>
              <a:t>Add the following to the .html file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&lt;!DOCTYPE html&gt;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&lt;html </a:t>
            </a:r>
            <a:r>
              <a:rPr lang="en-US" sz="1400" dirty="0" err="1">
                <a:solidFill>
                  <a:srgbClr val="FF0000"/>
                </a:solidFill>
              </a:rPr>
              <a:t>lang</a:t>
            </a:r>
            <a:r>
              <a:rPr lang="en-US" sz="1400" dirty="0">
                <a:solidFill>
                  <a:srgbClr val="FF0000"/>
                </a:solidFill>
              </a:rPr>
              <a:t>="</a:t>
            </a:r>
            <a:r>
              <a:rPr lang="en-US" sz="1400" dirty="0" err="1">
                <a:solidFill>
                  <a:srgbClr val="FF0000"/>
                </a:solidFill>
              </a:rPr>
              <a:t>en</a:t>
            </a:r>
            <a:r>
              <a:rPr lang="en-US" sz="1400" dirty="0">
                <a:solidFill>
                  <a:srgbClr val="FF0000"/>
                </a:solidFill>
              </a:rPr>
              <a:t>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&lt;head&gt;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&lt;meta charset="UTF-8"&gt;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&lt;meta name="viewport" content="width=device-width, initial-scale=1.0"&gt;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&lt;meta http-</a:t>
            </a:r>
            <a:r>
              <a:rPr lang="en-US" sz="1400" dirty="0" err="1">
                <a:solidFill>
                  <a:srgbClr val="FF0000"/>
                </a:solidFill>
              </a:rPr>
              <a:t>equiv</a:t>
            </a:r>
            <a:r>
              <a:rPr lang="en-US" sz="1400" dirty="0">
                <a:solidFill>
                  <a:srgbClr val="FF0000"/>
                </a:solidFill>
              </a:rPr>
              <a:t>="X-UA-Compatible" content="</a:t>
            </a:r>
            <a:r>
              <a:rPr lang="en-US" sz="1400" dirty="0" err="1">
                <a:solidFill>
                  <a:srgbClr val="FF0000"/>
                </a:solidFill>
              </a:rPr>
              <a:t>ie</a:t>
            </a:r>
            <a:r>
              <a:rPr lang="en-US" sz="1400" dirty="0">
                <a:solidFill>
                  <a:srgbClr val="FF0000"/>
                </a:solidFill>
              </a:rPr>
              <a:t>=edge"&gt;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&lt;title&gt;</a:t>
            </a:r>
            <a:r>
              <a:rPr lang="en-US" sz="1400" dirty="0" err="1">
                <a:solidFill>
                  <a:srgbClr val="FF0000"/>
                </a:solidFill>
              </a:rPr>
              <a:t>RxJS</a:t>
            </a:r>
            <a:r>
              <a:rPr lang="en-US" sz="1400" dirty="0">
                <a:solidFill>
                  <a:srgbClr val="FF0000"/>
                </a:solidFill>
              </a:rPr>
              <a:t> Demo&lt;/title&gt;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&lt;/head&gt;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&lt;body&gt;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&lt;h1&gt;</a:t>
            </a:r>
            <a:r>
              <a:rPr lang="en-US" sz="1400" dirty="0" err="1">
                <a:solidFill>
                  <a:srgbClr val="FF0000"/>
                </a:solidFill>
              </a:rPr>
              <a:t>RxJS</a:t>
            </a:r>
            <a:r>
              <a:rPr lang="en-US" sz="1400" dirty="0">
                <a:solidFill>
                  <a:srgbClr val="FF0000"/>
                </a:solidFill>
              </a:rPr>
              <a:t> Demo&lt;/h1&gt;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&lt;div&gt;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    &lt;ul id="list"&gt;&lt;/ul&gt;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&lt;/div&gt;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&lt;script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="/bundle.js"&gt;&lt;/script&gt;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&lt;/body&gt;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117631-FD8C-4F17-A7A9-562C2F76B632}"/>
              </a:ext>
            </a:extLst>
          </p:cNvPr>
          <p:cNvSpPr txBox="1">
            <a:spLocks/>
          </p:cNvSpPr>
          <p:nvPr/>
        </p:nvSpPr>
        <p:spPr>
          <a:xfrm>
            <a:off x="6254268" y="1893992"/>
            <a:ext cx="4901412" cy="4494107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808" lvl="1" indent="-457200">
              <a:buFont typeface="+mj-lt"/>
              <a:buAutoNum type="arabicPeriod" startAt="12"/>
            </a:pPr>
            <a:r>
              <a:rPr lang="en-US" sz="1600" dirty="0">
                <a:solidFill>
                  <a:schemeClr val="tx1"/>
                </a:solidFill>
              </a:rPr>
              <a:t>In the command line, create a new file called</a:t>
            </a:r>
            <a:r>
              <a:rPr lang="en-US" sz="1600" dirty="0">
                <a:solidFill>
                  <a:srgbClr val="FF0000"/>
                </a:solidFill>
                <a:latin typeface="medium-content-serif-font"/>
              </a:rPr>
              <a:t> </a:t>
            </a:r>
            <a:r>
              <a:rPr lang="en-US" sz="1600" i="1" dirty="0" err="1">
                <a:solidFill>
                  <a:srgbClr val="FF0000"/>
                </a:solidFill>
                <a:latin typeface="medium-content-serif-font"/>
              </a:rPr>
              <a:t>index.ts</a:t>
            </a:r>
            <a:r>
              <a:rPr lang="en-US" sz="1600" i="1" dirty="0">
                <a:solidFill>
                  <a:srgbClr val="FF0000"/>
                </a:solidFill>
                <a:latin typeface="medium-content-serif-font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Touch </a:t>
            </a:r>
            <a:r>
              <a:rPr lang="en-US" sz="1200" i="1" dirty="0" err="1">
                <a:solidFill>
                  <a:srgbClr val="FF0000"/>
                </a:solidFill>
                <a:latin typeface="medium-content-serif-font"/>
              </a:rPr>
              <a:t>index.ts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 startAt="13"/>
            </a:pPr>
            <a:r>
              <a:rPr lang="en-US" sz="1600" dirty="0">
                <a:solidFill>
                  <a:schemeClr val="tx1"/>
                </a:solidFill>
              </a:rPr>
              <a:t>Add this text to the </a:t>
            </a:r>
            <a:r>
              <a:rPr lang="en-US" sz="1600" i="1" dirty="0" err="1">
                <a:solidFill>
                  <a:srgbClr val="FF0000"/>
                </a:solidFill>
              </a:rPr>
              <a:t>index.ts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file.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import { Observable } from '</a:t>
            </a:r>
            <a:r>
              <a:rPr lang="en-US" sz="1200" dirty="0" err="1">
                <a:solidFill>
                  <a:srgbClr val="FF0000"/>
                </a:solidFill>
              </a:rPr>
              <a:t>rxjs</a:t>
            </a:r>
            <a:r>
              <a:rPr lang="en-US" sz="1200" dirty="0">
                <a:solidFill>
                  <a:srgbClr val="FF0000"/>
                </a:solidFill>
              </a:rPr>
              <a:t>';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var observable = </a:t>
            </a:r>
            <a:r>
              <a:rPr lang="en-US" sz="1200" dirty="0" err="1">
                <a:solidFill>
                  <a:srgbClr val="FF0000"/>
                </a:solidFill>
              </a:rPr>
              <a:t>Observable.create</a:t>
            </a:r>
            <a:r>
              <a:rPr lang="en-US" sz="1200" dirty="0">
                <a:solidFill>
                  <a:srgbClr val="FF0000"/>
                </a:solidFill>
              </a:rPr>
              <a:t>((</a:t>
            </a:r>
            <a:r>
              <a:rPr lang="en-US" sz="1200" dirty="0" err="1">
                <a:solidFill>
                  <a:srgbClr val="FF0000"/>
                </a:solidFill>
              </a:rPr>
              <a:t>observer:any</a:t>
            </a:r>
            <a:r>
              <a:rPr lang="en-US" sz="1200" dirty="0">
                <a:solidFill>
                  <a:srgbClr val="FF0000"/>
                </a:solidFill>
              </a:rPr>
              <a:t>) =&gt; {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observer.next</a:t>
            </a:r>
            <a:r>
              <a:rPr lang="en-US" sz="1200" dirty="0">
                <a:solidFill>
                  <a:srgbClr val="FF0000"/>
                </a:solidFill>
              </a:rPr>
              <a:t>('Hello World!');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observer.next</a:t>
            </a:r>
            <a:r>
              <a:rPr lang="en-US" sz="1200" dirty="0">
                <a:solidFill>
                  <a:srgbClr val="FF0000"/>
                </a:solidFill>
              </a:rPr>
              <a:t>('Hello Again!');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observer.complete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observer.next</a:t>
            </a:r>
            <a:r>
              <a:rPr lang="en-US" sz="1200" dirty="0">
                <a:solidFill>
                  <a:srgbClr val="FF0000"/>
                </a:solidFill>
              </a:rPr>
              <a:t>('Bye');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})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0000"/>
                </a:solidFill>
              </a:rPr>
              <a:t>observable.subscribe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(</a:t>
            </a:r>
            <a:r>
              <a:rPr lang="en-US" sz="1200" dirty="0" err="1">
                <a:solidFill>
                  <a:srgbClr val="FF0000"/>
                </a:solidFill>
              </a:rPr>
              <a:t>x:any</a:t>
            </a:r>
            <a:r>
              <a:rPr lang="en-US" sz="1200" dirty="0">
                <a:solidFill>
                  <a:srgbClr val="FF0000"/>
                </a:solidFill>
              </a:rPr>
              <a:t>) =&gt;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(x),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(error: any) =&gt;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 ('Error: ' + error),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() =&gt;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('Completed')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function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val:any</a:t>
            </a:r>
            <a:r>
              <a:rPr lang="en-US" sz="1200" dirty="0">
                <a:solidFill>
                  <a:srgbClr val="FF0000"/>
                </a:solidFill>
              </a:rPr>
              <a:t>) {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var node = </a:t>
            </a:r>
            <a:r>
              <a:rPr lang="en-US" sz="1200" dirty="0" err="1">
                <a:solidFill>
                  <a:srgbClr val="FF0000"/>
                </a:solidFill>
              </a:rPr>
              <a:t>document.createElement</a:t>
            </a:r>
            <a:r>
              <a:rPr lang="en-US" sz="1200" dirty="0">
                <a:solidFill>
                  <a:srgbClr val="FF0000"/>
                </a:solidFill>
              </a:rPr>
              <a:t>("li");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var </a:t>
            </a:r>
            <a:r>
              <a:rPr lang="en-US" sz="1200" dirty="0" err="1">
                <a:solidFill>
                  <a:srgbClr val="FF0000"/>
                </a:solidFill>
              </a:rPr>
              <a:t>textnode</a:t>
            </a:r>
            <a:r>
              <a:rPr lang="en-US" sz="120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document.createTextNode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val</a:t>
            </a:r>
            <a:r>
              <a:rPr lang="en-US" sz="1200" dirty="0">
                <a:solidFill>
                  <a:srgbClr val="FF0000"/>
                </a:solidFill>
              </a:rPr>
              <a:t>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node.appendChild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textnode</a:t>
            </a:r>
            <a:r>
              <a:rPr lang="en-US" sz="1200" dirty="0">
                <a:solidFill>
                  <a:srgbClr val="FF0000"/>
                </a:solidFill>
              </a:rPr>
              <a:t>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document.getElementById</a:t>
            </a:r>
            <a:r>
              <a:rPr lang="en-US" sz="1200" dirty="0">
                <a:solidFill>
                  <a:srgbClr val="FF0000"/>
                </a:solidFill>
              </a:rPr>
              <a:t>("list").</a:t>
            </a:r>
            <a:r>
              <a:rPr lang="en-US" sz="1200" dirty="0" err="1">
                <a:solidFill>
                  <a:srgbClr val="FF0000"/>
                </a:solidFill>
              </a:rPr>
              <a:t>appendChild</a:t>
            </a:r>
            <a:r>
              <a:rPr lang="en-US" sz="1200" dirty="0">
                <a:solidFill>
                  <a:srgbClr val="FF0000"/>
                </a:solidFill>
              </a:rPr>
              <a:t>(node);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554ECC-1C2E-43ED-A6CD-C7C58BD717A0}"/>
              </a:ext>
            </a:extLst>
          </p:cNvPr>
          <p:cNvCxnSpPr/>
          <p:nvPr/>
        </p:nvCxnSpPr>
        <p:spPr>
          <a:xfrm>
            <a:off x="6096000" y="1995488"/>
            <a:ext cx="0" cy="427672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7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6438-BD7C-40AE-8AB3-921B4350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313"/>
            <a:ext cx="10058400" cy="4479235"/>
          </a:xfrm>
        </p:spPr>
        <p:txBody>
          <a:bodyPr/>
          <a:lstStyle/>
          <a:p>
            <a:pPr marL="457200" indent="-457200">
              <a:buFont typeface="+mj-lt"/>
              <a:buAutoNum type="arabicPeriod" startAt="14"/>
            </a:pPr>
            <a:r>
              <a:rPr lang="en-US" dirty="0">
                <a:solidFill>
                  <a:schemeClr val="tx1"/>
                </a:solidFill>
              </a:rPr>
              <a:t>Now you can start the sample app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run start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F2076A-B709-4FAE-9424-D8E6551D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432" y="0"/>
            <a:ext cx="8338203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Reactive programming is an asynchronous programming paradigm concerned with data streams and the propagation of changes throughout an application.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https://en.wikipedia.org/wiki/Reactive_programming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– Core Concepts - Overview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https://www.learnrxjs.io/</a:t>
            </a:r>
            <a:br>
              <a:rPr lang="en-US" sz="1400" dirty="0"/>
            </a:br>
            <a:r>
              <a:rPr lang="en-US" sz="1400" b="0" i="0" dirty="0">
                <a:solidFill>
                  <a:srgbClr val="444444"/>
                </a:solidFill>
                <a:effectLst/>
                <a:hlinkClick r:id="rId3"/>
              </a:rPr>
              <a:t>https://angular.io/guide/rx-library#the-rxjs-library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4AD487-3BA5-461B-8760-D394E173C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505655"/>
              </p:ext>
            </p:extLst>
          </p:nvPr>
        </p:nvGraphicFramePr>
        <p:xfrm>
          <a:off x="1097280" y="2108200"/>
          <a:ext cx="100584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93">
                  <a:extLst>
                    <a:ext uri="{9D8B030D-6E8A-4147-A177-3AD203B41FA5}">
                      <a16:colId xmlns:a16="http://schemas.microsoft.com/office/drawing/2014/main" val="2909105450"/>
                    </a:ext>
                  </a:extLst>
                </a:gridCol>
                <a:gridCol w="8200407">
                  <a:extLst>
                    <a:ext uri="{9D8B030D-6E8A-4147-A177-3AD203B41FA5}">
                      <a16:colId xmlns:a16="http://schemas.microsoft.com/office/drawing/2014/main" val="354968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Observable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Represents the idea of an invokable collection of future values or events.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24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collection of </a:t>
                      </a:r>
                      <a:r>
                        <a:rPr lang="en-US" sz="1800" b="1" i="1" dirty="0"/>
                        <a:t>callbacks</a:t>
                      </a:r>
                      <a:r>
                        <a:rPr lang="en-US" sz="1800" dirty="0"/>
                        <a:t> that waits for values delivered by the </a:t>
                      </a:r>
                      <a:r>
                        <a:rPr lang="en-US" sz="1800" b="1" i="1" dirty="0"/>
                        <a:t>Observable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09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Subscription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Represents the execution of an </a:t>
                      </a:r>
                      <a:r>
                        <a:rPr lang="en-US" sz="1800" b="1" i="1" dirty="0"/>
                        <a:t>Observable</a:t>
                      </a:r>
                      <a:r>
                        <a:rPr lang="en-US" sz="1800" dirty="0"/>
                        <a:t>. Primarily useful for cancelling the execution.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Functions that enable a functional programming style to deal with collections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map()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filter()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concat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dirty="0"/>
                        <a:t>,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reduce()</a:t>
                      </a:r>
                      <a:r>
                        <a:rPr lang="en-US" sz="1800" dirty="0"/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3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Equivalent to an </a:t>
                      </a:r>
                      <a:r>
                        <a:rPr lang="en-US" sz="1800" b="1" i="1" dirty="0" err="1"/>
                        <a:t>EventEmitter</a:t>
                      </a:r>
                      <a:r>
                        <a:rPr lang="en-US" sz="1800" dirty="0"/>
                        <a:t>. Used to multicast a value or event to multiple Observers.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Centralized dispatchers to control concurrency. Allows coordination when computation happens on </a:t>
                      </a:r>
                      <a:r>
                        <a:rPr lang="en-US" sz="1800" b="1" i="1" dirty="0" err="1"/>
                        <a:t>setTimeout</a:t>
                      </a:r>
                      <a:r>
                        <a:rPr lang="en-US" sz="1800" dirty="0"/>
                        <a:t> or </a:t>
                      </a:r>
                      <a:r>
                        <a:rPr lang="en-US" sz="1800" b="1" i="1" dirty="0" err="1"/>
                        <a:t>requestAnimationFrame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3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0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- Subscription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https://rxjs-dev.firebaseapp.com/guide/subscription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488" y="1884501"/>
            <a:ext cx="4550261" cy="449704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Subscription</a:t>
            </a:r>
            <a:r>
              <a:rPr lang="en-US" sz="2000" dirty="0">
                <a:solidFill>
                  <a:schemeClr val="tx1"/>
                </a:solidFill>
              </a:rPr>
              <a:t> is an object that represents the execution of an </a:t>
            </a:r>
            <a:r>
              <a:rPr lang="en-US" sz="2000" b="1" i="1" dirty="0">
                <a:solidFill>
                  <a:schemeClr val="tx1"/>
                </a:solidFill>
              </a:rPr>
              <a:t>Observable</a:t>
            </a:r>
            <a:r>
              <a:rPr lang="en-US" sz="2000" dirty="0">
                <a:solidFill>
                  <a:schemeClr val="tx1"/>
                </a:solidFill>
              </a:rPr>
              <a:t>. A </a:t>
            </a:r>
            <a:r>
              <a:rPr lang="en-US" sz="2000" b="1" i="1" dirty="0">
                <a:solidFill>
                  <a:schemeClr val="tx1"/>
                </a:solidFill>
              </a:rPr>
              <a:t>Subscription</a:t>
            </a:r>
            <a:r>
              <a:rPr lang="en-US" sz="2000" dirty="0">
                <a:solidFill>
                  <a:schemeClr val="tx1"/>
                </a:solidFill>
              </a:rPr>
              <a:t> has one method, </a:t>
            </a:r>
            <a:r>
              <a:rPr lang="en-US" sz="2000" dirty="0">
                <a:solidFill>
                  <a:srgbClr val="FF0000"/>
                </a:solidFill>
              </a:rPr>
              <a:t>.unsubscribe()</a:t>
            </a:r>
            <a:r>
              <a:rPr lang="en-US" sz="2000" dirty="0">
                <a:solidFill>
                  <a:schemeClr val="tx1"/>
                </a:solidFill>
              </a:rPr>
              <a:t>, which takes no argument. It only disposes of the resource held by the </a:t>
            </a:r>
            <a:r>
              <a:rPr lang="en-US" sz="2000" b="1" i="1" dirty="0">
                <a:solidFill>
                  <a:schemeClr val="tx1"/>
                </a:solidFill>
              </a:rPr>
              <a:t>subscription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Subscriptions</a:t>
            </a:r>
            <a:r>
              <a:rPr lang="en-US" sz="2000" dirty="0">
                <a:solidFill>
                  <a:schemeClr val="tx1"/>
                </a:solidFill>
              </a:rPr>
              <a:t> can also be combined, so that a call 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.unsubscribe() </a:t>
            </a:r>
            <a:r>
              <a:rPr lang="en-US" sz="2000" dirty="0">
                <a:solidFill>
                  <a:schemeClr val="tx1"/>
                </a:solidFill>
              </a:rPr>
              <a:t>of the parent </a:t>
            </a:r>
            <a:r>
              <a:rPr lang="en-US" sz="2000" b="1" i="1" dirty="0">
                <a:solidFill>
                  <a:schemeClr val="tx1"/>
                </a:solidFill>
              </a:rPr>
              <a:t>Subscription</a:t>
            </a:r>
            <a:r>
              <a:rPr lang="en-US" sz="2000" dirty="0">
                <a:solidFill>
                  <a:schemeClr val="tx1"/>
                </a:solidFill>
              </a:rPr>
              <a:t> will unsubscribe </a:t>
            </a:r>
            <a:r>
              <a:rPr lang="en-US" sz="2000" dirty="0">
                <a:solidFill>
                  <a:srgbClr val="FF0000"/>
                </a:solidFill>
              </a:rPr>
              <a:t>.add()</a:t>
            </a:r>
            <a:r>
              <a:rPr lang="en-US" sz="2000" dirty="0">
                <a:solidFill>
                  <a:schemeClr val="tx1"/>
                </a:solidFill>
              </a:rPr>
              <a:t>‘ed </a:t>
            </a:r>
            <a:r>
              <a:rPr lang="en-US" sz="2000" b="1" i="1" dirty="0">
                <a:solidFill>
                  <a:schemeClr val="tx1"/>
                </a:solidFill>
              </a:rPr>
              <a:t>Subscriptions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9B237-52F5-49A3-8FDE-0BCE6BB5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21" y="2078770"/>
            <a:ext cx="5511045" cy="222411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B6F14-8E97-4767-B809-ECB8C0E15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820" y="4511342"/>
            <a:ext cx="5511046" cy="175470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17511A-1E45-4664-A08F-F2769E48CA38}"/>
              </a:ext>
            </a:extLst>
          </p:cNvPr>
          <p:cNvSpPr/>
          <p:nvPr/>
        </p:nvSpPr>
        <p:spPr>
          <a:xfrm>
            <a:off x="7021830" y="5097926"/>
            <a:ext cx="312420" cy="22484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D87364-9CAB-46DC-8C76-1E4DCA4B0898}"/>
              </a:ext>
            </a:extLst>
          </p:cNvPr>
          <p:cNvSpPr/>
          <p:nvPr/>
        </p:nvSpPr>
        <p:spPr>
          <a:xfrm>
            <a:off x="4493396" y="5255395"/>
            <a:ext cx="1025090" cy="313158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F15CE5-6921-4805-9148-928517414A7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5518486" y="5210349"/>
            <a:ext cx="1503344" cy="20162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80632B-C214-4569-8CAF-BC9616BC7CCF}"/>
              </a:ext>
            </a:extLst>
          </p:cNvPr>
          <p:cNvSpPr/>
          <p:nvPr/>
        </p:nvSpPr>
        <p:spPr>
          <a:xfrm>
            <a:off x="6623371" y="4736219"/>
            <a:ext cx="1117305" cy="165182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705A28-0B20-4298-B25C-2BDA52B37946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7182024" y="4901401"/>
            <a:ext cx="701723" cy="196525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BC6EF1-84B2-4FFC-8121-483D83225347}"/>
              </a:ext>
            </a:extLst>
          </p:cNvPr>
          <p:cNvSpPr/>
          <p:nvPr/>
        </p:nvSpPr>
        <p:spPr>
          <a:xfrm>
            <a:off x="7334250" y="5097926"/>
            <a:ext cx="1098994" cy="22484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57777" cy="1450757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- Subject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https://rxjs-dev.firebaseapp.com/guide/subject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1" y="1897039"/>
            <a:ext cx="5120396" cy="451850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Subject</a:t>
            </a:r>
            <a:r>
              <a:rPr lang="en-US" sz="2400" dirty="0">
                <a:solidFill>
                  <a:schemeClr val="tx1"/>
                </a:solidFill>
              </a:rPr>
              <a:t> is used for </a:t>
            </a:r>
            <a:r>
              <a:rPr lang="en-US" sz="2400" b="1" i="1" dirty="0">
                <a:solidFill>
                  <a:schemeClr val="tx1"/>
                </a:solidFill>
              </a:rPr>
              <a:t>multicasting</a:t>
            </a:r>
            <a:r>
              <a:rPr lang="en-US" sz="2400" dirty="0">
                <a:solidFill>
                  <a:schemeClr val="tx1"/>
                </a:solidFill>
              </a:rPr>
              <a:t>. Subjects are like </a:t>
            </a:r>
            <a:r>
              <a:rPr lang="en-US" sz="2400" b="1" i="1" dirty="0">
                <a:solidFill>
                  <a:schemeClr val="tx1"/>
                </a:solidFill>
              </a:rPr>
              <a:t>Observables</a:t>
            </a:r>
            <a:r>
              <a:rPr lang="en-US" sz="2400" dirty="0">
                <a:solidFill>
                  <a:schemeClr val="tx1"/>
                </a:solidFill>
              </a:rPr>
              <a:t> but can multicast to many </a:t>
            </a:r>
            <a:r>
              <a:rPr lang="en-US" sz="2400" b="1" i="1" dirty="0">
                <a:solidFill>
                  <a:schemeClr val="tx1"/>
                </a:solidFill>
              </a:rPr>
              <a:t>Observers</a:t>
            </a:r>
            <a:r>
              <a:rPr lang="en-US" sz="2400" dirty="0">
                <a:solidFill>
                  <a:schemeClr val="tx1"/>
                </a:solidFill>
              </a:rPr>
              <a:t>. Every </a:t>
            </a:r>
            <a:r>
              <a:rPr lang="en-US" sz="2400" b="1" i="1" dirty="0">
                <a:solidFill>
                  <a:schemeClr val="tx1"/>
                </a:solidFill>
              </a:rPr>
              <a:t>Subject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b="1" i="1" dirty="0">
                <a:solidFill>
                  <a:schemeClr val="tx1"/>
                </a:solidFill>
              </a:rPr>
              <a:t>Observable</a:t>
            </a:r>
            <a:r>
              <a:rPr lang="en-US" sz="2400" dirty="0">
                <a:solidFill>
                  <a:schemeClr val="tx1"/>
                </a:solidFill>
              </a:rPr>
              <a:t>. You can </a:t>
            </a:r>
            <a:r>
              <a:rPr lang="en-US" sz="2400" dirty="0">
                <a:solidFill>
                  <a:srgbClr val="FF0000"/>
                </a:solidFill>
              </a:rPr>
              <a:t>.subscribe()</a:t>
            </a:r>
            <a:r>
              <a:rPr lang="en-US" sz="2400" dirty="0">
                <a:solidFill>
                  <a:schemeClr val="tx1"/>
                </a:solidFill>
              </a:rPr>
              <a:t> to a </a:t>
            </a:r>
            <a:r>
              <a:rPr lang="en-US" sz="2400" b="1" i="1" dirty="0">
                <a:solidFill>
                  <a:schemeClr val="tx1"/>
                </a:solidFill>
              </a:rPr>
              <a:t>Subject</a:t>
            </a:r>
            <a:r>
              <a:rPr lang="en-US" sz="2400" dirty="0">
                <a:solidFill>
                  <a:schemeClr val="tx1"/>
                </a:solidFill>
              </a:rPr>
              <a:t> by providing an </a:t>
            </a:r>
            <a:r>
              <a:rPr lang="en-US" sz="2400" b="1" i="1" dirty="0">
                <a:solidFill>
                  <a:schemeClr val="tx1"/>
                </a:solidFill>
              </a:rPr>
              <a:t>Observer</a:t>
            </a:r>
            <a:r>
              <a:rPr lang="en-US" sz="2400" dirty="0">
                <a:solidFill>
                  <a:schemeClr val="tx1"/>
                </a:solidFill>
              </a:rPr>
              <a:t> and it will start receiving values normally.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Subject</a:t>
            </a:r>
            <a:r>
              <a:rPr lang="en-US" sz="2400" dirty="0">
                <a:solidFill>
                  <a:schemeClr val="tx1"/>
                </a:solidFill>
              </a:rPr>
              <a:t> is also an </a:t>
            </a:r>
            <a:r>
              <a:rPr lang="en-US" sz="2400" b="1" i="1" dirty="0">
                <a:solidFill>
                  <a:schemeClr val="tx1"/>
                </a:solidFill>
              </a:rPr>
              <a:t>Observer</a:t>
            </a:r>
            <a:r>
              <a:rPr lang="en-US" sz="2400" dirty="0">
                <a:solidFill>
                  <a:schemeClr val="tx1"/>
                </a:solidFill>
              </a:rPr>
              <a:t> object with the methods </a:t>
            </a:r>
            <a:r>
              <a:rPr lang="en-US" sz="2400" dirty="0">
                <a:solidFill>
                  <a:srgbClr val="FF0000"/>
                </a:solidFill>
              </a:rPr>
              <a:t>next(v)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error(e)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</a:rPr>
              <a:t>complete()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feed a new value to the </a:t>
            </a:r>
            <a:r>
              <a:rPr lang="en-US" sz="2400" b="1" i="1" dirty="0">
                <a:solidFill>
                  <a:schemeClr val="tx1"/>
                </a:solidFill>
              </a:rPr>
              <a:t>Subject</a:t>
            </a:r>
            <a:r>
              <a:rPr lang="en-US" sz="2400" dirty="0">
                <a:solidFill>
                  <a:schemeClr val="tx1"/>
                </a:solidFill>
              </a:rPr>
              <a:t>, just call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next(</a:t>
            </a:r>
            <a:r>
              <a:rPr lang="en-US" sz="2400" dirty="0" err="1">
                <a:solidFill>
                  <a:srgbClr val="FF0000"/>
                </a:solidFill>
              </a:rPr>
              <a:t>theValue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, and that value will be multi-casted to the </a:t>
            </a:r>
            <a:r>
              <a:rPr lang="en-US" sz="2400" b="1" i="1" dirty="0">
                <a:solidFill>
                  <a:schemeClr val="tx1"/>
                </a:solidFill>
              </a:rPr>
              <a:t>Observers</a:t>
            </a:r>
            <a:r>
              <a:rPr lang="en-US" sz="2400" dirty="0">
                <a:solidFill>
                  <a:schemeClr val="tx1"/>
                </a:solidFill>
              </a:rPr>
              <a:t> registered to listen to the </a:t>
            </a:r>
            <a:r>
              <a:rPr lang="en-US" sz="2400" b="1" i="1" dirty="0">
                <a:solidFill>
                  <a:schemeClr val="tx1"/>
                </a:solidFill>
              </a:rPr>
              <a:t>Subject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37A1A-2C1F-4306-8D85-E6D5BF4E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18" y="2355131"/>
            <a:ext cx="4281694" cy="338368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D7998-DF82-407A-9B18-6234F480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812" y="4850739"/>
            <a:ext cx="1639431" cy="118811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1073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B566-FB1D-4CA1-8EA7-8273DB0D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1881292"/>
            <a:ext cx="4519614" cy="451950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You can also provide a </a:t>
            </a:r>
            <a:r>
              <a:rPr lang="en-US" sz="2000" b="1" i="1" dirty="0">
                <a:solidFill>
                  <a:schemeClr val="tx1"/>
                </a:solidFill>
              </a:rPr>
              <a:t>Subject</a:t>
            </a:r>
            <a:r>
              <a:rPr lang="en-US" sz="2000" dirty="0">
                <a:solidFill>
                  <a:schemeClr val="tx1"/>
                </a:solidFill>
              </a:rPr>
              <a:t> as the argument to the </a:t>
            </a:r>
            <a:r>
              <a:rPr lang="en-US" sz="2000" dirty="0">
                <a:solidFill>
                  <a:srgbClr val="FF0000"/>
                </a:solidFill>
              </a:rPr>
              <a:t>.subscribe()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of any </a:t>
            </a:r>
            <a:r>
              <a:rPr lang="en-US" sz="2000" b="1" i="1" dirty="0">
                <a:solidFill>
                  <a:schemeClr val="tx1"/>
                </a:solidFill>
              </a:rPr>
              <a:t>Observable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FF0000"/>
                </a:solidFill>
              </a:rPr>
              <a:t>subscribe() </a:t>
            </a:r>
            <a:r>
              <a:rPr lang="en-US" sz="2000" dirty="0">
                <a:solidFill>
                  <a:schemeClr val="tx1"/>
                </a:solidFill>
              </a:rPr>
              <a:t>will iterate over the Argument </a:t>
            </a:r>
            <a:r>
              <a:rPr lang="en-US" sz="2000" b="1" i="1" dirty="0">
                <a:solidFill>
                  <a:schemeClr val="tx1"/>
                </a:solidFill>
              </a:rPr>
              <a:t>Subject</a:t>
            </a:r>
            <a:r>
              <a:rPr lang="en-US" sz="2000" dirty="0">
                <a:solidFill>
                  <a:schemeClr val="tx1"/>
                </a:solidFill>
              </a:rPr>
              <a:t> and multicast the result to all subscribed </a:t>
            </a:r>
            <a:r>
              <a:rPr lang="en-US" sz="2000" b="1" i="1" dirty="0">
                <a:solidFill>
                  <a:schemeClr val="tx1"/>
                </a:solidFill>
              </a:rPr>
              <a:t>Observers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Subjects</a:t>
            </a:r>
            <a:r>
              <a:rPr lang="en-US" sz="2000" dirty="0">
                <a:solidFill>
                  <a:schemeClr val="tx1"/>
                </a:solidFill>
              </a:rPr>
              <a:t> are the only way of sharing an </a:t>
            </a:r>
            <a:r>
              <a:rPr lang="en-US" sz="2000" b="1" i="1" dirty="0">
                <a:solidFill>
                  <a:schemeClr val="tx1"/>
                </a:solidFill>
              </a:rPr>
              <a:t>Observable</a:t>
            </a:r>
            <a:r>
              <a:rPr lang="en-US" sz="2000" dirty="0">
                <a:solidFill>
                  <a:schemeClr val="tx1"/>
                </a:solidFill>
              </a:rPr>
              <a:t> execution to multiple </a:t>
            </a:r>
            <a:r>
              <a:rPr lang="en-US" sz="2000" b="1" i="1" dirty="0">
                <a:solidFill>
                  <a:schemeClr val="tx1"/>
                </a:solidFill>
              </a:rPr>
              <a:t>Observers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8BB217-1B9C-4B44-B579-736CBF59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- Subject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https://rxjs-dev.firebaseapp.com/guide/subject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D8AEA-D0BF-4A83-99A5-6E74C7DD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09" y="2105891"/>
            <a:ext cx="4469029" cy="411869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F6DE1-A7D8-4094-B005-279FBF771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543" y="4928032"/>
            <a:ext cx="1191121" cy="120490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4812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- Schedulers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https://rxjs-dev.firebaseapp.com/guide/scheduler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088" y="1903615"/>
            <a:ext cx="9736977" cy="15158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scheduler</a:t>
            </a:r>
            <a:r>
              <a:rPr lang="en-US" sz="2400" dirty="0">
                <a:solidFill>
                  <a:schemeClr val="tx1"/>
                </a:solidFill>
              </a:rPr>
              <a:t> controls when a subscription starts and when notifications are delivered. It lets you define in what execution context an </a:t>
            </a:r>
            <a:r>
              <a:rPr lang="en-US" sz="2400" b="1" i="1" dirty="0">
                <a:solidFill>
                  <a:schemeClr val="tx1"/>
                </a:solidFill>
              </a:rPr>
              <a:t>Observable</a:t>
            </a:r>
            <a:r>
              <a:rPr lang="en-US" sz="2400" dirty="0">
                <a:solidFill>
                  <a:schemeClr val="tx1"/>
                </a:solidFill>
              </a:rPr>
              <a:t> will deliver notifications to its </a:t>
            </a:r>
            <a:r>
              <a:rPr lang="en-US" sz="2400" b="1" i="1" dirty="0">
                <a:solidFill>
                  <a:schemeClr val="tx1"/>
                </a:solidFill>
              </a:rPr>
              <a:t>Observer</a:t>
            </a:r>
            <a:r>
              <a:rPr lang="en-US" sz="2400" dirty="0">
                <a:solidFill>
                  <a:schemeClr val="tx1"/>
                </a:solidFill>
              </a:rPr>
              <a:t>. It consists of three components.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A5782D-3FA2-459F-82E4-2DD3B6145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17378"/>
              </p:ext>
            </p:extLst>
          </p:nvPr>
        </p:nvGraphicFramePr>
        <p:xfrm>
          <a:off x="1256089" y="3419480"/>
          <a:ext cx="9736977" cy="219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336">
                  <a:extLst>
                    <a:ext uri="{9D8B030D-6E8A-4147-A177-3AD203B41FA5}">
                      <a16:colId xmlns:a16="http://schemas.microsoft.com/office/drawing/2014/main" val="1421915228"/>
                    </a:ext>
                  </a:extLst>
                </a:gridCol>
                <a:gridCol w="3824288">
                  <a:extLst>
                    <a:ext uri="{9D8B030D-6E8A-4147-A177-3AD203B41FA5}">
                      <a16:colId xmlns:a16="http://schemas.microsoft.com/office/drawing/2014/main" val="315215293"/>
                    </a:ext>
                  </a:extLst>
                </a:gridCol>
                <a:gridCol w="3768353">
                  <a:extLst>
                    <a:ext uri="{9D8B030D-6E8A-4147-A177-3AD203B41FA5}">
                      <a16:colId xmlns:a16="http://schemas.microsoft.com/office/drawing/2014/main" val="30071254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Execution Context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338104"/>
                  </a:ext>
                </a:extLst>
              </a:tr>
              <a:tr h="1737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Scheduler knows how to store and queue tasks based on priority (or other criteria).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Scheduler denotes where and when a task is executed: immediately or in another callback mechanism such as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setTimeout</a:t>
                      </a:r>
                      <a:r>
                        <a:rPr lang="en-US" dirty="0"/>
                        <a:t> or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process.nextTick</a:t>
                      </a:r>
                      <a:r>
                        <a:rPr lang="en-US" dirty="0"/>
                        <a:t>, or the animation frame).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Schedulers virtual clock provides a notion of "time" by a getter method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now()</a:t>
                      </a:r>
                      <a:r>
                        <a:rPr lang="en-US" dirty="0"/>
                        <a:t>. Tasks being scheduled on a particular scheduler will adhere only to the time denoted by that clock.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22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6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– Scheduler Types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https://rxjs-dev.firebaseapp.com/guide/scheduler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617"/>
            <a:ext cx="10058400" cy="130131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When using a </a:t>
            </a:r>
            <a:r>
              <a:rPr lang="en-US" sz="2400" b="1" i="1" dirty="0">
                <a:solidFill>
                  <a:schemeClr val="tx1"/>
                </a:solidFill>
              </a:rPr>
              <a:t>Scheduler</a:t>
            </a:r>
            <a:r>
              <a:rPr lang="en-US" sz="2400" dirty="0">
                <a:solidFill>
                  <a:schemeClr val="tx1"/>
                </a:solidFill>
              </a:rPr>
              <a:t>, you will identify one of the built-in </a:t>
            </a:r>
            <a:r>
              <a:rPr lang="en-US" sz="2400" b="1" i="1" dirty="0">
                <a:solidFill>
                  <a:schemeClr val="tx1"/>
                </a:solidFill>
              </a:rPr>
              <a:t>Scheduler Types</a:t>
            </a:r>
            <a:r>
              <a:rPr lang="en-US" sz="2400" dirty="0">
                <a:solidFill>
                  <a:schemeClr val="tx1"/>
                </a:solidFill>
              </a:rPr>
              <a:t> along with the </a:t>
            </a:r>
            <a:r>
              <a:rPr lang="en-US" sz="2400" b="1" i="1" dirty="0">
                <a:solidFill>
                  <a:schemeClr val="tx1"/>
                </a:solidFill>
              </a:rPr>
              <a:t>Scheduler</a:t>
            </a:r>
            <a:r>
              <a:rPr lang="en-US" sz="2400" dirty="0">
                <a:solidFill>
                  <a:schemeClr val="tx1"/>
                </a:solidFill>
              </a:rPr>
              <a:t> object. Each of these </a:t>
            </a:r>
            <a:r>
              <a:rPr lang="en-US" sz="2400" b="1" i="1" dirty="0">
                <a:solidFill>
                  <a:schemeClr val="tx1"/>
                </a:solidFill>
              </a:rPr>
              <a:t>Scheduler Types </a:t>
            </a:r>
            <a:r>
              <a:rPr lang="en-US" sz="2400" dirty="0">
                <a:solidFill>
                  <a:schemeClr val="tx1"/>
                </a:solidFill>
              </a:rPr>
              <a:t>can be created and returned by using static properties of the </a:t>
            </a:r>
            <a:r>
              <a:rPr lang="en-US" sz="2400" b="1" i="1" dirty="0">
                <a:solidFill>
                  <a:schemeClr val="tx1"/>
                </a:solidFill>
              </a:rPr>
              <a:t>Scheduler</a:t>
            </a:r>
            <a:r>
              <a:rPr lang="en-US" sz="2400" dirty="0">
                <a:solidFill>
                  <a:schemeClr val="tx1"/>
                </a:solidFill>
              </a:rPr>
              <a:t> object.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61876C-D034-4105-A4AA-7510B6DF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95693"/>
              </p:ext>
            </p:extLst>
          </p:nvPr>
        </p:nvGraphicFramePr>
        <p:xfrm>
          <a:off x="1261687" y="3204933"/>
          <a:ext cx="97295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4070215963"/>
                    </a:ext>
                  </a:extLst>
                </a:gridCol>
                <a:gridCol w="6921274">
                  <a:extLst>
                    <a:ext uri="{9D8B030D-6E8A-4147-A177-3AD203B41FA5}">
                      <a16:colId xmlns:a16="http://schemas.microsoft.com/office/drawing/2014/main" val="632765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Scheduler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3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70C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queueScheduler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dirty="0">
                          <a:effectLst/>
                        </a:rPr>
                        <a:t>Schedules on a queue in the current event frame (trampoline scheduler).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88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70C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asapScheduler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Schedules on the micro task queue, which is the same queue used for </a:t>
                      </a:r>
                      <a:r>
                        <a:rPr lang="en-US" sz="1800" b="1" i="1" dirty="0"/>
                        <a:t>promises</a:t>
                      </a:r>
                      <a:r>
                        <a:rPr lang="en-US" sz="1800" dirty="0"/>
                        <a:t>. Will run after the current job, but before the next job.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89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70C0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asyncScheduler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dirty="0">
                          <a:effectLst/>
                        </a:rPr>
                        <a:t>Schedules work with </a:t>
                      </a:r>
                      <a:r>
                        <a:rPr lang="en-US" sz="1800" b="0" dirty="0" err="1">
                          <a:solidFill>
                            <a:srgbClr val="FF0000"/>
                          </a:solidFill>
                          <a:effectLst/>
                        </a:rPr>
                        <a:t>setInterval</a:t>
                      </a:r>
                      <a:r>
                        <a:rPr lang="en-US" sz="1800" b="0" dirty="0">
                          <a:effectLst/>
                        </a:rPr>
                        <a:t>. Use this for time-based operations.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5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70C0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animationFrameScheduler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dirty="0">
                          <a:effectLst/>
                        </a:rPr>
                        <a:t>Used for smooth browser animations. Schedules a task that will happen just before the next browser content ‘repaint’. 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8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5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96419" cy="1450757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- Schedulers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600" dirty="0">
                <a:hlinkClick r:id="rId2"/>
              </a:rPr>
              <a:t>https://rxjs-dev.firebaseapp.com/guide/scheduler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615"/>
            <a:ext cx="4861981" cy="450549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observeOn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chemeClr val="tx1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 is used to attach the </a:t>
            </a:r>
            <a:r>
              <a:rPr lang="en-US" sz="2400" b="1" i="1" dirty="0">
                <a:solidFill>
                  <a:schemeClr val="tx1"/>
                </a:solidFill>
              </a:rPr>
              <a:t>Scheduler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to the </a:t>
            </a:r>
            <a:r>
              <a:rPr lang="en-US" sz="2400" b="1" i="1" dirty="0">
                <a:solidFill>
                  <a:schemeClr val="tx1"/>
                </a:solidFill>
              </a:rPr>
              <a:t>Observable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Observable</a:t>
            </a:r>
            <a:r>
              <a:rPr lang="en-US" sz="2400" dirty="0">
                <a:solidFill>
                  <a:schemeClr val="tx1"/>
                </a:solidFill>
              </a:rPr>
              <a:t> is unaffected other than having the new timing layered on top of its current output timing.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</a:rPr>
              <a:t>observeOn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takes 2 arguments.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scheduler Type.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An (optional) delay in milliseconds.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753BF-F588-44E4-B04F-31A314DB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99" y="333886"/>
            <a:ext cx="4861981" cy="623751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B0030D-5693-48AC-BAEF-08408076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19" y="1806860"/>
            <a:ext cx="1742793" cy="141258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81A33-178B-40ED-BF64-98BD34605F27}"/>
              </a:ext>
            </a:extLst>
          </p:cNvPr>
          <p:cNvSpPr txBox="1"/>
          <p:nvPr/>
        </p:nvSpPr>
        <p:spPr>
          <a:xfrm>
            <a:off x="9181633" y="1524262"/>
            <a:ext cx="1767348" cy="31144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B050"/>
                </a:solidFill>
              </a:rPr>
              <a:t>//Output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A83057-2721-48B7-A88E-53ABE01AFD12}"/>
              </a:ext>
            </a:extLst>
          </p:cNvPr>
          <p:cNvSpPr/>
          <p:nvPr/>
        </p:nvSpPr>
        <p:spPr>
          <a:xfrm>
            <a:off x="6807200" y="2571957"/>
            <a:ext cx="2117519" cy="245797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5D3843-F2F6-470C-9A45-DE29CB41C554}"/>
              </a:ext>
            </a:extLst>
          </p:cNvPr>
          <p:cNvSpPr/>
          <p:nvPr/>
        </p:nvSpPr>
        <p:spPr>
          <a:xfrm>
            <a:off x="1697650" y="2320421"/>
            <a:ext cx="1646649" cy="393635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C74A7E8-1505-4504-8E3E-29725E54535E}"/>
              </a:ext>
            </a:extLst>
          </p:cNvPr>
          <p:cNvCxnSpPr>
            <a:cxnSpLocks/>
            <a:stCxn id="14" idx="0"/>
            <a:endCxn id="12" idx="1"/>
          </p:cNvCxnSpPr>
          <p:nvPr/>
        </p:nvCxnSpPr>
        <p:spPr>
          <a:xfrm rot="16200000" flipH="1">
            <a:off x="4476869" y="364526"/>
            <a:ext cx="374435" cy="4286225"/>
          </a:xfrm>
          <a:prstGeom prst="bentConnector4">
            <a:avLst>
              <a:gd name="adj1" fmla="val -61052"/>
              <a:gd name="adj2" fmla="val 78604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419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6cd53318bb5e7965b591b276dbcd24be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e5d950957b7e1b8771bdca69756d18b3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6CC198-39F2-4C9D-A999-100A996358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2F1301-7898-4E4A-A1D4-F7C96C5D3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38C897-062F-4F9E-9BD8-A1D6B2C674FC}">
  <ds:schemaRefs>
    <ds:schemaRef ds:uri="http://schemas.microsoft.com/office/2006/documentManagement/types"/>
    <ds:schemaRef ds:uri="http://www.w3.org/XML/1998/namespace"/>
    <ds:schemaRef ds:uri="http://purl.org/dc/terms/"/>
    <ds:schemaRef ds:uri="66d9aa3d-651e-4839-b59d-0bd8c52fea9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{6BC19C19-FE95-42E8-ABDF-74DAF0C3EFEB}tf56160789</Template>
  <TotalTime>0</TotalTime>
  <Words>1656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medium-content-serif-font</vt:lpstr>
      <vt:lpstr>Menlo</vt:lpstr>
      <vt:lpstr>Roboto</vt:lpstr>
      <vt:lpstr>1_RetrospectVTI</vt:lpstr>
      <vt:lpstr>RxJS Subscription Subject Schedulers</vt:lpstr>
      <vt:lpstr>Reactive programming is an asynchronous programming paradigm concerned with data streams and the propagation of changes throughout an application.</vt:lpstr>
      <vt:lpstr>RxJS – Core Concepts - Overview https://www.learnrxjs.io/ https://angular.io/guide/rx-library#the-rxjs-library</vt:lpstr>
      <vt:lpstr>RxJS - Subscription https://rxjs-dev.firebaseapp.com/guide/subscription</vt:lpstr>
      <vt:lpstr>RxJS - Subject https://rxjs-dev.firebaseapp.com/guide/subject</vt:lpstr>
      <vt:lpstr>RxJS - Subject https://rxjs-dev.firebaseapp.com/guide/subject</vt:lpstr>
      <vt:lpstr>RxJS - Schedulers https://rxjs-dev.firebaseapp.com/guide/scheduler</vt:lpstr>
      <vt:lpstr>RxJS – Scheduler Types https://rxjs-dev.firebaseapp.com/guide/scheduler</vt:lpstr>
      <vt:lpstr>RxJS - Schedulers https://rxjs-dev.firebaseapp.com/guide/scheduler</vt:lpstr>
      <vt:lpstr>Schedulers –  Step-by-Step https://rxjs-dev.firebaseapp.com/guide/scheduler</vt:lpstr>
      <vt:lpstr>Step-by-step - Set-up a sample RxJS Development Environment https://medium.com/codingthesmartway-com-blog/getting-started-with-rxjs</vt:lpstr>
      <vt:lpstr>Step-by-step - Set-up a sample RxJS Development Environment https://medium.com/codingthesmartway-com-blog/getting-started-with-rxjs</vt:lpstr>
      <vt:lpstr>Step-by-step - Set-up a sample RxJS Development Environment https://medium.com/codingthesmartway-com-blog/getting-started-with-rxjs</vt:lpstr>
      <vt:lpstr>Step-by-step - Set-up a sample RxJS Development Environment https://medium.com/codingthesmartway-com-blog/getting-started-with-rxjs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2020-04-12T23:59:00Z</dcterms:created>
  <dcterms:modified xsi:type="dcterms:W3CDTF">2022-10-11T17:39:48Z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