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04" r:id="rId4"/>
    <p:sldId id="293" r:id="rId5"/>
    <p:sldId id="302" r:id="rId6"/>
    <p:sldId id="275" r:id="rId7"/>
    <p:sldId id="276" r:id="rId8"/>
    <p:sldId id="300" r:id="rId9"/>
    <p:sldId id="278" r:id="rId10"/>
    <p:sldId id="277" r:id="rId11"/>
    <p:sldId id="279" r:id="rId12"/>
    <p:sldId id="301" r:id="rId13"/>
    <p:sldId id="284" r:id="rId14"/>
    <p:sldId id="280" r:id="rId15"/>
    <p:sldId id="281" r:id="rId16"/>
    <p:sldId id="289" r:id="rId17"/>
    <p:sldId id="290" r:id="rId18"/>
    <p:sldId id="291" r:id="rId19"/>
    <p:sldId id="292" r:id="rId20"/>
    <p:sldId id="285" r:id="rId21"/>
    <p:sldId id="287" r:id="rId22"/>
    <p:sldId id="283" r:id="rId23"/>
    <p:sldId id="288" r:id="rId24"/>
    <p:sldId id="295" r:id="rId25"/>
    <p:sldId id="263" r:id="rId26"/>
    <p:sldId id="296" r:id="rId27"/>
    <p:sldId id="299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B812F-EA97-4350-93C1-7D4764B54926}" v="21" dt="2020-08-10T00:22:49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ypescriptlang.org/docs/handbook/typescript-from-scratch.html#erased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" TargetMode="External"/><Relationship Id="rId7" Type="http://schemas.openxmlformats.org/officeDocument/2006/relationships/hyperlink" Target="https://www.typescriptlang.org/docs/handbook/basic-types.html#void" TargetMode="External"/><Relationship Id="rId2" Type="http://schemas.openxmlformats.org/officeDocument/2006/relationships/hyperlink" Target="https://www.typescriptlang.org/docs/handbook/typescript-in-5-minutes.html#defining-typ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basic-types.html#never" TargetMode="External"/><Relationship Id="rId5" Type="http://schemas.openxmlformats.org/officeDocument/2006/relationships/hyperlink" Target="https://www.typescriptlang.org/docs/handbook/release-notes/typescript-3-0.html#new-unknown-top-type" TargetMode="External"/><Relationship Id="rId4" Type="http://schemas.openxmlformats.org/officeDocument/2006/relationships/hyperlink" Target="https://www.typescriptlang.org/docs/handbook/basic-types.html#an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javatpoint.com/typescript-duck-typ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vature0-my.sharepoint.com/personal/mark_moore_revature_com/Documents/LOCAL_BatchTrainingDocsAndTips/dotnetLessonMaterials/LOCAL_dotnet_CurriculumPPTs/Week6/D28_.NET_AngularFundamentalsQuiz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ypescriptlang.org/docs/handbook/typescript-in-5-minutes.html#composing-typ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ypescriptlang.org/docs/handbook/interfaces.html#class-typ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ypescriptlang.org/docs/handbook/class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ypescriptlang.org/docs/handbook/classes.html#inheritan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docs/handbook/classes.html#public-private-and-protected-modifiers" TargetMode="Externa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#static-propertie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#about-this-handboo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typescriptlang.org/docs/handbook/interfa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typescriptlang.org/docs/handbook/interfaces.html#extending-interfac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typescriptlang.org/docs/handbook/func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typescriptlang.org/docs/handbook/functions.html#optional-and-default-parame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typescriptlang.org/docs/handbook/modul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typescriptlang.org/docs/handbook/modules.html#ex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typescriptlang.org/docs/handbook/modules.html#export-stat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asp-net-core.html" TargetMode="External"/><Relationship Id="rId2" Type="http://schemas.openxmlformats.org/officeDocument/2006/relationships/hyperlink" Target="https://www.valentinog.com/blog/typescri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2891211/what-is-the-difference-between-save-and-save-dev" TargetMode="External"/><Relationship Id="rId4" Type="http://schemas.openxmlformats.org/officeDocument/2006/relationships/hyperlink" Target="https://node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asp-net-core.html" TargetMode="External"/><Relationship Id="rId2" Type="http://schemas.openxmlformats.org/officeDocument/2006/relationships/hyperlink" Target="https://www.valentinog.com/blog/typescri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migrating-from-javascript.html" TargetMode="External"/><Relationship Id="rId5" Type="http://schemas.openxmlformats.org/officeDocument/2006/relationships/hyperlink" Target="https://aka.ms/tsconfig.json" TargetMode="External"/><Relationship Id="rId4" Type="http://schemas.openxmlformats.org/officeDocument/2006/relationships/hyperlink" Target="https://auth0.com/blog/javascript-module-systems-showdow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typescript" TargetMode="External"/><Relationship Id="rId2" Type="http://schemas.openxmlformats.org/officeDocument/2006/relationships/hyperlink" Target="https://www.geeksforgeeks.org/difference-between-es6-and-type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glossary" TargetMode="External"/><Relationship Id="rId2" Type="http://schemas.openxmlformats.org/officeDocument/2006/relationships/hyperlink" Target="https://www.typescriptlang.org/docs/handbook/typescript-from-scrat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glossary" TargetMode="External"/><Relationship Id="rId2" Type="http://schemas.openxmlformats.org/officeDocument/2006/relationships/hyperlink" Target="https://www.typescriptlang.org/docs/handbook/typescript-from-scrat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typescript/typescript-compiling" TargetMode="External"/><Relationship Id="rId2" Type="http://schemas.openxmlformats.org/officeDocument/2006/relationships/hyperlink" Target="https://www.stevefenton.co.uk/2012/11/compiling-vs-transpil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typescriptlang.org/pla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ypescriptlang.org/docs/handbook/typescript-from-scrat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basic-types.html#type-assertion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tutorialsteacher.com/typescript/type-anno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ypescriptlang.org/docs/handbook/typescript-in-5-minutes.html#defining-typ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TypeScript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4B4A-D394-4224-B29C-070FCC9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8957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Erased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https://www.typescriptlang.org/docs/handbook/typescript-from-scratch.html#erased-types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D510-6EFD-4EC9-A215-7027157E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311" y="1896803"/>
            <a:ext cx="5497812" cy="4494591"/>
          </a:xfrm>
        </p:spPr>
        <p:txBody>
          <a:bodyPr anchor="ctr">
            <a:normAutofit lnSpcReduction="10000"/>
          </a:bodyPr>
          <a:lstStyle/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Due to Typescript‘s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annotations there are no browsers that can run TypeScript itself. 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has its own compiler that strips out (erases) TypeScript-specific code so that it can be run as JavaScript.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After </a:t>
            </a:r>
            <a:r>
              <a:rPr lang="en-US" sz="1800" dirty="0" err="1">
                <a:solidFill>
                  <a:schemeClr val="tx1"/>
                </a:solidFill>
              </a:rPr>
              <a:t>transpilation</a:t>
            </a:r>
            <a:r>
              <a:rPr lang="en-US" sz="1800" dirty="0">
                <a:solidFill>
                  <a:schemeClr val="tx1"/>
                </a:solidFill>
              </a:rPr>
              <a:t>, no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information in the resulting </a:t>
            </a:r>
            <a:r>
              <a:rPr lang="en-US" sz="1800" b="1" i="1" dirty="0">
                <a:solidFill>
                  <a:schemeClr val="tx1"/>
                </a:solidFill>
              </a:rPr>
              <a:t>JS</a:t>
            </a:r>
            <a:r>
              <a:rPr lang="en-US" sz="1800" dirty="0">
                <a:solidFill>
                  <a:schemeClr val="tx1"/>
                </a:solidFill>
              </a:rPr>
              <a:t> code is left.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preserves the runtime behavior of JavaScript.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never changes the behavior of a program based on the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inferred. This means the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system has no influence on how a program works once it’s running.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uses JavaScript libraries so there’s no additional Typescript-specific framework to learn.</a:t>
            </a:r>
          </a:p>
        </p:txBody>
      </p:sp>
      <p:pic>
        <p:nvPicPr>
          <p:cNvPr id="2050" name="Picture 2" descr="1. Getting to Know TypeScript - Effective TypeScript [Book]">
            <a:extLst>
              <a:ext uri="{FF2B5EF4-FFF2-40B4-BE49-F238E27FC236}">
                <a16:creationId xmlns:a16="http://schemas.microsoft.com/office/drawing/2014/main" id="{11C79ED1-3E04-4AFC-BC4B-50357D4A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51" y="134550"/>
            <a:ext cx="2207684" cy="164288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2EF39-2DF7-4261-941F-5196F29A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023" y="2574987"/>
            <a:ext cx="4855912" cy="109981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F8505-1C42-4EA1-9CF6-CC42B4118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023" y="4585215"/>
            <a:ext cx="4855912" cy="142654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496858-DE49-4692-B463-B033590895A2}"/>
              </a:ext>
            </a:extLst>
          </p:cNvPr>
          <p:cNvSpPr txBox="1"/>
          <p:nvPr/>
        </p:nvSpPr>
        <p:spPr>
          <a:xfrm>
            <a:off x="9621137" y="3163504"/>
            <a:ext cx="11901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 dirty="0"/>
              <a:t>TypeScript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14797-50C2-4071-8AD6-C217372AC535}"/>
              </a:ext>
            </a:extLst>
          </p:cNvPr>
          <p:cNvSpPr txBox="1"/>
          <p:nvPr/>
        </p:nvSpPr>
        <p:spPr>
          <a:xfrm>
            <a:off x="9621138" y="4798106"/>
            <a:ext cx="119018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b="1" i="1" dirty="0"/>
              <a:t>Java</a:t>
            </a:r>
            <a:r>
              <a:rPr lang="en-US" sz="1800" b="1" i="1" dirty="0"/>
              <a:t>Script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C299CC-D79C-45A5-BE91-D33D3BF641C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216228" y="3532836"/>
            <a:ext cx="1" cy="126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4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332-DE82-47AB-B998-4AF6FA1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Primitive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https://www.typescriptlang.org/docs/handbook/typescript-in-5-minutes.html#defining-types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https://www.typescriptlang.org/docs/handbook/basic-types.html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59D0-495F-4CFD-8E5F-698105A4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63" y="1920240"/>
            <a:ext cx="8919106" cy="123932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TypeScript uses all </a:t>
            </a:r>
            <a:r>
              <a:rPr lang="en-US" sz="2800" dirty="0" err="1">
                <a:solidFill>
                  <a:schemeClr val="tx1"/>
                </a:solidFill>
              </a:rPr>
              <a:t>JavaScripts</a:t>
            </a:r>
            <a:r>
              <a:rPr lang="en-US" sz="2800" dirty="0">
                <a:solidFill>
                  <a:schemeClr val="tx1"/>
                </a:solidFill>
              </a:rPr>
              <a:t> data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. TypeScript extends JavaScript </a:t>
            </a:r>
            <a:r>
              <a:rPr lang="en-US" sz="2800" b="1" i="1" dirty="0">
                <a:solidFill>
                  <a:schemeClr val="tx1"/>
                </a:solidFill>
              </a:rPr>
              <a:t>types</a:t>
            </a:r>
            <a:r>
              <a:rPr lang="en-US" sz="2800" dirty="0">
                <a:solidFill>
                  <a:schemeClr val="tx1"/>
                </a:solidFill>
              </a:rPr>
              <a:t> with a few of its own.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D2D4E0-0D5C-4558-8FE4-04C1CF3A9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57161"/>
              </p:ext>
            </p:extLst>
          </p:nvPr>
        </p:nvGraphicFramePr>
        <p:xfrm>
          <a:off x="1792841" y="3132135"/>
          <a:ext cx="87857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637">
                  <a:extLst>
                    <a:ext uri="{9D8B030D-6E8A-4147-A177-3AD203B41FA5}">
                      <a16:colId xmlns:a16="http://schemas.microsoft.com/office/drawing/2014/main" val="3505867560"/>
                    </a:ext>
                  </a:extLst>
                </a:gridCol>
                <a:gridCol w="6778113">
                  <a:extLst>
                    <a:ext uri="{9D8B030D-6E8A-4147-A177-3AD203B41FA5}">
                      <a16:colId xmlns:a16="http://schemas.microsoft.com/office/drawing/2014/main" val="192319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55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4"/>
                        </a:rPr>
                        <a:t>any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Allow any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53522"/>
                  </a:ext>
                </a:extLst>
              </a:tr>
              <a:tr h="4417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5"/>
                        </a:rPr>
                        <a:t>unknown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Ensure someone using 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declares what 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is.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Unknown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the type-safe counterpart of 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any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7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6"/>
                        </a:rPr>
                        <a:t>never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values that never occur. EX.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return 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 function expression that always throws an exception or one that never returns.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501792"/>
                  </a:ext>
                </a:extLst>
              </a:tr>
              <a:tr h="375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7"/>
                        </a:rPr>
                        <a:t>void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which returns undefined or has no 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7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4388-52BB-4A65-A65E-9973C91A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Duck-Typing (Structural Type System)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https://www.javatpoint.com/typescript-duck-typing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026A-C259-4BA5-9975-EB4F143C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905001"/>
            <a:ext cx="5310188" cy="4491038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‘Duck-Typing’ is a method/rule used to check the type compatibility for more complex types.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TypeScript uses ‘duck-typing’ to compare objects. It checks that both objects have the same matching names and types.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two objects have different properties, functions, or </a:t>
            </a:r>
            <a:r>
              <a:rPr lang="en-US" sz="2200" b="1" i="1" dirty="0">
                <a:solidFill>
                  <a:schemeClr val="tx1"/>
                </a:solidFill>
              </a:rPr>
              <a:t>types</a:t>
            </a:r>
            <a:r>
              <a:rPr lang="en-US" sz="2200" dirty="0">
                <a:solidFill>
                  <a:schemeClr val="tx1"/>
                </a:solidFill>
              </a:rPr>
              <a:t>, the TypeScript compiler will generate a compile-time error.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FBB311-2731-477C-BF63-699BCC627787}"/>
              </a:ext>
            </a:extLst>
          </p:cNvPr>
          <p:cNvGrpSpPr/>
          <p:nvPr/>
        </p:nvGrpSpPr>
        <p:grpSpPr>
          <a:xfrm>
            <a:off x="6762012" y="2564927"/>
            <a:ext cx="4049936" cy="3171185"/>
            <a:chOff x="6762012" y="2564927"/>
            <a:chExt cx="4049936" cy="3171185"/>
          </a:xfrm>
        </p:grpSpPr>
        <p:pic>
          <p:nvPicPr>
            <p:cNvPr id="1028" name="Picture 4" descr="Security 101: Machine Learning and Big Data | IOActive">
              <a:extLst>
                <a:ext uri="{FF2B5EF4-FFF2-40B4-BE49-F238E27FC236}">
                  <a16:creationId xmlns:a16="http://schemas.microsoft.com/office/drawing/2014/main" id="{96CE6D6D-104D-4EB6-9331-85A5795593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"/>
            <a:stretch/>
          </p:blipFill>
          <p:spPr bwMode="auto">
            <a:xfrm>
              <a:off x="6762012" y="2564927"/>
              <a:ext cx="4049936" cy="31711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D2FEB5-34C6-4BF6-9CE3-1A496FF992EF}"/>
                </a:ext>
              </a:extLst>
            </p:cNvPr>
            <p:cNvSpPr/>
            <p:nvPr/>
          </p:nvSpPr>
          <p:spPr>
            <a:xfrm>
              <a:off x="7752899" y="2812538"/>
              <a:ext cx="1911139" cy="346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E3FC3B-E4DE-40C1-973F-B9C0225AA8C3}"/>
                </a:ext>
              </a:extLst>
            </p:cNvPr>
            <p:cNvSpPr/>
            <p:nvPr/>
          </p:nvSpPr>
          <p:spPr>
            <a:xfrm>
              <a:off x="8860868" y="2618246"/>
              <a:ext cx="1911139" cy="346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73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5D7E-53C7-4033-A772-B8B83D4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Structural Type System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https://www.typescriptlang.org/docs/handbook/typescript-in-5-minutes.html#structural-type-system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7262-7D34-4B3D-A901-1305A32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1910381"/>
            <a:ext cx="9970691" cy="1294265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 core principle of TypeScript is that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checking focuses on the </a:t>
            </a:r>
            <a:r>
              <a:rPr lang="en-US" sz="2000" u="sng" dirty="0">
                <a:solidFill>
                  <a:schemeClr val="tx1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(structure) that objects have. This is called “</a:t>
            </a:r>
            <a:r>
              <a:rPr lang="en-US" sz="2000" b="1" i="1" dirty="0">
                <a:solidFill>
                  <a:schemeClr val="tx1"/>
                </a:solidFill>
              </a:rPr>
              <a:t>Structural Typing</a:t>
            </a:r>
            <a:r>
              <a:rPr lang="en-US" sz="2000" dirty="0">
                <a:solidFill>
                  <a:schemeClr val="tx1"/>
                </a:solidFill>
              </a:rPr>
              <a:t>” (“</a:t>
            </a:r>
            <a:r>
              <a:rPr lang="en-US" sz="2000" b="1" i="1" dirty="0">
                <a:solidFill>
                  <a:schemeClr val="tx1"/>
                </a:solidFill>
              </a:rPr>
              <a:t>Duck Typing</a:t>
            </a:r>
            <a:r>
              <a:rPr lang="en-US" sz="2000" dirty="0">
                <a:solidFill>
                  <a:schemeClr val="tx1"/>
                </a:solidFill>
              </a:rPr>
              <a:t>”). The compiler only checks that (at minimum) the variable names required are present in arguments passed and that they match the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 required.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74C28-68CE-4160-A67E-4E0D9E58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6" y="3617595"/>
            <a:ext cx="4584885" cy="269219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F3948-24F4-4AB5-AD32-1EA07009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80" y="3159866"/>
            <a:ext cx="3412770" cy="3178873"/>
          </a:xfrm>
          <a:prstGeom prst="rect">
            <a:avLst/>
          </a:prstGeom>
          <a:ln w="25400"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18ABB-3B2F-48CD-924A-FA10FAAE8415}"/>
              </a:ext>
            </a:extLst>
          </p:cNvPr>
          <p:cNvSpPr txBox="1"/>
          <p:nvPr/>
        </p:nvSpPr>
        <p:spPr>
          <a:xfrm>
            <a:off x="1097145" y="3219222"/>
            <a:ext cx="5454709" cy="1114655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rm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highlight>
                  <a:srgbClr val="008000"/>
                </a:highlight>
              </a:rPr>
              <a:t>1. Declare an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highlight>
                  <a:srgbClr val="008000"/>
                </a:highlight>
              </a:rPr>
              <a:t>interface object.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D7703-3358-4B39-B444-9346AFD5D41C}"/>
              </a:ext>
            </a:extLst>
          </p:cNvPr>
          <p:cNvSpPr txBox="1"/>
          <p:nvPr/>
        </p:nvSpPr>
        <p:spPr>
          <a:xfrm>
            <a:off x="1097280" y="4499744"/>
            <a:ext cx="5463540" cy="849499"/>
          </a:xfrm>
          <a:prstGeom prst="rect">
            <a:avLst/>
          </a:prstGeom>
          <a:solidFill>
            <a:srgbClr val="FFFF00">
              <a:alpha val="10000"/>
            </a:srgbClr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rmAutofit/>
          </a:bodyPr>
          <a:lstStyle/>
          <a:p>
            <a:pPr algn="r"/>
            <a:r>
              <a:rPr lang="en-US" sz="1600" dirty="0">
                <a:highlight>
                  <a:srgbClr val="FFFF00"/>
                </a:highlight>
              </a:rPr>
              <a:t>2. Define a function </a:t>
            </a:r>
          </a:p>
          <a:p>
            <a:pPr algn="r"/>
            <a:r>
              <a:rPr lang="en-US" sz="1600" dirty="0">
                <a:highlight>
                  <a:srgbClr val="FFFF00"/>
                </a:highlight>
              </a:rPr>
              <a:t>that takes </a:t>
            </a:r>
          </a:p>
          <a:p>
            <a:pPr algn="r"/>
            <a:r>
              <a:rPr lang="en-US" sz="1600" dirty="0">
                <a:highlight>
                  <a:srgbClr val="FFFF00"/>
                </a:highlight>
              </a:rPr>
              <a:t>that object.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75DB-8237-4BDB-9C6C-14AA4A83C83E}"/>
              </a:ext>
            </a:extLst>
          </p:cNvPr>
          <p:cNvSpPr txBox="1"/>
          <p:nvPr/>
        </p:nvSpPr>
        <p:spPr>
          <a:xfrm>
            <a:off x="1097991" y="5762192"/>
            <a:ext cx="5508773" cy="276999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300" dirty="0">
                <a:solidFill>
                  <a:schemeClr val="bg1"/>
                </a:solidFill>
                <a:highlight>
                  <a:srgbClr val="9BA8B7"/>
                </a:highlight>
              </a:rPr>
              <a:t>3. Instantiate the object.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0506-50D1-4DB9-980D-690C6A0AB279}"/>
              </a:ext>
            </a:extLst>
          </p:cNvPr>
          <p:cNvSpPr txBox="1"/>
          <p:nvPr/>
        </p:nvSpPr>
        <p:spPr>
          <a:xfrm>
            <a:off x="10112496" y="3638132"/>
            <a:ext cx="1106049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Prints 2 of the 3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BCA46-EE06-4686-BBF3-85D04508432F}"/>
              </a:ext>
            </a:extLst>
          </p:cNvPr>
          <p:cNvSpPr txBox="1"/>
          <p:nvPr/>
        </p:nvSpPr>
        <p:spPr>
          <a:xfrm>
            <a:off x="9843891" y="4428720"/>
            <a:ext cx="1106049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Prints 2 of the 4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1093E-8131-4FA8-BE5A-AF7F5C9D75E0}"/>
              </a:ext>
            </a:extLst>
          </p:cNvPr>
          <p:cNvSpPr txBox="1"/>
          <p:nvPr/>
        </p:nvSpPr>
        <p:spPr>
          <a:xfrm>
            <a:off x="8429166" y="5152538"/>
            <a:ext cx="1126313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ERROR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C2CCC-89EE-4912-AE2D-CEBB543DF15A}"/>
              </a:ext>
            </a:extLst>
          </p:cNvPr>
          <p:cNvSpPr txBox="1"/>
          <p:nvPr/>
        </p:nvSpPr>
        <p:spPr>
          <a:xfrm>
            <a:off x="1097994" y="6039192"/>
            <a:ext cx="5508770" cy="275883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chemeClr val="accent2"/>
            </a:solidFill>
          </a:ln>
        </p:spPr>
        <p:txBody>
          <a:bodyPr wrap="square">
            <a:normAutofit fontScale="92500" lnSpcReduction="10000"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4. Invoke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9473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DF3A-7A6E-4AF2-B89B-D0CA76F4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Composing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https://www.typescriptlang.org/docs/handbook/typescript-in-5-minutes.html#composing-types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9553-652E-4B31-9753-50B15B8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77" y="1895785"/>
            <a:ext cx="9795353" cy="1450757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Because JavaScript has </a:t>
            </a:r>
            <a:r>
              <a:rPr lang="en-US" sz="2800" b="1" i="1" dirty="0">
                <a:solidFill>
                  <a:schemeClr val="tx1"/>
                </a:solidFill>
              </a:rPr>
              <a:t>loose typing</a:t>
            </a:r>
            <a:r>
              <a:rPr lang="en-US" sz="2800" dirty="0">
                <a:solidFill>
                  <a:schemeClr val="tx1"/>
                </a:solidFill>
              </a:rPr>
              <a:t>, the </a:t>
            </a:r>
            <a:r>
              <a:rPr lang="en-US" sz="2800" b="1" i="1" dirty="0">
                <a:solidFill>
                  <a:schemeClr val="tx1"/>
                </a:solidFill>
              </a:rPr>
              <a:t>type</a:t>
            </a:r>
            <a:r>
              <a:rPr lang="en-US" sz="2800" dirty="0">
                <a:solidFill>
                  <a:schemeClr val="tx1"/>
                </a:solidFill>
              </a:rPr>
              <a:t> of a variable in TypeScript code may need to be verified at runtime so the code can take appropriate action.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822756-DE77-44D5-85A0-1CA3C84C3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75785"/>
              </p:ext>
            </p:extLst>
          </p:nvPr>
        </p:nvGraphicFramePr>
        <p:xfrm>
          <a:off x="1540173" y="3346542"/>
          <a:ext cx="496326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86">
                  <a:extLst>
                    <a:ext uri="{9D8B030D-6E8A-4147-A177-3AD203B41FA5}">
                      <a16:colId xmlns:a16="http://schemas.microsoft.com/office/drawing/2014/main" val="2810281762"/>
                    </a:ext>
                  </a:extLst>
                </a:gridCol>
                <a:gridCol w="3620278">
                  <a:extLst>
                    <a:ext uri="{9D8B030D-6E8A-4147-A177-3AD203B41FA5}">
                      <a16:colId xmlns:a16="http://schemas.microsoft.com/office/drawing/2014/main" val="691054250"/>
                    </a:ext>
                  </a:extLst>
                </a:gridCol>
              </a:tblGrid>
              <a:tr h="4144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Predicate*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8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=== “string”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3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myNum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=== “number”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7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myBool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=== “boolean”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10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undef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=== “undefined”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26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myFunc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=== “function”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75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Array.isArray(a)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584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EB2159-2389-4111-B0F3-24D931C2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67" y="4258680"/>
            <a:ext cx="4454112" cy="19225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AA299-682B-45D6-AC27-1625A3D9A26F}"/>
              </a:ext>
            </a:extLst>
          </p:cNvPr>
          <p:cNvSpPr txBox="1"/>
          <p:nvPr/>
        </p:nvSpPr>
        <p:spPr>
          <a:xfrm>
            <a:off x="7931573" y="3023376"/>
            <a:ext cx="3103857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Union</a:t>
            </a:r>
            <a:r>
              <a:rPr lang="en-US" dirty="0"/>
              <a:t> allows you to declare what the type could be.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1355D2-4CF8-4D19-8CFF-01BACE6D8FB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83502" y="3669707"/>
            <a:ext cx="651098" cy="6919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F176B9-E97C-445E-A05C-B32E28D041AB}"/>
              </a:ext>
            </a:extLst>
          </p:cNvPr>
          <p:cNvSpPr txBox="1"/>
          <p:nvPr/>
        </p:nvSpPr>
        <p:spPr>
          <a:xfrm>
            <a:off x="8177596" y="6448663"/>
            <a:ext cx="400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highlight>
                  <a:srgbClr val="FFFF00"/>
                </a:highlight>
              </a:rPr>
              <a:t>*Often used in a if-else comparison.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19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DF3B-E775-4A51-BD61-76E778F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Interfaces and Class Types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https://www.typescriptlang.org/docs/handbook/interfaces.html#class-types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176B-D3BF-4D6C-84E6-3DAC9651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05" y="1895475"/>
            <a:ext cx="4502680" cy="448627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Interfaces are a great way to explicitly enforce that a class meets a particular contract for properties and functions.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TypeScript, Interfaces only describe the </a:t>
            </a:r>
            <a:r>
              <a:rPr lang="en-US" sz="2400" u="sng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 properties and fields of a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69419-D963-4540-8E2C-025EF28A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16" y="2412834"/>
            <a:ext cx="4571102" cy="34457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076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B63C-3C7B-4257-84A6-883DD90D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1624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TypeScript Classes and Inheritance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https://www.typescriptlang.org/docs/handbook/classes.html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8784-1C3D-4909-9C45-1FC8920F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522" y="1950142"/>
            <a:ext cx="9899158" cy="1200421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TypeScript developers can use OOP techniques like inheritance.</a:t>
            </a:r>
          </a:p>
          <a:p>
            <a:pPr>
              <a:lnSpc>
                <a:spcPct val="100000"/>
              </a:lnSpc>
            </a:pPr>
            <a:r>
              <a:rPr lang="en-US" sz="2800" b="1" i="1" dirty="0">
                <a:solidFill>
                  <a:schemeClr val="tx1"/>
                </a:solidFill>
              </a:rPr>
              <a:t>Abstract</a:t>
            </a:r>
            <a:r>
              <a:rPr lang="en-US" sz="2800" dirty="0">
                <a:solidFill>
                  <a:schemeClr val="tx1"/>
                </a:solidFill>
              </a:rPr>
              <a:t> classes in TypeScript and JavaScript may </a:t>
            </a:r>
            <a:r>
              <a:rPr lang="en-US" sz="2800" u="sng" dirty="0">
                <a:solidFill>
                  <a:schemeClr val="tx1"/>
                </a:solidFill>
              </a:rPr>
              <a:t>only</a:t>
            </a:r>
            <a:r>
              <a:rPr lang="en-US" sz="2800" dirty="0">
                <a:solidFill>
                  <a:schemeClr val="tx1"/>
                </a:solidFill>
              </a:rPr>
              <a:t> be inherited.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32134-C43F-428E-BB61-D4DA1637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69" y="3209373"/>
            <a:ext cx="3937949" cy="287363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4D74E-E6D7-40EE-91C8-B11C0F4F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212" y="3209373"/>
            <a:ext cx="3933631" cy="29061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57670-2FD0-40A0-9CCE-CB01D0A95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85" y="4012354"/>
            <a:ext cx="3148889" cy="13002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6741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A61A-B074-4CA0-B43E-82848FF8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3" y="286603"/>
            <a:ext cx="625744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Inheritance with </a:t>
            </a:r>
            <a:r>
              <a:rPr lang="en-US" b="1" i="1" dirty="0">
                <a:solidFill>
                  <a:schemeClr val="tx1"/>
                </a:solidFill>
              </a:rPr>
              <a:t>this</a:t>
            </a:r>
            <a:br>
              <a:rPr lang="en-US" b="1" i="1" dirty="0"/>
            </a:br>
            <a:r>
              <a:rPr lang="en-US" sz="1600" dirty="0">
                <a:hlinkClick r:id="rId2"/>
              </a:rPr>
              <a:t>https://www.typescriptlang.org/docs/handbook/classes.html#inheritance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4718-7732-4289-B163-E94797D1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8" y="1919393"/>
            <a:ext cx="5501562" cy="449093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 in JavaScript, each </a:t>
            </a:r>
            <a:r>
              <a:rPr lang="en-US" sz="2400" b="1" i="1" dirty="0">
                <a:solidFill>
                  <a:schemeClr val="tx1"/>
                </a:solidFill>
              </a:rPr>
              <a:t>derived</a:t>
            </a:r>
            <a:r>
              <a:rPr lang="en-US" sz="2400" dirty="0">
                <a:solidFill>
                  <a:schemeClr val="tx1"/>
                </a:solidFill>
              </a:rPr>
              <a:t> class that contains a constructor function must call </a:t>
            </a:r>
            <a:r>
              <a:rPr lang="en-US" sz="2400" dirty="0">
                <a:solidFill>
                  <a:srgbClr val="FF0000"/>
                </a:solidFill>
              </a:rPr>
              <a:t>super() </a:t>
            </a:r>
            <a:r>
              <a:rPr lang="en-US" sz="2400" dirty="0">
                <a:solidFill>
                  <a:schemeClr val="tx1"/>
                </a:solidFill>
              </a:rPr>
              <a:t>to execute the constructor of the </a:t>
            </a:r>
            <a:r>
              <a:rPr lang="en-US" sz="2400" b="1" i="1" dirty="0">
                <a:solidFill>
                  <a:schemeClr val="tx1"/>
                </a:solidFill>
              </a:rPr>
              <a:t>base(parent, super…)</a:t>
            </a:r>
            <a:r>
              <a:rPr lang="en-US" sz="2400" dirty="0">
                <a:solidFill>
                  <a:schemeClr val="tx1"/>
                </a:solidFill>
              </a:rPr>
              <a:t> class and before any property on 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accessed from within the constructor body.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a rule that TypeScript will enforce.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31D4-7996-444D-8C21-97823152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95" y="142757"/>
            <a:ext cx="4277855" cy="612475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88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AA7FC0-40AC-4860-BD21-662D3498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45" y="1253496"/>
            <a:ext cx="2217088" cy="10402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976871-C042-4515-8931-EFCFDB91B7FF}"/>
              </a:ext>
            </a:extLst>
          </p:cNvPr>
          <p:cNvSpPr/>
          <p:nvPr/>
        </p:nvSpPr>
        <p:spPr>
          <a:xfrm>
            <a:off x="4483201" y="2677435"/>
            <a:ext cx="752475" cy="267689"/>
          </a:xfrm>
          <a:prstGeom prst="roundRect">
            <a:avLst>
              <a:gd name="adj" fmla="val 585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644837-11E2-49B1-8406-B812CD4FE86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235676" y="1564447"/>
            <a:ext cx="4246349" cy="12468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4DC9CA-D721-40B5-9B8D-D7B70BE0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05" y="3312367"/>
            <a:ext cx="4621928" cy="34225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B40F45-FBE3-4BFA-8DEB-EF1C356DE52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634630" y="3748880"/>
            <a:ext cx="2424346" cy="12945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3F01D-9CDE-402F-81DB-DD56F70F41F4}"/>
              </a:ext>
            </a:extLst>
          </p:cNvPr>
          <p:cNvCxnSpPr>
            <a:cxnSpLocks/>
          </p:cNvCxnSpPr>
          <p:nvPr/>
        </p:nvCxnSpPr>
        <p:spPr>
          <a:xfrm flipV="1">
            <a:off x="3710835" y="3580733"/>
            <a:ext cx="3348141" cy="7470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9C97B1B-DD0C-480F-88FB-614A5CAE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691" y="2439243"/>
            <a:ext cx="4125342" cy="7284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F106F6-D7DD-4E20-936E-F11FAAFCB11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03324" y="2736018"/>
            <a:ext cx="4566439" cy="6975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384C0C-9535-41FE-B4AE-6D5D5DA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01995"/>
            <a:ext cx="8162926" cy="145796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TypeScript – Class Property Modifiers</a:t>
            </a:r>
            <a:br>
              <a:rPr lang="en-US" dirty="0"/>
            </a:br>
            <a:r>
              <a:rPr lang="en-US" sz="1400" dirty="0">
                <a:hlinkClick r:id="rId5"/>
              </a:rPr>
              <a:t>https://www.typescriptlang.org/docs/handbook/classes.html#public-private-and-protected-modifiers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AB58C0-8A43-440D-81F5-21FD194D8F51}"/>
              </a:ext>
            </a:extLst>
          </p:cNvPr>
          <p:cNvSpPr/>
          <p:nvPr/>
        </p:nvSpPr>
        <p:spPr>
          <a:xfrm>
            <a:off x="1743390" y="3299731"/>
            <a:ext cx="1359934" cy="267689"/>
          </a:xfrm>
          <a:prstGeom prst="roundRect">
            <a:avLst>
              <a:gd name="adj" fmla="val 585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E6BAE5-ACD5-43C7-A954-6C6E63921130}"/>
              </a:ext>
            </a:extLst>
          </p:cNvPr>
          <p:cNvSpPr/>
          <p:nvPr/>
        </p:nvSpPr>
        <p:spPr>
          <a:xfrm>
            <a:off x="1763702" y="4257953"/>
            <a:ext cx="1947133" cy="267689"/>
          </a:xfrm>
          <a:prstGeom prst="roundRect">
            <a:avLst>
              <a:gd name="adj" fmla="val 585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5ED798-4084-4803-951D-EC4D4203D4E4}"/>
              </a:ext>
            </a:extLst>
          </p:cNvPr>
          <p:cNvSpPr/>
          <p:nvPr/>
        </p:nvSpPr>
        <p:spPr>
          <a:xfrm>
            <a:off x="1925497" y="4909632"/>
            <a:ext cx="2709133" cy="267689"/>
          </a:xfrm>
          <a:prstGeom prst="roundRect">
            <a:avLst>
              <a:gd name="adj" fmla="val 585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3BFB-E10D-4701-BFD2-72064820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2" y="1904613"/>
            <a:ext cx="5253135" cy="45386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TypeScript, each class member is </a:t>
            </a:r>
            <a:r>
              <a:rPr lang="en-US" sz="1800" b="1" i="1" dirty="0">
                <a:solidFill>
                  <a:schemeClr val="tx1"/>
                </a:solidFill>
              </a:rPr>
              <a:t>public</a:t>
            </a:r>
            <a:r>
              <a:rPr lang="en-US" sz="1800" dirty="0">
                <a:solidFill>
                  <a:schemeClr val="tx1"/>
                </a:solidFill>
              </a:rPr>
              <a:t> by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members can be </a:t>
            </a:r>
            <a:r>
              <a:rPr lang="en-US" sz="1800" b="1" i="1" dirty="0">
                <a:solidFill>
                  <a:schemeClr val="tx1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TypeScript supports the new JavaScript syntax for </a:t>
            </a:r>
            <a:r>
              <a:rPr lang="en-US" sz="1800" b="1" i="1" dirty="0">
                <a:solidFill>
                  <a:schemeClr val="tx1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 fields.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Private</a:t>
            </a:r>
            <a:r>
              <a:rPr lang="en-US" sz="1800" dirty="0">
                <a:solidFill>
                  <a:schemeClr val="tx1"/>
                </a:solidFill>
              </a:rPr>
              <a:t> fields cannot be accessed from outside of their containing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Protected members </a:t>
            </a:r>
            <a:r>
              <a:rPr lang="en-US" sz="1800" dirty="0">
                <a:solidFill>
                  <a:schemeClr val="tx1"/>
                </a:solidFill>
              </a:rPr>
              <a:t>can be accessed from within their class and </a:t>
            </a:r>
            <a:r>
              <a:rPr lang="en-US" sz="1800" b="1" i="1" dirty="0">
                <a:solidFill>
                  <a:schemeClr val="tx1"/>
                </a:solidFill>
              </a:rPr>
              <a:t>deriving</a:t>
            </a:r>
            <a:r>
              <a:rPr lang="en-US" sz="1800" dirty="0">
                <a:solidFill>
                  <a:schemeClr val="tx1"/>
                </a:solidFill>
              </a:rPr>
              <a:t> classes.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protected class constructor </a:t>
            </a:r>
            <a:r>
              <a:rPr lang="en-US" sz="1800" dirty="0">
                <a:solidFill>
                  <a:schemeClr val="tx1"/>
                </a:solidFill>
              </a:rPr>
              <a:t>means that the class cannot be instantiated outside of its containing class but can be </a:t>
            </a:r>
            <a:r>
              <a:rPr lang="en-US" sz="1800" b="1" i="1" dirty="0">
                <a:solidFill>
                  <a:schemeClr val="tx1"/>
                </a:solidFill>
              </a:rPr>
              <a:t>extended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Readonly</a:t>
            </a:r>
            <a:r>
              <a:rPr lang="en-US" sz="1800" dirty="0">
                <a:solidFill>
                  <a:schemeClr val="tx1"/>
                </a:solidFill>
              </a:rPr>
              <a:t> properties must be initialized at their declaration or in the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7131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3232F-0E19-4C58-B5D1-894D9EAB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04" y="2481212"/>
            <a:ext cx="5706380" cy="33224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4FFA1C-A7F3-4B34-A049-E09CAD92596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088261" y="3394159"/>
            <a:ext cx="3561528" cy="169576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D4F9-E17D-4923-B163-45BEEB8B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82" y="1911570"/>
            <a:ext cx="3688678" cy="4489230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Static</a:t>
            </a:r>
            <a:r>
              <a:rPr lang="en-US" sz="2400" dirty="0">
                <a:solidFill>
                  <a:schemeClr val="tx1"/>
                </a:solidFill>
              </a:rPr>
              <a:t> members of a class are only accessible on the class itself. Not on the instances.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Each class instance accesses this shared value through </a:t>
            </a:r>
            <a:r>
              <a:rPr lang="en-US" sz="2400" u="sng" dirty="0">
                <a:solidFill>
                  <a:schemeClr val="tx1"/>
                </a:solidFill>
              </a:rPr>
              <a:t>prepending</a:t>
            </a:r>
            <a:r>
              <a:rPr lang="en-US" sz="2400" dirty="0">
                <a:solidFill>
                  <a:schemeClr val="tx1"/>
                </a:solidFill>
              </a:rPr>
              <a:t> the name of the containing class.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9D57B-077E-456D-B876-595BCB85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16" y="286603"/>
            <a:ext cx="1080854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Static Class Properties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https://www.typescriptlang.org/docs/handbook/classes.html#static-properties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CB4DF-544A-4346-A3ED-0B2B173D2B15}"/>
              </a:ext>
            </a:extLst>
          </p:cNvPr>
          <p:cNvSpPr/>
          <p:nvPr/>
        </p:nvSpPr>
        <p:spPr>
          <a:xfrm>
            <a:off x="7649789" y="3172724"/>
            <a:ext cx="1307600" cy="44286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C4F34-1057-4A9A-BEC1-C0FAD27A3077}"/>
              </a:ext>
            </a:extLst>
          </p:cNvPr>
          <p:cNvSpPr/>
          <p:nvPr/>
        </p:nvSpPr>
        <p:spPr>
          <a:xfrm>
            <a:off x="2205827" y="4936027"/>
            <a:ext cx="1763796" cy="455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58EA03-FEED-4CEA-83FA-5277D18CA3E4}"/>
              </a:ext>
            </a:extLst>
          </p:cNvPr>
          <p:cNvSpPr/>
          <p:nvPr/>
        </p:nvSpPr>
        <p:spPr>
          <a:xfrm>
            <a:off x="2550926" y="4889900"/>
            <a:ext cx="1537335" cy="400050"/>
          </a:xfrm>
          <a:prstGeom prst="roundRect">
            <a:avLst>
              <a:gd name="adj" fmla="val 5286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201" y="0"/>
            <a:ext cx="8821920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000" i="1" dirty="0">
                <a:solidFill>
                  <a:schemeClr val="bg1"/>
                </a:solidFill>
              </a:rPr>
              <a:t>TypeScript is a static </a:t>
            </a:r>
            <a:r>
              <a:rPr lang="en-US" sz="4000" i="1" dirty="0" err="1">
                <a:solidFill>
                  <a:schemeClr val="bg1"/>
                </a:solidFill>
              </a:rPr>
              <a:t>typechecker</a:t>
            </a:r>
            <a:r>
              <a:rPr lang="en-US" sz="4000" i="1" dirty="0">
                <a:solidFill>
                  <a:schemeClr val="bg1"/>
                </a:solidFill>
              </a:rPr>
              <a:t> for JavaScript programs.</a:t>
            </a:r>
            <a:br>
              <a:rPr lang="en-US" sz="4000" i="1" dirty="0">
                <a:solidFill>
                  <a:schemeClr val="bg1"/>
                </a:solidFill>
              </a:rPr>
            </a:br>
            <a:r>
              <a:rPr lang="en-US" sz="4000" i="1" dirty="0">
                <a:solidFill>
                  <a:schemeClr val="bg1"/>
                </a:solidFill>
              </a:rPr>
              <a:t>A static </a:t>
            </a:r>
            <a:r>
              <a:rPr lang="en-US" sz="4000" i="1" dirty="0" err="1">
                <a:solidFill>
                  <a:schemeClr val="bg1"/>
                </a:solidFill>
              </a:rPr>
              <a:t>typechecker</a:t>
            </a:r>
            <a:r>
              <a:rPr lang="en-US" sz="4000" i="1" dirty="0">
                <a:solidFill>
                  <a:schemeClr val="bg1"/>
                </a:solidFill>
              </a:rPr>
              <a:t> is a tool run on code before the code itself is run to ensure that the data types will be consistent at runtime.</a:t>
            </a:r>
            <a:br>
              <a:rPr lang="en-US" sz="4000" i="1" dirty="0">
                <a:solidFill>
                  <a:schemeClr val="bg1"/>
                </a:solidFill>
              </a:rPr>
            </a:b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https://www.typescriptlang.org/docs/handbook/intro.html#about-this-handbook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DA7-8259-4955-9B4F-EC4F5254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32745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Interfaces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https://www.typescriptlang.org/docs/handbook/interfaces.html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1C32-3D49-4F12-BD11-4FDBC6EB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2" y="3694926"/>
            <a:ext cx="4049972" cy="2696350"/>
          </a:xfrm>
        </p:spPr>
        <p:txBody>
          <a:bodyPr anchor="t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checking does not require that properties come in any specific order.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only requirement is that property names required by the interface must be present* AND have the required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EDC7C-D0E9-4EFF-AF4C-D4142D8C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1" y="3723438"/>
            <a:ext cx="5019947" cy="260213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1A3EF9-FCD4-41F3-AFEA-E91004DD9667}"/>
              </a:ext>
            </a:extLst>
          </p:cNvPr>
          <p:cNvSpPr/>
          <p:nvPr/>
        </p:nvSpPr>
        <p:spPr>
          <a:xfrm>
            <a:off x="4843463" y="6419788"/>
            <a:ext cx="734853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*Mark a property </a:t>
            </a:r>
            <a:r>
              <a:rPr lang="en-US" sz="2000" b="1" i="1" dirty="0">
                <a:highlight>
                  <a:srgbClr val="FFFF00"/>
                </a:highlight>
              </a:rPr>
              <a:t>optional</a:t>
            </a:r>
            <a:r>
              <a:rPr lang="en-US" sz="2000" dirty="0">
                <a:highlight>
                  <a:srgbClr val="FFFF00"/>
                </a:highlight>
              </a:rPr>
              <a:t> with ‘?’ at the end of the property name.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E0CC3-407C-483A-8C93-CEC945E4D867}"/>
              </a:ext>
            </a:extLst>
          </p:cNvPr>
          <p:cNvSpPr txBox="1">
            <a:spLocks/>
          </p:cNvSpPr>
          <p:nvPr/>
        </p:nvSpPr>
        <p:spPr>
          <a:xfrm>
            <a:off x="1231642" y="1905000"/>
            <a:ext cx="9824092" cy="17899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Here, </a:t>
            </a:r>
            <a:r>
              <a:rPr lang="en-US" sz="2000" dirty="0" err="1">
                <a:solidFill>
                  <a:srgbClr val="FF0000"/>
                </a:solidFill>
              </a:rPr>
              <a:t>LabeledValue</a:t>
            </a:r>
            <a:r>
              <a:rPr lang="en-US" sz="2000" dirty="0">
                <a:solidFill>
                  <a:schemeClr val="tx1"/>
                </a:solidFill>
              </a:rPr>
              <a:t> is an interface with a string property,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label</a:t>
            </a:r>
            <a:r>
              <a:rPr lang="en-US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is not required to explicitly state that the object passed into a function implements an interface (as in C#).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b="1" i="1" dirty="0">
                <a:solidFill>
                  <a:schemeClr val="tx1"/>
                </a:solidFill>
              </a:rPr>
              <a:t>TS</a:t>
            </a:r>
            <a:r>
              <a:rPr lang="en-US" sz="2000" dirty="0">
                <a:solidFill>
                  <a:schemeClr val="tx1"/>
                </a:solidFill>
              </a:rPr>
              <a:t>, only the objects’ </a:t>
            </a:r>
            <a:r>
              <a:rPr lang="en-US" sz="2000" b="1" i="1" dirty="0">
                <a:solidFill>
                  <a:schemeClr val="tx1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matters. If the argument passed into the function meets the requirements listed (the </a:t>
            </a:r>
            <a:r>
              <a:rPr lang="en-US" sz="2000" b="1" i="1" dirty="0">
                <a:solidFill>
                  <a:schemeClr val="tx1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),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211612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51CC-64CD-4291-AFC7-2C54D999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Extending Interfaces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https://www.typescriptlang.org/docs/handbook/interfaces.html#extending-interfaces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659B-2EDE-48C5-975E-2F2E57B2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780" y="1895475"/>
            <a:ext cx="4650007" cy="451485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Classes and Interfaces can extend other Interfaces.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allows you to copy the members of one interface into another interface or class.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ED3CC-D69B-4D8A-896B-C90018F8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86" y="2337053"/>
            <a:ext cx="4039334" cy="363169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920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E9CE-FFFD-40EA-802E-BF38C404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Functions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https://www.typescriptlang.org/docs/handbook/functions.html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BE89-CD7D-4EEA-AA63-3F505BB7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10" y="1889125"/>
            <a:ext cx="4826057" cy="4516437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b="1" i="1" dirty="0">
                <a:solidFill>
                  <a:schemeClr val="tx1"/>
                </a:solidFill>
              </a:rPr>
              <a:t>TypeScript</a:t>
            </a:r>
            <a:r>
              <a:rPr lang="en-US" sz="1800" dirty="0">
                <a:solidFill>
                  <a:schemeClr val="tx1"/>
                </a:solidFill>
              </a:rPr>
              <a:t>, there are classes, namespaces, and modules. </a:t>
            </a:r>
            <a:r>
              <a:rPr lang="en-US" sz="1800" b="1" i="1" dirty="0">
                <a:solidFill>
                  <a:schemeClr val="tx1"/>
                </a:solidFill>
              </a:rPr>
              <a:t>TypeScript</a:t>
            </a:r>
            <a:r>
              <a:rPr lang="en-US" sz="1800" dirty="0">
                <a:solidFill>
                  <a:schemeClr val="tx1"/>
                </a:solidFill>
              </a:rPr>
              <a:t> adds new capabilities to JS, but </a:t>
            </a:r>
            <a:r>
              <a:rPr lang="en-US" sz="1800" b="1" i="1" dirty="0">
                <a:solidFill>
                  <a:schemeClr val="tx1"/>
                </a:solidFill>
              </a:rPr>
              <a:t>functions</a:t>
            </a:r>
            <a:r>
              <a:rPr lang="en-US" sz="1800" dirty="0">
                <a:solidFill>
                  <a:schemeClr val="tx1"/>
                </a:solidFill>
              </a:rPr>
              <a:t> still play the key role in describing how to complete actions.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TypeScript</a:t>
            </a:r>
            <a:r>
              <a:rPr lang="en-US" sz="1800" dirty="0">
                <a:solidFill>
                  <a:schemeClr val="tx1"/>
                </a:solidFill>
              </a:rPr>
              <a:t> functions can be </a:t>
            </a:r>
            <a:r>
              <a:rPr lang="en-US" sz="1800" b="1" i="1" dirty="0">
                <a:solidFill>
                  <a:schemeClr val="tx1"/>
                </a:solidFill>
              </a:rPr>
              <a:t>named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anonymous</a:t>
            </a:r>
            <a:r>
              <a:rPr lang="en-US" sz="1800" dirty="0">
                <a:solidFill>
                  <a:schemeClr val="tx1"/>
                </a:solidFill>
              </a:rPr>
              <a:t>. They can also refer to variables outside of the function body, but in scope.</a:t>
            </a:r>
          </a:p>
          <a:p>
            <a:r>
              <a:rPr lang="en-US" sz="1800" u="sng" dirty="0">
                <a:solidFill>
                  <a:schemeClr val="tx1"/>
                </a:solidFill>
              </a:rPr>
              <a:t>You must explicitly </a:t>
            </a:r>
            <a:r>
              <a:rPr lang="en-US" sz="1800" b="1" i="1" u="sng" dirty="0">
                <a:solidFill>
                  <a:schemeClr val="tx1"/>
                </a:solidFill>
              </a:rPr>
              <a:t>type</a:t>
            </a:r>
            <a:r>
              <a:rPr lang="en-US" sz="1800" u="sng" dirty="0">
                <a:solidFill>
                  <a:schemeClr val="tx1"/>
                </a:solidFill>
              </a:rPr>
              <a:t> the parameters of functions.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function’s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has the same two parts: the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of the arguments and the return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. When writing out the whole function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, both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are required.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4FDB4-6687-4B1D-A59D-8A904C97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033" y="4523469"/>
            <a:ext cx="5253167" cy="14872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9D54E2-7D11-4FBC-8119-B27450CAA4E6}"/>
              </a:ext>
            </a:extLst>
          </p:cNvPr>
          <p:cNvSpPr/>
          <p:nvPr/>
        </p:nvSpPr>
        <p:spPr>
          <a:xfrm>
            <a:off x="7213489" y="4567706"/>
            <a:ext cx="2105024" cy="285282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7B159-D8D8-4373-94B1-41A58D46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32" y="2523620"/>
            <a:ext cx="5253167" cy="106696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3E27A9B-8B0B-4F65-9C9C-72BB132B11BC}"/>
              </a:ext>
            </a:extLst>
          </p:cNvPr>
          <p:cNvCxnSpPr>
            <a:cxnSpLocks/>
            <a:stCxn id="9" idx="3"/>
            <a:endCxn id="29" idx="0"/>
          </p:cNvCxnSpPr>
          <p:nvPr/>
        </p:nvCxnSpPr>
        <p:spPr>
          <a:xfrm flipV="1">
            <a:off x="5572129" y="4567706"/>
            <a:ext cx="2693872" cy="94445"/>
          </a:xfrm>
          <a:prstGeom prst="bentConnector4">
            <a:avLst>
              <a:gd name="adj1" fmla="val 15084"/>
              <a:gd name="adj2" fmla="val 539916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E122E5-94E0-4C37-8C1B-07DA0E8CD16F}"/>
              </a:ext>
            </a:extLst>
          </p:cNvPr>
          <p:cNvSpPr/>
          <p:nvPr/>
        </p:nvSpPr>
        <p:spPr>
          <a:xfrm>
            <a:off x="1236599" y="4380827"/>
            <a:ext cx="4335530" cy="562647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4A5E-53B8-4BA5-A25B-4720EC67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TS Function Parameter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https://www.typescriptlang.org/docs/handbook/functions.html#optional-and-default-parameters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A0AC-9D56-44E0-BB82-00232EF6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3421"/>
            <a:ext cx="4130431" cy="4474944"/>
          </a:xfrm>
        </p:spPr>
        <p:txBody>
          <a:bodyPr anchor="ctr"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i="1" dirty="0">
                <a:solidFill>
                  <a:schemeClr val="tx1"/>
                </a:solidFill>
              </a:rPr>
              <a:t>TS</a:t>
            </a:r>
            <a:r>
              <a:rPr lang="en-US" sz="1600" dirty="0">
                <a:solidFill>
                  <a:schemeClr val="tx1"/>
                </a:solidFill>
              </a:rPr>
              <a:t>, every function parameter is assumed to be </a:t>
            </a:r>
            <a:r>
              <a:rPr lang="en-US" sz="1600" b="1" i="1" dirty="0">
                <a:solidFill>
                  <a:schemeClr val="tx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 by the function.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Make a parameter </a:t>
            </a:r>
            <a:r>
              <a:rPr lang="en-US" sz="1600" b="1" i="1" dirty="0">
                <a:solidFill>
                  <a:schemeClr val="tx1"/>
                </a:solidFill>
              </a:rPr>
              <a:t>optional</a:t>
            </a:r>
            <a:r>
              <a:rPr lang="en-US" sz="1600" dirty="0">
                <a:solidFill>
                  <a:schemeClr val="tx1"/>
                </a:solidFill>
              </a:rPr>
              <a:t> by placing a ‘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>
                <a:solidFill>
                  <a:schemeClr val="tx1"/>
                </a:solidFill>
              </a:rPr>
              <a:t>’ behind the parameter name.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Optional</a:t>
            </a:r>
            <a:r>
              <a:rPr lang="en-US" sz="1600" dirty="0">
                <a:solidFill>
                  <a:schemeClr val="tx1"/>
                </a:solidFill>
              </a:rPr>
              <a:t> parameters must be last.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Give parameters </a:t>
            </a:r>
            <a:r>
              <a:rPr lang="en-US" sz="1600" b="1" i="1" dirty="0">
                <a:solidFill>
                  <a:schemeClr val="tx1"/>
                </a:solidFill>
              </a:rPr>
              <a:t>default</a:t>
            </a:r>
            <a:r>
              <a:rPr lang="en-US" sz="1600" dirty="0">
                <a:solidFill>
                  <a:schemeClr val="tx1"/>
                </a:solidFill>
              </a:rPr>
              <a:t> values with </a:t>
            </a:r>
            <a:r>
              <a:rPr lang="en-US" sz="1600" dirty="0"/>
              <a:t>‘</a:t>
            </a:r>
            <a:r>
              <a:rPr lang="en-US" sz="1600" dirty="0" err="1">
                <a:solidFill>
                  <a:srgbClr val="FF0000"/>
                </a:solidFill>
              </a:rPr>
              <a:t>paramName</a:t>
            </a:r>
            <a:r>
              <a:rPr lang="en-US" sz="1600" dirty="0">
                <a:solidFill>
                  <a:srgbClr val="FF0000"/>
                </a:solidFill>
              </a:rPr>
              <a:t> = “value”</a:t>
            </a:r>
            <a:r>
              <a:rPr lang="en-US" sz="1600" dirty="0">
                <a:solidFill>
                  <a:schemeClr val="tx1"/>
                </a:solidFill>
              </a:rPr>
              <a:t>’.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a </a:t>
            </a:r>
            <a:r>
              <a:rPr lang="en-US" sz="1600" b="1" i="1" dirty="0">
                <a:solidFill>
                  <a:schemeClr val="tx1"/>
                </a:solidFill>
              </a:rPr>
              <a:t>default</a:t>
            </a:r>
            <a:r>
              <a:rPr lang="en-US" sz="1600" dirty="0">
                <a:solidFill>
                  <a:schemeClr val="tx1"/>
                </a:solidFill>
              </a:rPr>
              <a:t> parameter comes last, it is treated as </a:t>
            </a:r>
            <a:r>
              <a:rPr lang="en-US" sz="1600" b="1" i="1" dirty="0">
                <a:solidFill>
                  <a:schemeClr val="tx1"/>
                </a:solidFill>
              </a:rPr>
              <a:t>optional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Rest</a:t>
            </a:r>
            <a:r>
              <a:rPr lang="en-US" sz="1600" dirty="0">
                <a:solidFill>
                  <a:schemeClr val="tx1"/>
                </a:solidFill>
              </a:rPr>
              <a:t> Parameters (‘</a:t>
            </a:r>
            <a:r>
              <a:rPr lang="en-US" sz="1600" dirty="0">
                <a:solidFill>
                  <a:srgbClr val="FF0000"/>
                </a:solidFill>
              </a:rPr>
              <a:t>…</a:t>
            </a:r>
            <a:r>
              <a:rPr lang="en-US" sz="1600" dirty="0" err="1">
                <a:solidFill>
                  <a:srgbClr val="FF0000"/>
                </a:solidFill>
              </a:rPr>
              <a:t>paramName</a:t>
            </a:r>
            <a:r>
              <a:rPr lang="en-US" sz="1600" dirty="0">
                <a:solidFill>
                  <a:schemeClr val="tx1"/>
                </a:solidFill>
              </a:rPr>
              <a:t>’) in </a:t>
            </a:r>
            <a:r>
              <a:rPr lang="en-US" sz="1600" b="1" i="1" dirty="0">
                <a:solidFill>
                  <a:schemeClr val="tx1"/>
                </a:solidFill>
              </a:rPr>
              <a:t>TS</a:t>
            </a:r>
            <a:r>
              <a:rPr lang="en-US" sz="1600" dirty="0">
                <a:solidFill>
                  <a:schemeClr val="tx1"/>
                </a:solidFill>
              </a:rPr>
              <a:t> are like </a:t>
            </a:r>
            <a:r>
              <a:rPr lang="en-US" sz="1600" b="1" i="1" dirty="0" err="1">
                <a:solidFill>
                  <a:srgbClr val="FF0000"/>
                </a:solidFill>
              </a:rPr>
              <a:t>args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parameters in </a:t>
            </a:r>
            <a:r>
              <a:rPr lang="en-US" sz="1600" b="1" i="1" dirty="0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Rest</a:t>
            </a:r>
            <a:r>
              <a:rPr lang="en-US" sz="1600" dirty="0">
                <a:solidFill>
                  <a:schemeClr val="tx1"/>
                </a:solidFill>
              </a:rPr>
              <a:t> parameters are treated as </a:t>
            </a:r>
            <a:r>
              <a:rPr lang="en-US" sz="1600" b="1" i="1" dirty="0">
                <a:solidFill>
                  <a:schemeClr val="tx1"/>
                </a:solidFill>
              </a:rPr>
              <a:t>optional</a:t>
            </a:r>
            <a:r>
              <a:rPr lang="en-US" sz="1600" dirty="0">
                <a:solidFill>
                  <a:schemeClr val="tx1"/>
                </a:solidFill>
              </a:rPr>
              <a:t> parameters. The compiler builds an array of the additional arguments passed with the name given after the ellipsis (</a:t>
            </a:r>
            <a:r>
              <a:rPr lang="en-US" sz="1600" b="1" dirty="0">
                <a:solidFill>
                  <a:srgbClr val="FF0000"/>
                </a:solidFill>
              </a:rPr>
              <a:t>...</a:t>
            </a:r>
            <a:r>
              <a:rPr lang="en-US" sz="1600" dirty="0">
                <a:solidFill>
                  <a:schemeClr val="tx1"/>
                </a:solidFill>
              </a:rPr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20B3-3BEB-425A-989D-9BB0D805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10" y="2197834"/>
            <a:ext cx="6647292" cy="12311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91574-9A3D-49AC-B7E6-3A6B54E3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10" y="3746846"/>
            <a:ext cx="6647292" cy="93608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08B1D-F05D-4A25-912D-CED8D0522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786" y="5000774"/>
            <a:ext cx="6642616" cy="85026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F914B4-4293-4D32-9B73-07FA4AC867A4}"/>
              </a:ext>
            </a:extLst>
          </p:cNvPr>
          <p:cNvSpPr/>
          <p:nvPr/>
        </p:nvSpPr>
        <p:spPr>
          <a:xfrm>
            <a:off x="9568031" y="2996956"/>
            <a:ext cx="2190581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Optional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D32FC-8A2C-4BF9-BC52-A644B4D98380}"/>
              </a:ext>
            </a:extLst>
          </p:cNvPr>
          <p:cNvSpPr/>
          <p:nvPr/>
        </p:nvSpPr>
        <p:spPr>
          <a:xfrm>
            <a:off x="9568031" y="4252591"/>
            <a:ext cx="205246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Default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E8DD7-1333-49FC-A20C-72B5066B638C}"/>
              </a:ext>
            </a:extLst>
          </p:cNvPr>
          <p:cNvSpPr/>
          <p:nvPr/>
        </p:nvSpPr>
        <p:spPr>
          <a:xfrm>
            <a:off x="9568031" y="5583631"/>
            <a:ext cx="179529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Rest parameters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620240-406B-423E-8A42-CACC47599F86}"/>
              </a:ext>
            </a:extLst>
          </p:cNvPr>
          <p:cNvSpPr/>
          <p:nvPr/>
        </p:nvSpPr>
        <p:spPr>
          <a:xfrm>
            <a:off x="9264887" y="5042558"/>
            <a:ext cx="2350319" cy="235289"/>
          </a:xfrm>
          <a:prstGeom prst="roundRect">
            <a:avLst>
              <a:gd name="adj" fmla="val 9062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F2A45B-409C-46C5-A5E7-C9B6A5193E64}"/>
              </a:ext>
            </a:extLst>
          </p:cNvPr>
          <p:cNvSpPr/>
          <p:nvPr/>
        </p:nvSpPr>
        <p:spPr>
          <a:xfrm>
            <a:off x="9706145" y="3765700"/>
            <a:ext cx="2158754" cy="279697"/>
          </a:xfrm>
          <a:prstGeom prst="roundRect">
            <a:avLst>
              <a:gd name="adj" fmla="val 5791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E56DC2-7C61-4E27-9575-7DBBB6C6244A}"/>
              </a:ext>
            </a:extLst>
          </p:cNvPr>
          <p:cNvSpPr/>
          <p:nvPr/>
        </p:nvSpPr>
        <p:spPr>
          <a:xfrm>
            <a:off x="9655778" y="2235684"/>
            <a:ext cx="1941534" cy="274440"/>
          </a:xfrm>
          <a:prstGeom prst="roundRect">
            <a:avLst>
              <a:gd name="adj" fmla="val 10799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FF7A97-A211-4C47-AC26-E4AED7104CC1}"/>
              </a:ext>
            </a:extLst>
          </p:cNvPr>
          <p:cNvCxnSpPr>
            <a:cxnSpLocks/>
            <a:stCxn id="7" idx="0"/>
            <a:endCxn id="14" idx="3"/>
          </p:cNvCxnSpPr>
          <p:nvPr/>
        </p:nvCxnSpPr>
        <p:spPr>
          <a:xfrm rot="5400000" flipH="1" flipV="1">
            <a:off x="10818291" y="2217935"/>
            <a:ext cx="624052" cy="933990"/>
          </a:xfrm>
          <a:prstGeom prst="bentConnector4">
            <a:avLst>
              <a:gd name="adj1" fmla="val 25529"/>
              <a:gd name="adj2" fmla="val 117962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159970-40CF-4129-87B1-801705D178BB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0586296" y="4053366"/>
            <a:ext cx="207194" cy="1912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F2A6E-083F-4472-AE07-58BAADF2251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10299971" y="5417923"/>
            <a:ext cx="305784" cy="25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CAEE-215E-469F-918E-33764CDB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6603"/>
            <a:ext cx="62363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Modules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https://www.typescriptlang.org/docs/handbook/modules.html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062F-4E64-4A08-B01A-50908237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4043362"/>
            <a:ext cx="5223133" cy="2351722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/>
              <a:t>TypeScript</a:t>
            </a:r>
            <a:r>
              <a:rPr lang="en-US" sz="2000" dirty="0">
                <a:solidFill>
                  <a:schemeClr val="tx1"/>
                </a:solidFill>
              </a:rPr>
              <a:t>, any file containing a top-level </a:t>
            </a:r>
            <a:r>
              <a:rPr lang="en-US" sz="2000" b="1" i="1" dirty="0">
                <a:solidFill>
                  <a:schemeClr val="tx1"/>
                </a:solidFill>
              </a:rPr>
              <a:t>import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>
                <a:solidFill>
                  <a:schemeClr val="tx1"/>
                </a:solidFill>
              </a:rPr>
              <a:t>export</a:t>
            </a:r>
            <a:r>
              <a:rPr lang="en-US" sz="2000" dirty="0">
                <a:solidFill>
                  <a:schemeClr val="tx1"/>
                </a:solidFill>
              </a:rPr>
              <a:t> is considered a </a:t>
            </a:r>
            <a:r>
              <a:rPr lang="en-US" sz="2000" b="1" i="1" dirty="0">
                <a:solidFill>
                  <a:schemeClr val="tx1"/>
                </a:solidFill>
              </a:rPr>
              <a:t>module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 in </a:t>
            </a:r>
            <a:r>
              <a:rPr lang="en-US" sz="2000" dirty="0"/>
              <a:t>JavaScript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/>
              <a:t>TypeScript</a:t>
            </a:r>
            <a:r>
              <a:rPr lang="en-US" sz="2000" dirty="0">
                <a:solidFill>
                  <a:schemeClr val="tx1"/>
                </a:solidFill>
              </a:rPr>
              <a:t> file without any top-level </a:t>
            </a:r>
            <a:r>
              <a:rPr lang="en-US" sz="2000" b="1" i="1" dirty="0">
                <a:solidFill>
                  <a:schemeClr val="tx1"/>
                </a:solidFill>
              </a:rPr>
              <a:t>import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>
                <a:solidFill>
                  <a:schemeClr val="tx1"/>
                </a:solidFill>
              </a:rPr>
              <a:t>export</a:t>
            </a:r>
            <a:r>
              <a:rPr lang="en-US" sz="2000" dirty="0">
                <a:solidFill>
                  <a:schemeClr val="tx1"/>
                </a:solidFill>
              </a:rPr>
              <a:t> declarations is treated as a script whose contents are available in the global scope and in </a:t>
            </a:r>
            <a:r>
              <a:rPr lang="en-US" sz="2000" b="1" i="1" dirty="0">
                <a:solidFill>
                  <a:schemeClr val="tx1"/>
                </a:solidFill>
              </a:rPr>
              <a:t>modules</a:t>
            </a:r>
            <a:r>
              <a:rPr lang="en-US" sz="2000" dirty="0">
                <a:solidFill>
                  <a:schemeClr val="tx1"/>
                </a:solidFill>
              </a:rPr>
              <a:t> as well.</a:t>
            </a:r>
          </a:p>
        </p:txBody>
      </p:sp>
      <p:pic>
        <p:nvPicPr>
          <p:cNvPr id="6147" name="Picture 3" descr="Basic Typescript for Angular: Understanding Modules | Pluralsight">
            <a:extLst>
              <a:ext uri="{FF2B5EF4-FFF2-40B4-BE49-F238E27FC236}">
                <a16:creationId xmlns:a16="http://schemas.microsoft.com/office/drawing/2014/main" id="{AD158948-3A24-4666-B9D4-98FAE24B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94" y="3945584"/>
            <a:ext cx="4117961" cy="228382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AA06F-EF14-4063-BB47-D1E17869F4E4}"/>
              </a:ext>
            </a:extLst>
          </p:cNvPr>
          <p:cNvSpPr txBox="1"/>
          <p:nvPr/>
        </p:nvSpPr>
        <p:spPr>
          <a:xfrm>
            <a:off x="1143000" y="1897683"/>
            <a:ext cx="9953625" cy="214567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TypeScript shares the JavaScript concept of </a:t>
            </a:r>
            <a:r>
              <a:rPr lang="en-US" sz="2000" b="1" i="1" dirty="0"/>
              <a:t>Modules</a:t>
            </a:r>
            <a:r>
              <a:rPr lang="en-US" sz="2000" dirty="0"/>
              <a:t>. </a:t>
            </a:r>
            <a:r>
              <a:rPr lang="en-US" sz="2000" b="1" i="1" dirty="0"/>
              <a:t>Modules</a:t>
            </a:r>
            <a:r>
              <a:rPr lang="en-US" sz="2000" dirty="0"/>
              <a:t> in TypeScript have their own scope. A module must be explicitly </a:t>
            </a:r>
            <a:r>
              <a:rPr lang="en-US" sz="2000" dirty="0">
                <a:solidFill>
                  <a:srgbClr val="FF0000"/>
                </a:solidFill>
              </a:rPr>
              <a:t>export</a:t>
            </a:r>
            <a:r>
              <a:rPr lang="en-US" sz="2000" dirty="0"/>
              <a:t>ed to make its members visible.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To consume a property </a:t>
            </a:r>
            <a:r>
              <a:rPr lang="en-US" sz="2000" dirty="0">
                <a:solidFill>
                  <a:srgbClr val="FF0000"/>
                </a:solidFill>
              </a:rPr>
              <a:t>export</a:t>
            </a:r>
            <a:r>
              <a:rPr lang="en-US" sz="2000" dirty="0"/>
              <a:t>ed from a different </a:t>
            </a:r>
            <a:r>
              <a:rPr lang="en-US" sz="2000" b="1" i="1" dirty="0"/>
              <a:t>module</a:t>
            </a:r>
            <a:r>
              <a:rPr lang="en-US" sz="2000" dirty="0"/>
              <a:t>, it must be </a:t>
            </a:r>
            <a:r>
              <a:rPr lang="en-US" sz="2000" dirty="0">
                <a:solidFill>
                  <a:srgbClr val="FF0000"/>
                </a:solidFill>
              </a:rPr>
              <a:t>import</a:t>
            </a:r>
            <a:r>
              <a:rPr lang="en-US" sz="2000" dirty="0"/>
              <a:t>ed using an </a:t>
            </a:r>
            <a:r>
              <a:rPr lang="en-US" sz="2000" dirty="0">
                <a:solidFill>
                  <a:srgbClr val="FF0000"/>
                </a:solidFill>
              </a:rPr>
              <a:t>import</a:t>
            </a:r>
            <a:r>
              <a:rPr lang="en-US" sz="2000" dirty="0"/>
              <a:t> method.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relationships between </a:t>
            </a:r>
            <a:r>
              <a:rPr lang="en-US" sz="2000" b="1" i="1" dirty="0">
                <a:solidFill>
                  <a:schemeClr val="tx1"/>
                </a:solidFill>
              </a:rPr>
              <a:t>modules</a:t>
            </a:r>
            <a:r>
              <a:rPr lang="en-US" sz="2000" dirty="0">
                <a:solidFill>
                  <a:schemeClr val="tx1"/>
                </a:solidFill>
              </a:rPr>
              <a:t> are specified in terms of </a:t>
            </a:r>
            <a:r>
              <a:rPr lang="en-US" sz="2000" b="1" i="1" dirty="0">
                <a:solidFill>
                  <a:schemeClr val="tx1"/>
                </a:solidFill>
              </a:rPr>
              <a:t>imports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exports</a:t>
            </a:r>
            <a:r>
              <a:rPr lang="en-US" sz="2000" dirty="0">
                <a:solidFill>
                  <a:schemeClr val="tx1"/>
                </a:solidFill>
              </a:rPr>
              <a:t> at the file level.</a:t>
            </a:r>
          </a:p>
        </p:txBody>
      </p:sp>
    </p:spTree>
    <p:extLst>
      <p:ext uri="{BB962C8B-B14F-4D97-AF65-F5344CB8AC3E}">
        <p14:creationId xmlns:p14="http://schemas.microsoft.com/office/powerpoint/2010/main" val="74359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ED02-E696-43B1-9DF8-7595398C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- Exporting a Declaration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https://www.typescriptlang.org/docs/handbook/modules.html#export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99FE-F6E0-4221-AD33-7DE1F132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5" y="1905194"/>
            <a:ext cx="4702628" cy="44767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Any declaration (variable, function, class, type alias, or interface) can be </a:t>
            </a:r>
            <a:r>
              <a:rPr lang="en-US" sz="2400" b="1" dirty="0">
                <a:solidFill>
                  <a:schemeClr val="tx1"/>
                </a:solidFill>
              </a:rPr>
              <a:t>exported</a:t>
            </a:r>
            <a:r>
              <a:rPr lang="en-US" sz="2400" dirty="0">
                <a:solidFill>
                  <a:schemeClr val="tx1"/>
                </a:solidFill>
              </a:rPr>
              <a:t> by adding the </a:t>
            </a:r>
            <a:r>
              <a:rPr lang="en-US" sz="2400" dirty="0">
                <a:solidFill>
                  <a:srgbClr val="FF0000"/>
                </a:solidFill>
              </a:rPr>
              <a:t>export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keyword before the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keyword.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Use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export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to make a class, function, or variable available to other </a:t>
            </a:r>
            <a:r>
              <a:rPr lang="en-US" sz="2200" b="1" i="1" dirty="0">
                <a:solidFill>
                  <a:schemeClr val="tx1"/>
                </a:solidFill>
              </a:rPr>
              <a:t>modules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Use an </a:t>
            </a:r>
            <a:r>
              <a:rPr lang="en-US" sz="2200" dirty="0">
                <a:solidFill>
                  <a:srgbClr val="FF0000"/>
                </a:solidFill>
              </a:rPr>
              <a:t>import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statement in a </a:t>
            </a:r>
            <a:r>
              <a:rPr lang="en-US" sz="2200" b="1" i="1" dirty="0">
                <a:solidFill>
                  <a:schemeClr val="tx1"/>
                </a:solidFill>
              </a:rPr>
              <a:t>module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b="1" i="1" dirty="0">
                <a:solidFill>
                  <a:schemeClr val="tx1"/>
                </a:solidFill>
              </a:rPr>
              <a:t>component</a:t>
            </a:r>
            <a:r>
              <a:rPr lang="en-US" sz="2200" dirty="0">
                <a:solidFill>
                  <a:schemeClr val="tx1"/>
                </a:solidFill>
              </a:rPr>
              <a:t>) to gain access to a class, function, or variable what has been exported.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D028D-7462-4843-9481-74B5E015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9440"/>
            <a:ext cx="5041178" cy="110114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1F421-4D4E-4FBC-A947-226906732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7510"/>
            <a:ext cx="5041178" cy="199724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17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601A-FCDD-41F9-A45E-F96C946C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- Export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https://www.typescriptlang.org/docs/handbook/modules.html#export-statements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872A-99FC-413D-8BD6-AE752FD0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0" y="1908810"/>
            <a:ext cx="4080510" cy="44691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export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statements allow you to rename a </a:t>
            </a:r>
            <a:r>
              <a:rPr lang="en-US" sz="2400" b="1" i="1" dirty="0">
                <a:solidFill>
                  <a:schemeClr val="tx1"/>
                </a:solidFill>
              </a:rPr>
              <a:t>module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Conventionally, </a:t>
            </a: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statements are listed at the top of the document while </a:t>
            </a:r>
            <a:r>
              <a:rPr lang="en-US" sz="2400" dirty="0">
                <a:solidFill>
                  <a:srgbClr val="FF0000"/>
                </a:solidFill>
              </a:rPr>
              <a:t>export</a:t>
            </a:r>
            <a:r>
              <a:rPr lang="en-US" sz="2400" dirty="0">
                <a:solidFill>
                  <a:schemeClr val="tx1"/>
                </a:solidFill>
              </a:rPr>
              <a:t> statements are listed at the bottom.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CA6BE-8DB1-48EA-B08D-6FB183AE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24" y="2356778"/>
            <a:ext cx="5114020" cy="183611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F3663B-5669-4011-AD44-408207F1BCFF}"/>
              </a:ext>
            </a:extLst>
          </p:cNvPr>
          <p:cNvSpPr/>
          <p:nvPr/>
        </p:nvSpPr>
        <p:spPr>
          <a:xfrm>
            <a:off x="6742675" y="3893625"/>
            <a:ext cx="3257511" cy="239176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D24FD-068F-4E64-B0E0-03E334EC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23" y="4412867"/>
            <a:ext cx="5137857" cy="82488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8A9C4-58A9-4C6F-8450-0FEEDBA13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223" y="5457725"/>
            <a:ext cx="5137857" cy="5430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FE8A19-7CBF-482D-8128-53D43D88DD58}"/>
              </a:ext>
            </a:extLst>
          </p:cNvPr>
          <p:cNvSpPr/>
          <p:nvPr/>
        </p:nvSpPr>
        <p:spPr>
          <a:xfrm>
            <a:off x="6540512" y="5481900"/>
            <a:ext cx="1994769" cy="239176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E61-609A-44BC-AF70-0B388E7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Create a TS version of </a:t>
            </a:r>
            <a:r>
              <a:rPr lang="en-US" sz="4000" dirty="0" err="1">
                <a:solidFill>
                  <a:schemeClr val="tx1"/>
                </a:solidFill>
              </a:rPr>
              <a:t>GuessingGame</a:t>
            </a:r>
            <a:r>
              <a:rPr lang="en-US" sz="4000" dirty="0">
                <a:solidFill>
                  <a:schemeClr val="tx1"/>
                </a:solidFill>
              </a:rPr>
              <a:t> (1/2)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https://www.valentinog.com/blog/typescript/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https://www.typescriptlang.org/docs/handbook/asp-net-core.html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9FC-ECB2-4435-8D35-36C2E9A8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474"/>
            <a:ext cx="10058401" cy="4519995"/>
          </a:xfrm>
        </p:spPr>
        <p:txBody>
          <a:bodyPr anchor="ctr">
            <a:normAutofit fontScale="92500" lnSpcReduction="10000"/>
          </a:bodyPr>
          <a:lstStyle/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new folder for this project in your repo.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Make sure you have Node.js with </a:t>
            </a:r>
            <a:r>
              <a:rPr lang="en-US" sz="2400" dirty="0">
                <a:solidFill>
                  <a:srgbClr val="FF0000"/>
                </a:solidFill>
              </a:rPr>
              <a:t>node –v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 Command Line. If not, go to </a:t>
            </a:r>
            <a:r>
              <a:rPr lang="en-US" sz="2400" dirty="0">
                <a:hlinkClick r:id="rId4"/>
              </a:rPr>
              <a:t>nodejs.org</a:t>
            </a:r>
            <a:r>
              <a:rPr lang="en-US" sz="2400" u="sng" dirty="0">
                <a:hlinkClick r:id="rId4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get it.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 Command Line, run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 –y</a:t>
            </a:r>
            <a:r>
              <a:rPr lang="en-US" sz="2400" dirty="0">
                <a:solidFill>
                  <a:schemeClr val="tx1"/>
                </a:solidFill>
              </a:rPr>
              <a:t> to create a </a:t>
            </a:r>
            <a:r>
              <a:rPr lang="en-US" sz="2400" dirty="0" err="1">
                <a:solidFill>
                  <a:srgbClr val="FF0000"/>
                </a:solidFill>
              </a:rPr>
              <a:t>package.json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file.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 Command Line, run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typescript --save-dev</a:t>
            </a:r>
            <a:r>
              <a:rPr lang="en-US" sz="2400" dirty="0">
                <a:solidFill>
                  <a:schemeClr val="tx1"/>
                </a:solidFill>
              </a:rPr>
              <a:t> (dash-dash) to install a TypeScript dev dependency via </a:t>
            </a:r>
            <a:r>
              <a:rPr lang="en-US" sz="2400" b="1" i="1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--save-dev</a:t>
            </a:r>
            <a:r>
              <a:rPr lang="en-US" sz="2400" dirty="0">
                <a:solidFill>
                  <a:schemeClr val="tx1"/>
                </a:solidFill>
              </a:rPr>
              <a:t> installs for just this program, in dev mode). (why</a:t>
            </a:r>
            <a:r>
              <a:rPr lang="en-US" sz="2400" dirty="0">
                <a:hlinkClick r:id="rId5"/>
              </a:rPr>
              <a:t>–save-dev</a:t>
            </a:r>
            <a:r>
              <a:rPr lang="en-US" sz="2400" dirty="0">
                <a:solidFill>
                  <a:schemeClr val="tx1"/>
                </a:solidFill>
              </a:rPr>
              <a:t>?) 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 the new </a:t>
            </a:r>
            <a:r>
              <a:rPr lang="en-US" sz="2400" dirty="0" err="1">
                <a:solidFill>
                  <a:srgbClr val="FF0000"/>
                </a:solidFill>
              </a:rPr>
              <a:t>package.json</a:t>
            </a:r>
            <a:r>
              <a:rPr lang="en-US" sz="2400" dirty="0">
                <a:solidFill>
                  <a:schemeClr val="tx1"/>
                </a:solidFill>
              </a:rPr>
              <a:t> file, add to the node script commands a command to compile with </a:t>
            </a:r>
            <a:r>
              <a:rPr lang="en-US" sz="2400" b="1" i="1" dirty="0" err="1">
                <a:solidFill>
                  <a:schemeClr val="tx1"/>
                </a:solidFill>
              </a:rPr>
              <a:t>tsc</a:t>
            </a:r>
            <a:r>
              <a:rPr lang="en-US" sz="2400" dirty="0">
                <a:solidFill>
                  <a:schemeClr val="tx1"/>
                </a:solidFill>
              </a:rPr>
              <a:t>. Add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“scripts”:{ “</a:t>
            </a:r>
            <a:r>
              <a:rPr lang="en-US" sz="2400" dirty="0" err="1">
                <a:solidFill>
                  <a:srgbClr val="FF0000"/>
                </a:solidFill>
              </a:rPr>
              <a:t>tsc</a:t>
            </a:r>
            <a:r>
              <a:rPr lang="en-US" sz="2400" dirty="0">
                <a:solidFill>
                  <a:srgbClr val="FF0000"/>
                </a:solidFill>
              </a:rPr>
              <a:t>”: “</a:t>
            </a:r>
            <a:r>
              <a:rPr lang="en-US" sz="2400" dirty="0" err="1">
                <a:solidFill>
                  <a:srgbClr val="FF0000"/>
                </a:solidFill>
              </a:rPr>
              <a:t>tsc</a:t>
            </a:r>
            <a:r>
              <a:rPr lang="en-US" sz="2400" dirty="0">
                <a:solidFill>
                  <a:srgbClr val="FF0000"/>
                </a:solidFill>
              </a:rPr>
              <a:t>”}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“scripts” </a:t>
            </a:r>
            <a:r>
              <a:rPr lang="en-US" sz="2400" dirty="0">
                <a:solidFill>
                  <a:schemeClr val="tx1"/>
                </a:solidFill>
              </a:rPr>
              <a:t>should already be among the </a:t>
            </a:r>
            <a:r>
              <a:rPr lang="en-US" sz="2400" dirty="0" err="1">
                <a:solidFill>
                  <a:schemeClr val="tx1"/>
                </a:solidFill>
              </a:rPr>
              <a:t>key:value</a:t>
            </a:r>
            <a:r>
              <a:rPr lang="en-US" sz="2400" dirty="0">
                <a:solidFill>
                  <a:schemeClr val="tx1"/>
                </a:solidFill>
              </a:rPr>
              <a:t> pairs.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 </a:t>
            </a: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>
                <a:solidFill>
                  <a:srgbClr val="FF0000"/>
                </a:solidFill>
              </a:rPr>
              <a:t> run </a:t>
            </a:r>
            <a:r>
              <a:rPr lang="en-US" sz="2400" dirty="0" err="1">
                <a:solidFill>
                  <a:srgbClr val="FF0000"/>
                </a:solidFill>
              </a:rPr>
              <a:t>tsc</a:t>
            </a:r>
            <a:r>
              <a:rPr lang="en-US" sz="2400" dirty="0">
                <a:solidFill>
                  <a:srgbClr val="FF0000"/>
                </a:solidFill>
              </a:rPr>
              <a:t> -- --init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(dash-dash, space, dash-dash) </a:t>
            </a:r>
            <a:r>
              <a:rPr lang="en-US" sz="2400" dirty="0">
                <a:solidFill>
                  <a:schemeClr val="tx1"/>
                </a:solidFill>
              </a:rPr>
              <a:t>in Command Line to create a </a:t>
            </a:r>
            <a:r>
              <a:rPr lang="en-US" sz="2400" dirty="0" err="1">
                <a:solidFill>
                  <a:srgbClr val="FF0000"/>
                </a:solidFill>
              </a:rPr>
              <a:t>tsconfig.json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file for which the TS compiler (</a:t>
            </a:r>
            <a:r>
              <a:rPr lang="en-US" sz="2400" b="1" i="1" dirty="0" err="1">
                <a:solidFill>
                  <a:schemeClr val="tx1"/>
                </a:solidFill>
              </a:rPr>
              <a:t>tsc</a:t>
            </a:r>
            <a:r>
              <a:rPr lang="en-US" sz="2400" dirty="0">
                <a:solidFill>
                  <a:schemeClr val="tx1"/>
                </a:solidFill>
              </a:rPr>
              <a:t>) will look. You should get “</a:t>
            </a:r>
            <a:r>
              <a:rPr lang="en-US" sz="2400" b="1" i="1" dirty="0">
                <a:solidFill>
                  <a:srgbClr val="FF0000"/>
                </a:solidFill>
              </a:rPr>
              <a:t>message TS6071: Successfully created a </a:t>
            </a:r>
            <a:r>
              <a:rPr lang="en-US" sz="2400" b="1" i="1" dirty="0" err="1">
                <a:solidFill>
                  <a:srgbClr val="FF0000"/>
                </a:solidFill>
              </a:rPr>
              <a:t>tsconfig.json</a:t>
            </a:r>
            <a:r>
              <a:rPr lang="en-US" sz="2400" b="1" i="1" dirty="0">
                <a:solidFill>
                  <a:srgbClr val="FF0000"/>
                </a:solidFill>
              </a:rPr>
              <a:t> file</a:t>
            </a:r>
            <a:r>
              <a:rPr lang="en-US" sz="2400" b="1" i="1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” in the Command Line. </a:t>
            </a:r>
          </a:p>
        </p:txBody>
      </p:sp>
    </p:spTree>
    <p:extLst>
      <p:ext uri="{BB962C8B-B14F-4D97-AF65-F5344CB8AC3E}">
        <p14:creationId xmlns:p14="http://schemas.microsoft.com/office/powerpoint/2010/main" val="665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E61-609A-44BC-AF70-0B388E7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Create a TS version of </a:t>
            </a:r>
            <a:r>
              <a:rPr lang="en-US" sz="4000" dirty="0" err="1">
                <a:solidFill>
                  <a:schemeClr val="tx1"/>
                </a:solidFill>
              </a:rPr>
              <a:t>GuessingGame</a:t>
            </a:r>
            <a:r>
              <a:rPr lang="en-US" sz="4000" dirty="0">
                <a:solidFill>
                  <a:schemeClr val="tx1"/>
                </a:solidFill>
              </a:rPr>
              <a:t> (2/2)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https://www.valentinog.com/blog/typescript/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https://www.typescriptlang.org/docs/handbook/asp-net-core.html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9FC-ECB2-4435-8D35-36C2E9A8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474"/>
            <a:ext cx="10058401" cy="4519995"/>
          </a:xfrm>
        </p:spPr>
        <p:txBody>
          <a:bodyPr anchor="ctr">
            <a:normAutofit/>
          </a:bodyPr>
          <a:lstStyle/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2200" dirty="0">
                <a:solidFill>
                  <a:schemeClr val="tx1"/>
                </a:solidFill>
              </a:rPr>
              <a:t>Replace all the original content of the </a:t>
            </a:r>
            <a:r>
              <a:rPr lang="en-US" sz="2200" dirty="0" err="1">
                <a:solidFill>
                  <a:srgbClr val="FF0000"/>
                </a:solidFill>
              </a:rPr>
              <a:t>tsconfig.json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file with: </a:t>
            </a:r>
          </a:p>
          <a:p>
            <a:pPr marL="932688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{ "</a:t>
            </a:r>
            <a:r>
              <a:rPr lang="en-US" sz="1800" dirty="0" err="1">
                <a:solidFill>
                  <a:srgbClr val="FF0000"/>
                </a:solidFill>
              </a:rPr>
              <a:t>compilerOptions</a:t>
            </a:r>
            <a:r>
              <a:rPr lang="en-US" sz="1800" dirty="0">
                <a:solidFill>
                  <a:srgbClr val="FF0000"/>
                </a:solidFill>
              </a:rPr>
              <a:t>": { "target": "es5", “module”:”es2015”,"strict": true } } </a:t>
            </a:r>
          </a:p>
          <a:p>
            <a:pPr marL="932688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hlinkClick r:id="rId4"/>
              </a:rPr>
              <a:t>Why “es2015”?</a:t>
            </a:r>
            <a:endParaRPr lang="en-US" sz="1800" dirty="0">
              <a:solidFill>
                <a:srgbClr val="FF0000"/>
              </a:solidFill>
            </a:endParaRP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2200" i="1" dirty="0">
                <a:solidFill>
                  <a:schemeClr val="tx1"/>
                </a:solidFill>
              </a:rPr>
              <a:t>ES6</a:t>
            </a:r>
            <a:r>
              <a:rPr lang="en-US" sz="2200" dirty="0">
                <a:solidFill>
                  <a:schemeClr val="tx1"/>
                </a:solidFill>
              </a:rPr>
              <a:t> is the newest JS release. </a:t>
            </a:r>
            <a:r>
              <a:rPr lang="en-US" sz="2200" dirty="0">
                <a:solidFill>
                  <a:srgbClr val="FF0000"/>
                </a:solidFill>
              </a:rPr>
              <a:t>“strict”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enforces the highest level of TypeScript strictness. Visit </a:t>
            </a:r>
            <a:r>
              <a:rPr lang="en-US" sz="2200" dirty="0">
                <a:hlinkClick r:id="rId5"/>
              </a:rPr>
              <a:t>https://aka.ms/tsconfig.json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for info on the </a:t>
            </a:r>
            <a:r>
              <a:rPr lang="en-US" sz="2200" dirty="0" err="1">
                <a:solidFill>
                  <a:srgbClr val="FF0000"/>
                </a:solidFill>
              </a:rPr>
              <a:t>tsconfig.json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file.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2200" dirty="0">
                <a:solidFill>
                  <a:schemeClr val="tx1"/>
                </a:solidFill>
              </a:rPr>
              <a:t>Create a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ts</a:t>
            </a:r>
            <a:r>
              <a:rPr lang="en-US" sz="2200" dirty="0">
                <a:solidFill>
                  <a:schemeClr val="tx1"/>
                </a:solidFill>
              </a:rPr>
              <a:t> file in the same folder and add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ts</a:t>
            </a:r>
            <a:r>
              <a:rPr lang="en-US" sz="2200" dirty="0">
                <a:solidFill>
                  <a:schemeClr val="tx1"/>
                </a:solidFill>
              </a:rPr>
              <a:t> code to it. Or complete the </a:t>
            </a:r>
            <a:r>
              <a:rPr lang="en-US" sz="2200" dirty="0">
                <a:solidFill>
                  <a:schemeClr val="tx1"/>
                </a:solidFill>
                <a:hlinkClick r:id="rId6"/>
              </a:rPr>
              <a:t>Migrating from JavaScript </a:t>
            </a:r>
            <a:r>
              <a:rPr lang="en-US" sz="2200" dirty="0">
                <a:solidFill>
                  <a:schemeClr val="tx1"/>
                </a:solidFill>
              </a:rPr>
              <a:t>tutorial.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2200" dirty="0">
                <a:solidFill>
                  <a:schemeClr val="tx1"/>
                </a:solidFill>
              </a:rPr>
              <a:t>Compile and run with </a:t>
            </a:r>
            <a:r>
              <a:rPr lang="en-US" sz="2200" dirty="0" err="1">
                <a:solidFill>
                  <a:srgbClr val="FF0000"/>
                </a:solidFill>
              </a:rPr>
              <a:t>npm</a:t>
            </a:r>
            <a:r>
              <a:rPr lang="en-US" sz="2200" dirty="0">
                <a:solidFill>
                  <a:srgbClr val="FF0000"/>
                </a:solidFill>
              </a:rPr>
              <a:t> run </a:t>
            </a:r>
            <a:r>
              <a:rPr lang="en-US" sz="2200" dirty="0" err="1">
                <a:solidFill>
                  <a:srgbClr val="FF0000"/>
                </a:solidFill>
              </a:rPr>
              <a:t>tsc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in Command Line. This will </a:t>
            </a:r>
            <a:r>
              <a:rPr lang="en-US" sz="2200" dirty="0" err="1">
                <a:solidFill>
                  <a:schemeClr val="tx1"/>
                </a:solidFill>
              </a:rPr>
              <a:t>transpile</a:t>
            </a:r>
            <a:r>
              <a:rPr lang="en-US" sz="2200" dirty="0">
                <a:solidFill>
                  <a:schemeClr val="tx1"/>
                </a:solidFill>
              </a:rPr>
              <a:t> the TypeScript code to JavaScript code and create a like-named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js</a:t>
            </a:r>
            <a:r>
              <a:rPr lang="en-US" sz="2200" dirty="0">
                <a:solidFill>
                  <a:schemeClr val="tx1"/>
                </a:solidFill>
              </a:rPr>
              <a:t> file in the same folder. 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2200" dirty="0">
                <a:solidFill>
                  <a:schemeClr val="tx1"/>
                </a:solidFill>
              </a:rPr>
              <a:t>Make sure to use </a:t>
            </a:r>
            <a:r>
              <a:rPr lang="en-US" sz="2200" dirty="0">
                <a:solidFill>
                  <a:srgbClr val="FF0000"/>
                </a:solidFill>
              </a:rPr>
              <a:t>&lt;script type=“module” </a:t>
            </a:r>
            <a:r>
              <a:rPr lang="en-US" sz="2200" dirty="0" err="1">
                <a:solidFill>
                  <a:srgbClr val="FF0000"/>
                </a:solidFill>
              </a:rPr>
              <a:t>src</a:t>
            </a:r>
            <a:r>
              <a:rPr lang="en-US" sz="2200" dirty="0">
                <a:solidFill>
                  <a:srgbClr val="FF0000"/>
                </a:solidFill>
              </a:rPr>
              <a:t>=“jsFileName.js”&gt;</a:t>
            </a:r>
            <a:r>
              <a:rPr lang="en-US" sz="2200" dirty="0">
                <a:solidFill>
                  <a:schemeClr val="tx1"/>
                </a:solidFill>
              </a:rPr>
              <a:t> to include the new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js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file inside your </a:t>
            </a:r>
            <a:r>
              <a:rPr lang="en-US" sz="2200" dirty="0">
                <a:solidFill>
                  <a:srgbClr val="FF0000"/>
                </a:solidFill>
              </a:rPr>
              <a:t>.html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18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98C-A7EF-4A9B-A8D0-0F0FEC76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vs ES6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https://www.geeksforgeeks.org</a:t>
            </a:r>
            <a:r>
              <a:rPr lang="en-US" sz="1400">
                <a:hlinkClick r:id="rId2"/>
              </a:rPr>
              <a:t>/difference-between-es6-and-typescript</a:t>
            </a:r>
            <a:br>
              <a:rPr lang="en-US" sz="1400"/>
            </a:br>
            <a:r>
              <a:rPr lang="en-US" sz="1400">
                <a:hlinkClick r:id="rId3"/>
              </a:rPr>
              <a:t>https://www.npmjs.com/package/typescript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E709-35F4-42CB-BAA7-59B465B3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36" y="1900343"/>
            <a:ext cx="4871085" cy="4509982"/>
          </a:xfrm>
        </p:spPr>
        <p:txBody>
          <a:bodyPr anchor="ctr">
            <a:normAutofit fontScale="85000" lnSpcReduction="20000"/>
          </a:bodyPr>
          <a:lstStyle/>
          <a:p>
            <a:pPr marL="91440" lvl="1" inden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ES6 (aka, ECMAScript 2015) is the latest version of JavaScript. It allows developers to instantiate an object using the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operator or an arrow function. Also, the </a:t>
            </a:r>
            <a:r>
              <a:rPr lang="en-US" sz="2400" dirty="0">
                <a:solidFill>
                  <a:srgbClr val="FF0000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keyword can be omitted.</a:t>
            </a:r>
          </a:p>
          <a:p>
            <a:pPr marL="91440" lvl="1" inden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TypeScript is an open-source, object-oriented programming language developed and maintained by Microsoft. It was launched and introduced on October 1st, 2012. </a:t>
            </a:r>
          </a:p>
          <a:p>
            <a:pPr marL="91440" lvl="1" inden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TypeScript does not directly run on any browser. It requires a compiler to </a:t>
            </a:r>
            <a:r>
              <a:rPr lang="en-US" sz="2400" dirty="0" err="1">
                <a:solidFill>
                  <a:schemeClr val="tx1"/>
                </a:solidFill>
              </a:rPr>
              <a:t>transpile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 files into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js</a:t>
            </a:r>
            <a:r>
              <a:rPr lang="en-US" sz="2400" dirty="0">
                <a:solidFill>
                  <a:schemeClr val="tx1"/>
                </a:solidFill>
              </a:rPr>
              <a:t>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8DC01-3E31-F149-2794-0F13B807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183672"/>
            <a:ext cx="5213438" cy="402598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69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98C-A7EF-4A9B-A8D0-0F0FEC76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https://www.typescriptlang.org/docs/handbook/typescript-from-scratch.html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https://angular.io/guide/glossary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E709-35F4-42CB-BAA7-59B465B3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36" y="1900343"/>
            <a:ext cx="5141359" cy="4509982"/>
          </a:xfrm>
        </p:spPr>
        <p:txBody>
          <a:bodyPr anchor="ctr">
            <a:normAutofit fontScale="70000" lnSpcReduction="20000"/>
          </a:bodyPr>
          <a:lstStyle/>
          <a:p>
            <a:pPr marL="91440" lvl="1" inden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 relationship between TypeScript (TS) and JavaScript (JS) is unique among modern programming languages.</a:t>
            </a:r>
          </a:p>
          <a:p>
            <a:pPr marL="91440" lvl="1" inden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TypeScript checks JavaScript programs for errors before execution. It does so based on the </a:t>
            </a:r>
            <a:r>
              <a:rPr lang="en-US" sz="2400" i="1" dirty="0">
                <a:solidFill>
                  <a:schemeClr val="tx1"/>
                </a:solidFill>
              </a:rPr>
              <a:t>kinds (types) of values</a:t>
            </a:r>
            <a:r>
              <a:rPr lang="en-US" sz="2400" dirty="0">
                <a:solidFill>
                  <a:schemeClr val="tx1"/>
                </a:solidFill>
              </a:rPr>
              <a:t>. TypeScript is a </a:t>
            </a:r>
            <a:r>
              <a:rPr lang="en-US" sz="2400" b="1" dirty="0">
                <a:solidFill>
                  <a:schemeClr val="tx1"/>
                </a:solidFill>
              </a:rPr>
              <a:t>static type checker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TypeScript is a </a:t>
            </a:r>
            <a:r>
              <a:rPr lang="en-US" sz="2400" b="1" i="1" dirty="0">
                <a:solidFill>
                  <a:schemeClr val="tx1"/>
                </a:solidFill>
              </a:rPr>
              <a:t>typed superset </a:t>
            </a:r>
            <a:r>
              <a:rPr lang="en-US" sz="2400" dirty="0">
                <a:solidFill>
                  <a:schemeClr val="tx1"/>
                </a:solidFill>
              </a:rPr>
              <a:t>of JavaScript. This means that it ‘</a:t>
            </a:r>
            <a:r>
              <a:rPr lang="en-US" sz="2400" dirty="0" err="1">
                <a:solidFill>
                  <a:schemeClr val="tx1"/>
                </a:solidFill>
              </a:rPr>
              <a:t>transpiles</a:t>
            </a:r>
            <a:r>
              <a:rPr lang="en-US" sz="2400" dirty="0">
                <a:solidFill>
                  <a:schemeClr val="tx1"/>
                </a:solidFill>
              </a:rPr>
              <a:t>’ to plain JavaScript. 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TypeScript enforces strict </a:t>
            </a:r>
            <a:r>
              <a:rPr lang="en-US" sz="2400" b="1" i="1" dirty="0">
                <a:solidFill>
                  <a:schemeClr val="tx1"/>
                </a:solidFill>
              </a:rPr>
              <a:t>typing </a:t>
            </a:r>
            <a:r>
              <a:rPr lang="en-US" sz="2400" dirty="0">
                <a:solidFill>
                  <a:schemeClr val="tx1"/>
                </a:solidFill>
              </a:rPr>
              <a:t>along with other rules. It has classes, modules,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checking, and interfaces. </a:t>
            </a: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TypeScript must be </a:t>
            </a:r>
            <a:r>
              <a:rPr lang="en-US" sz="2400" b="1" i="1" dirty="0" err="1">
                <a:solidFill>
                  <a:schemeClr val="tx1"/>
                </a:solidFill>
              </a:rPr>
              <a:t>transpiled</a:t>
            </a:r>
            <a:r>
              <a:rPr lang="en-US" sz="2400" dirty="0">
                <a:solidFill>
                  <a:schemeClr val="tx1"/>
                </a:solidFill>
              </a:rPr>
              <a:t> into JavaScript code to be run.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842B3C-C918-4CAB-944F-9803C27D038C}"/>
              </a:ext>
            </a:extLst>
          </p:cNvPr>
          <p:cNvGrpSpPr/>
          <p:nvPr/>
        </p:nvGrpSpPr>
        <p:grpSpPr>
          <a:xfrm>
            <a:off x="6422468" y="2523206"/>
            <a:ext cx="4520616" cy="3253082"/>
            <a:chOff x="6649058" y="2527540"/>
            <a:chExt cx="4294026" cy="32530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C2D9CB-2ED1-45CB-AF5C-AAAFC59B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058" y="2527540"/>
              <a:ext cx="4294026" cy="3253082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76503-BE07-4F4D-B123-F22E60484593}"/>
                </a:ext>
              </a:extLst>
            </p:cNvPr>
            <p:cNvSpPr/>
            <p:nvPr/>
          </p:nvSpPr>
          <p:spPr>
            <a:xfrm>
              <a:off x="9281160" y="3754755"/>
              <a:ext cx="662940" cy="245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DCF223-65B6-4A71-AB1A-909DAC53F8BB}"/>
                </a:ext>
              </a:extLst>
            </p:cNvPr>
            <p:cNvSpPr txBox="1"/>
            <p:nvPr/>
          </p:nvSpPr>
          <p:spPr>
            <a:xfrm>
              <a:off x="9147836" y="3767404"/>
              <a:ext cx="918158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50" b="1" dirty="0" err="1">
                  <a:latin typeface="+mj-lt"/>
                </a:rPr>
                <a:t>Transpiles</a:t>
              </a:r>
              <a:r>
                <a:rPr lang="en-US" sz="1050" b="1" dirty="0">
                  <a:latin typeface="+mj-lt"/>
                </a:rPr>
                <a:t>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24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C74-DF80-4467-BCF4-4AE8FBE4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286603"/>
            <a:ext cx="1007332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https://www.typescriptlang.org/docs/handbook/typescript-from-scratch.html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https://angular.io/guide/glossary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C9C9-699E-474D-83CC-51F9DD74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1" y="1894691"/>
            <a:ext cx="5218195" cy="451878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Static Checking*</a:t>
            </a:r>
            <a:r>
              <a:rPr lang="en-US" sz="2000" dirty="0">
                <a:solidFill>
                  <a:schemeClr val="tx1"/>
                </a:solidFill>
              </a:rPr>
              <a:t> – The process of detecting errors in code without running 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TypeScript is a </a:t>
            </a:r>
            <a:r>
              <a:rPr lang="en-US" sz="2000" b="1" i="1" dirty="0">
                <a:solidFill>
                  <a:schemeClr val="tx1"/>
                </a:solidFill>
              </a:rPr>
              <a:t>Static Type Checking </a:t>
            </a:r>
            <a:r>
              <a:rPr lang="en-US" sz="2000" dirty="0">
                <a:solidFill>
                  <a:schemeClr val="tx1"/>
                </a:solidFill>
              </a:rPr>
              <a:t>language. It checks a program for errors before it’s run based on the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 of the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TypeScript is a </a:t>
            </a:r>
            <a:r>
              <a:rPr lang="en-US" sz="2000" b="1" i="1" dirty="0">
                <a:solidFill>
                  <a:schemeClr val="tx1"/>
                </a:solidFill>
              </a:rPr>
              <a:t>Superset</a:t>
            </a:r>
            <a:r>
              <a:rPr lang="en-US" sz="2000" dirty="0">
                <a:solidFill>
                  <a:schemeClr val="tx1"/>
                </a:solidFill>
              </a:rPr>
              <a:t> of JavaScript. All JavaScript syntax is legal within a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ts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(TypeScript) file.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don’t need </a:t>
            </a:r>
            <a:r>
              <a:rPr lang="en-US" sz="2000" dirty="0">
                <a:solidFill>
                  <a:srgbClr val="FF0000"/>
                </a:solidFill>
              </a:rPr>
              <a:t>‘use strict’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JavaScript rules also apply to TypeScript.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no browsers that can run TypeScript. It must be ‘</a:t>
            </a:r>
            <a:r>
              <a:rPr lang="en-US" sz="2000" b="1" i="1" dirty="0" err="1">
                <a:solidFill>
                  <a:schemeClr val="tx1"/>
                </a:solidFill>
              </a:rPr>
              <a:t>transpiled</a:t>
            </a:r>
            <a:r>
              <a:rPr lang="en-US" sz="2000" dirty="0">
                <a:solidFill>
                  <a:schemeClr val="tx1"/>
                </a:solidFill>
              </a:rPr>
              <a:t>’ to JS.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BFA33-42EE-4CC8-836C-D60493A900A6}"/>
              </a:ext>
            </a:extLst>
          </p:cNvPr>
          <p:cNvSpPr txBox="1"/>
          <p:nvPr/>
        </p:nvSpPr>
        <p:spPr>
          <a:xfrm>
            <a:off x="5577840" y="6448663"/>
            <a:ext cx="660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highlight>
                  <a:srgbClr val="FFFF00"/>
                </a:highlight>
              </a:rPr>
              <a:t>*Dynamic Type Checking is when type checking is done at runtime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C00F7-85C0-4F15-984D-2D0AF86ACD42}"/>
              </a:ext>
            </a:extLst>
          </p:cNvPr>
          <p:cNvGrpSpPr/>
          <p:nvPr/>
        </p:nvGrpSpPr>
        <p:grpSpPr>
          <a:xfrm>
            <a:off x="6422468" y="2523206"/>
            <a:ext cx="4520616" cy="3253082"/>
            <a:chOff x="6649058" y="2527540"/>
            <a:chExt cx="4294026" cy="32530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40C197-E9CB-40EC-9595-B3B8EEC1D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058" y="2527540"/>
              <a:ext cx="4294026" cy="3253082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A756F1-7DE3-46D5-8EE3-C8E9A2129212}"/>
                </a:ext>
              </a:extLst>
            </p:cNvPr>
            <p:cNvSpPr/>
            <p:nvPr/>
          </p:nvSpPr>
          <p:spPr>
            <a:xfrm>
              <a:off x="9281160" y="3754755"/>
              <a:ext cx="662940" cy="245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F932B6-3339-4256-8929-1C1BE7BE4040}"/>
                </a:ext>
              </a:extLst>
            </p:cNvPr>
            <p:cNvSpPr txBox="1"/>
            <p:nvPr/>
          </p:nvSpPr>
          <p:spPr>
            <a:xfrm>
              <a:off x="9147836" y="3767404"/>
              <a:ext cx="918158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50" b="1" dirty="0" err="1">
                  <a:latin typeface="+mj-lt"/>
                </a:rPr>
                <a:t>Transpiles</a:t>
              </a:r>
              <a:r>
                <a:rPr lang="en-US" sz="1050" b="1" dirty="0">
                  <a:latin typeface="+mj-lt"/>
                </a:rPr>
                <a:t>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0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C74-DF80-4467-BCF4-4AE8FBE4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286603"/>
            <a:ext cx="1007332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Compiling vs </a:t>
            </a:r>
            <a:r>
              <a:rPr lang="en-US" dirty="0" err="1">
                <a:solidFill>
                  <a:schemeClr val="tx1"/>
                </a:solidFill>
              </a:rPr>
              <a:t>Transpiling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https://www.stevefenton.co.uk/2012/11/compiling-vs-transpiling/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https://code.visualstudio.com/docs/typescript/typescript-compiling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https://www.typescriptlang.org/play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C9C9-699E-474D-83CC-51F9DD74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2" y="1894691"/>
            <a:ext cx="5053170" cy="4518781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“</a:t>
            </a:r>
            <a:r>
              <a:rPr lang="en-US" sz="2800" u="sng" dirty="0" err="1">
                <a:solidFill>
                  <a:schemeClr val="tx1"/>
                </a:solidFill>
              </a:rPr>
              <a:t>Transpiling</a:t>
            </a:r>
            <a:r>
              <a:rPr lang="en-US" sz="2800" u="sng" dirty="0">
                <a:solidFill>
                  <a:schemeClr val="tx1"/>
                </a:solidFill>
              </a:rPr>
              <a:t>” vs. “Compiling”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Compiling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the term for taking source code written in one language and transforming it into another, more basic, language.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</a:rPr>
              <a:t>Transpiling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a specific term for taking source code written in one language and transforming into another language that has </a:t>
            </a:r>
            <a:r>
              <a:rPr lang="en-US" sz="2000" u="sng" dirty="0">
                <a:solidFill>
                  <a:schemeClr val="tx1"/>
                </a:solidFill>
              </a:rPr>
              <a:t>a similar level of abstraction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Click </a:t>
            </a:r>
            <a:r>
              <a:rPr lang="en-US" sz="2400" dirty="0">
                <a:hlinkClick r:id="rId4"/>
              </a:rPr>
              <a:t>here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see TS and JS compared.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B6B88A-7E9A-4D6C-AE0C-6ECCCA221BC3}"/>
              </a:ext>
            </a:extLst>
          </p:cNvPr>
          <p:cNvGrpSpPr/>
          <p:nvPr/>
        </p:nvGrpSpPr>
        <p:grpSpPr>
          <a:xfrm>
            <a:off x="6422468" y="2523206"/>
            <a:ext cx="4520616" cy="3253082"/>
            <a:chOff x="6649058" y="2527540"/>
            <a:chExt cx="4294026" cy="32530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790B0D-3F1C-470B-9852-E6883E127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9058" y="2527540"/>
              <a:ext cx="4294026" cy="3253082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DA7AE7-4C4B-43A9-9541-BB29C8B904DD}"/>
                </a:ext>
              </a:extLst>
            </p:cNvPr>
            <p:cNvSpPr/>
            <p:nvPr/>
          </p:nvSpPr>
          <p:spPr>
            <a:xfrm>
              <a:off x="9281160" y="3754755"/>
              <a:ext cx="662940" cy="245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14B02D-DACF-4908-A4D6-FCA210B5B3D1}"/>
                </a:ext>
              </a:extLst>
            </p:cNvPr>
            <p:cNvSpPr txBox="1"/>
            <p:nvPr/>
          </p:nvSpPr>
          <p:spPr>
            <a:xfrm>
              <a:off x="9147836" y="3767404"/>
              <a:ext cx="918158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50" b="1" dirty="0" err="1">
                  <a:latin typeface="+mj-lt"/>
                </a:rPr>
                <a:t>Transpiles</a:t>
              </a:r>
              <a:r>
                <a:rPr lang="en-US" sz="1050" b="1" dirty="0">
                  <a:latin typeface="+mj-lt"/>
                </a:rPr>
                <a:t>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21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2A87-EA1D-424F-B9B6-51491CEE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–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https://www.typescriptlang.org/docs/handbook/typescript-from-scratch.html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DBE-D28A-4ED8-B3BD-51AFE1D6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536" y="4187346"/>
            <a:ext cx="4505610" cy="1810425"/>
          </a:xfrm>
        </p:spPr>
        <p:txBody>
          <a:bodyPr anchor="ctr"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If you </a:t>
            </a:r>
            <a:r>
              <a:rPr lang="en-US" sz="2200" b="1" i="1" dirty="0" err="1">
                <a:solidFill>
                  <a:schemeClr val="tx1"/>
                </a:solidFill>
              </a:rPr>
              <a:t>transpile</a:t>
            </a:r>
            <a:r>
              <a:rPr lang="en-US" sz="2200" dirty="0">
                <a:solidFill>
                  <a:schemeClr val="tx1"/>
                </a:solidFill>
              </a:rPr>
              <a:t> code from a TypeScript file to a JavaScript file, </a:t>
            </a:r>
            <a:r>
              <a:rPr lang="en-US" sz="2200" b="1" i="1" dirty="0">
                <a:solidFill>
                  <a:schemeClr val="tx1"/>
                </a:solidFill>
              </a:rPr>
              <a:t>type</a:t>
            </a:r>
            <a:r>
              <a:rPr lang="en-US" sz="2200" dirty="0">
                <a:solidFill>
                  <a:schemeClr val="tx1"/>
                </a:solidFill>
              </a:rPr>
              <a:t> errors that are legitimate problems with the code are noted, but it could also be that TypeScript is being overly conservative.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CB31C-D9B5-4AD9-8210-FF002E61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32" y="2277073"/>
            <a:ext cx="3313432" cy="5958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E1EFD-EA9A-4E66-A210-5B3EDBA52398}"/>
              </a:ext>
            </a:extLst>
          </p:cNvPr>
          <p:cNvSpPr txBox="1"/>
          <p:nvPr/>
        </p:nvSpPr>
        <p:spPr>
          <a:xfrm>
            <a:off x="8138160" y="2884389"/>
            <a:ext cx="2827304" cy="10772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/>
              <a:t>JS</a:t>
            </a:r>
            <a:r>
              <a:rPr lang="en-US" sz="1600" dirty="0"/>
              <a:t> allows division by an empty set while </a:t>
            </a:r>
            <a:r>
              <a:rPr lang="en-US" sz="1600" b="1" i="1" dirty="0"/>
              <a:t>TS</a:t>
            </a:r>
            <a:r>
              <a:rPr lang="en-US" sz="1600" dirty="0"/>
              <a:t> will not. The below example in </a:t>
            </a:r>
            <a:r>
              <a:rPr lang="en-US" sz="1600" b="1" i="1" dirty="0"/>
              <a:t>JS</a:t>
            </a:r>
            <a:r>
              <a:rPr lang="en-US" sz="1600" dirty="0"/>
              <a:t> will print </a:t>
            </a:r>
            <a:r>
              <a:rPr lang="en-US" sz="1600" dirty="0" err="1">
                <a:solidFill>
                  <a:srgbClr val="FF0000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, but </a:t>
            </a:r>
            <a:r>
              <a:rPr lang="en-US" sz="1600" b="1" i="1" dirty="0">
                <a:solidFill>
                  <a:schemeClr val="tx1"/>
                </a:solidFill>
              </a:rPr>
              <a:t>TS</a:t>
            </a:r>
            <a:r>
              <a:rPr lang="en-US" sz="1600" dirty="0">
                <a:solidFill>
                  <a:schemeClr val="tx1"/>
                </a:solidFill>
              </a:rPr>
              <a:t> will give an error.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8C508-E956-4771-8E0B-01C2075B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40" y="4325249"/>
            <a:ext cx="4933024" cy="182142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00E69-C247-46F1-8231-9FAC0631905B}"/>
              </a:ext>
            </a:extLst>
          </p:cNvPr>
          <p:cNvSpPr txBox="1"/>
          <p:nvPr/>
        </p:nvSpPr>
        <p:spPr>
          <a:xfrm>
            <a:off x="1226535" y="1948993"/>
            <a:ext cx="6418297" cy="2238354"/>
          </a:xfrm>
          <a:prstGeom prst="rect">
            <a:avLst/>
          </a:prstGeom>
          <a:noFill/>
        </p:spPr>
        <p:txBody>
          <a:bodyPr wrap="square" anchor="ctr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TypeScript adds rules about how different value </a:t>
            </a:r>
            <a:r>
              <a:rPr lang="en-US" sz="2400" b="1" i="1" dirty="0"/>
              <a:t>types</a:t>
            </a:r>
            <a:r>
              <a:rPr lang="en-US" sz="2400" dirty="0"/>
              <a:t> can be used. TypeScript can infer value </a:t>
            </a:r>
            <a:r>
              <a:rPr lang="en-US" sz="2400" b="1" i="1" dirty="0"/>
              <a:t>types</a:t>
            </a:r>
            <a:r>
              <a:rPr lang="en-US" sz="2400" dirty="0"/>
              <a:t> and will enforce explicit and inferred </a:t>
            </a:r>
            <a:r>
              <a:rPr lang="en-US" sz="2400" b="1" i="1" dirty="0"/>
              <a:t>types</a:t>
            </a:r>
            <a:r>
              <a:rPr lang="en-US" sz="2400" dirty="0"/>
              <a:t> throughout a program.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TypeScript’s </a:t>
            </a:r>
            <a:r>
              <a:rPr lang="en-US" sz="2400" b="1" i="1" dirty="0"/>
              <a:t>type</a:t>
            </a:r>
            <a:r>
              <a:rPr lang="en-US" sz="2400" dirty="0"/>
              <a:t> system imposes restrictions that are designed to allow correct programs through, while catching as many common errors as possible. </a:t>
            </a:r>
          </a:p>
        </p:txBody>
      </p:sp>
    </p:spTree>
    <p:extLst>
      <p:ext uri="{BB962C8B-B14F-4D97-AF65-F5344CB8AC3E}">
        <p14:creationId xmlns:p14="http://schemas.microsoft.com/office/powerpoint/2010/main" val="72949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FB2-0774-409D-85BE-9112A234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TypeScript Type Annotations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https://www.tutorialsteacher.com/typescript/type-annotation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https://www.typescriptlang.org/docs/handbook/basic-types.html#type-assertions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3B67-7999-47A5-A1A3-E9D3FC6E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27" y="3383280"/>
            <a:ext cx="6345897" cy="84476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TypeScript has all the primitive </a:t>
            </a:r>
            <a:r>
              <a:rPr lang="en-US" sz="2200" b="1" i="1" dirty="0">
                <a:solidFill>
                  <a:schemeClr val="tx1"/>
                </a:solidFill>
              </a:rPr>
              <a:t>types</a:t>
            </a:r>
            <a:r>
              <a:rPr lang="en-US" sz="2200" dirty="0">
                <a:solidFill>
                  <a:schemeClr val="tx1"/>
                </a:solidFill>
              </a:rPr>
              <a:t> of JavaScript plus adds some new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5B78-3F83-4ACB-BB12-52748DEF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27" y="4273763"/>
            <a:ext cx="4635600" cy="7839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C8ABB-0DFA-46AA-A659-A38B74326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27" y="5176064"/>
            <a:ext cx="4635606" cy="107947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49DAE-33F4-4E8E-87C5-D7F96E2A0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143" y="4273763"/>
            <a:ext cx="1456871" cy="198177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D932B-1E1C-4C8B-8F43-2037E6024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724" y="3821134"/>
            <a:ext cx="3637391" cy="24344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EDBD-B37D-4C85-89A3-374C791B8BF8}"/>
              </a:ext>
            </a:extLst>
          </p:cNvPr>
          <p:cNvSpPr txBox="1"/>
          <p:nvPr/>
        </p:nvSpPr>
        <p:spPr>
          <a:xfrm>
            <a:off x="1223827" y="1927581"/>
            <a:ext cx="9983288" cy="1450757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One of the primary benefits of TypeScript over JavaScript is that variable </a:t>
            </a:r>
            <a:r>
              <a:rPr lang="en-US" sz="2200" b="1" i="1" dirty="0"/>
              <a:t>types</a:t>
            </a:r>
            <a:r>
              <a:rPr lang="en-US" sz="2200" dirty="0"/>
              <a:t> can be explicitly specified. This is done with </a:t>
            </a:r>
            <a:r>
              <a:rPr lang="en-US" sz="2200" b="1" i="1" dirty="0"/>
              <a:t>Type Annotations</a:t>
            </a:r>
            <a:r>
              <a:rPr lang="en-US" sz="2200" dirty="0"/>
              <a:t> (Type Assertions).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A </a:t>
            </a:r>
            <a:r>
              <a:rPr lang="en-US" sz="2200" b="1" i="1" dirty="0"/>
              <a:t>Type Annotation </a:t>
            </a:r>
            <a:r>
              <a:rPr lang="en-US" sz="2200" dirty="0"/>
              <a:t>is placed after the name of the variable (or parameter, property, etc).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33930-72E9-4957-A9CB-0C5B1CE0993F}"/>
              </a:ext>
            </a:extLst>
          </p:cNvPr>
          <p:cNvSpPr txBox="1"/>
          <p:nvPr/>
        </p:nvSpPr>
        <p:spPr>
          <a:xfrm>
            <a:off x="4762681" y="5144042"/>
            <a:ext cx="849395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: void</a:t>
            </a:r>
          </a:p>
        </p:txBody>
      </p:sp>
    </p:spTree>
    <p:extLst>
      <p:ext uri="{BB962C8B-B14F-4D97-AF65-F5344CB8AC3E}">
        <p14:creationId xmlns:p14="http://schemas.microsoft.com/office/powerpoint/2010/main" val="348281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2FDD-8109-4F8E-A69C-BD7700BC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9350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 Definitions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https://www.typescriptlang.org/docs/handbook/typescript-in-5-minutes.html#defining-types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F0AF-EDA5-4B51-B6B4-5F4A9180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42" y="1883401"/>
            <a:ext cx="4866468" cy="4499429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Type Definitions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also known as </a:t>
            </a:r>
            <a:r>
              <a:rPr lang="en-US" sz="2000" b="1" dirty="0">
                <a:solidFill>
                  <a:schemeClr val="tx1"/>
                </a:solidFill>
              </a:rPr>
              <a:t>Type Assertions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are used to define the type for a variable or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</a:rPr>
              <a:t>TypeScript</a:t>
            </a:r>
            <a:r>
              <a:rPr lang="en-US" sz="2000" dirty="0">
                <a:solidFill>
                  <a:schemeClr val="tx1"/>
                </a:solidFill>
              </a:rPr>
              <a:t> supports classes and OOP.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two syntaxes for building types: </a:t>
            </a:r>
            <a:r>
              <a:rPr lang="en-US" sz="2000" b="1" i="1" dirty="0">
                <a:solidFill>
                  <a:schemeClr val="tx1"/>
                </a:solidFill>
              </a:rPr>
              <a:t>Interfaces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</a:rPr>
              <a:t>TypeScript</a:t>
            </a:r>
            <a:r>
              <a:rPr lang="en-US" sz="2000" dirty="0">
                <a:solidFill>
                  <a:schemeClr val="tx1"/>
                </a:solidFill>
              </a:rPr>
              <a:t> infers most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, but you can enforce </a:t>
            </a:r>
            <a:r>
              <a:rPr lang="en-US" sz="2000" b="1" i="1" dirty="0">
                <a:solidFill>
                  <a:schemeClr val="tx1"/>
                </a:solidFill>
              </a:rPr>
              <a:t>strict typing</a:t>
            </a:r>
            <a:r>
              <a:rPr lang="en-US" sz="2000" dirty="0">
                <a:solidFill>
                  <a:schemeClr val="tx1"/>
                </a:solidFill>
              </a:rPr>
              <a:t> by using an </a:t>
            </a:r>
            <a:r>
              <a:rPr lang="en-US" sz="2000" b="1" i="1" dirty="0">
                <a:solidFill>
                  <a:schemeClr val="tx1"/>
                </a:solidFill>
              </a:rPr>
              <a:t>interface</a:t>
            </a:r>
            <a:r>
              <a:rPr lang="en-US" sz="2000" dirty="0">
                <a:solidFill>
                  <a:schemeClr val="tx1"/>
                </a:solidFill>
              </a:rPr>
              <a:t> to declare a class. </a:t>
            </a:r>
            <a:r>
              <a:rPr lang="en-US" sz="2000" i="1" dirty="0">
                <a:solidFill>
                  <a:schemeClr val="tx1"/>
                </a:solidFill>
              </a:rPr>
              <a:t>TypeScript</a:t>
            </a:r>
            <a:r>
              <a:rPr lang="en-US" sz="2000" dirty="0">
                <a:solidFill>
                  <a:schemeClr val="tx1"/>
                </a:solidFill>
              </a:rPr>
              <a:t> will enforce the </a:t>
            </a:r>
            <a:r>
              <a:rPr lang="en-US" sz="2000" b="1" i="1" dirty="0">
                <a:solidFill>
                  <a:schemeClr val="tx1"/>
                </a:solidFill>
              </a:rPr>
              <a:t>typing</a:t>
            </a:r>
            <a:r>
              <a:rPr lang="en-US" sz="2000" dirty="0">
                <a:solidFill>
                  <a:schemeClr val="tx1"/>
                </a:solidFill>
              </a:rPr>
              <a:t> declared in the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Conventionally, </a:t>
            </a:r>
            <a:r>
              <a:rPr lang="en-US" sz="2000" b="1" i="1" dirty="0">
                <a:solidFill>
                  <a:schemeClr val="tx1"/>
                </a:solidFill>
              </a:rPr>
              <a:t>interface </a:t>
            </a:r>
            <a:r>
              <a:rPr lang="en-US" sz="2000" dirty="0">
                <a:solidFill>
                  <a:schemeClr val="tx1"/>
                </a:solidFill>
              </a:rPr>
              <a:t>is used more often.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when specific properties on objects need to be enforced.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8EBE9-FA8B-48A0-9C15-F847823B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4" y="2292107"/>
            <a:ext cx="5017254" cy="31684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8CA55-2C41-4ED5-B3FB-4983B6729135}"/>
              </a:ext>
            </a:extLst>
          </p:cNvPr>
          <p:cNvSpPr txBox="1"/>
          <p:nvPr/>
        </p:nvSpPr>
        <p:spPr>
          <a:xfrm>
            <a:off x="7691438" y="5460559"/>
            <a:ext cx="3421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The above interface is declared and later an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</a:rPr>
              <a:t>object is instantiated based on the </a:t>
            </a:r>
            <a:r>
              <a:rPr lang="en-US" sz="1200" dirty="0">
                <a:solidFill>
                  <a:srgbClr val="FF0000"/>
                </a:solidFill>
              </a:rPr>
              <a:t>User</a:t>
            </a:r>
            <a:r>
              <a:rPr lang="en-US" sz="1200" dirty="0">
                <a:solidFill>
                  <a:schemeClr val="tx1"/>
                </a:solidFill>
              </a:rPr>
              <a:t> interface.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TypeScript will</a:t>
            </a:r>
            <a:r>
              <a:rPr lang="en-US" sz="1200" dirty="0">
                <a:solidFill>
                  <a:schemeClr val="tx1"/>
                </a:solidFill>
              </a:rPr>
              <a:t> throw an error if a property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</a:rPr>
              <a:t>called username is inserted.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5808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{6BC19C19-FE95-42E8-ABDF-74DAF0C3EFEB}tf56160789</Template>
  <TotalTime>0</TotalTime>
  <Words>2952</Words>
  <Application>Microsoft Office PowerPoint</Application>
  <PresentationFormat>Widescreen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Franklin Gothic Book</vt:lpstr>
      <vt:lpstr>1_RetrospectVTI</vt:lpstr>
      <vt:lpstr>TypeScript Fundamentals</vt:lpstr>
      <vt:lpstr>TypeScript is a static typechecker for JavaScript programs. A static typechecker is a tool run on code before the code itself is run to ensure that the data types will be consistent at runtime. </vt:lpstr>
      <vt:lpstr>TypeScript vs ES6 https://www.geeksforgeeks.org/difference-between-es6-and-typescript https://www.npmjs.com/package/typescript</vt:lpstr>
      <vt:lpstr>TypeScript  https://www.typescriptlang.org/docs/handbook/typescript-from-scratch.html https://angular.io/guide/glossary</vt:lpstr>
      <vt:lpstr>TypeScript – Overview https://www.typescriptlang.org/docs/handbook/typescript-from-scratch.html https://angular.io/guide/glossary</vt:lpstr>
      <vt:lpstr>TypeScript – Compiling vs Transpiling https://www.stevefenton.co.uk/2012/11/compiling-vs-transpiling/ https://code.visualstudio.com/docs/typescript/typescript-compiling https://www.typescriptlang.org/play</vt:lpstr>
      <vt:lpstr>TypeScript – Types https://www.typescriptlang.org/docs/handbook/typescript-from-scratch.html</vt:lpstr>
      <vt:lpstr>TypeScript Type Annotations https://www.tutorialsteacher.com/typescript/type-annotation https://www.typescriptlang.org/docs/handbook/basic-types.html#type-assertions</vt:lpstr>
      <vt:lpstr>Type Definitions https://www.typescriptlang.org/docs/handbook/typescript-in-5-minutes.html#defining-types</vt:lpstr>
      <vt:lpstr>TypeScript – Erased Types https://www.typescriptlang.org/docs/handbook/typescript-from-scratch.html#erased-types</vt:lpstr>
      <vt:lpstr>TypeScript – Primitive Types https://www.typescriptlang.org/docs/handbook/typescript-in-5-minutes.html#defining-types https://www.typescriptlang.org/docs/handbook/basic-types.html</vt:lpstr>
      <vt:lpstr>Duck-Typing (Structural Type System) https://www.javatpoint.com/typescript-duck-typing</vt:lpstr>
      <vt:lpstr>TypeScript – Structural Type System https://www.typescriptlang.org/docs/handbook/typescript-in-5-minutes.html#structural-type-system</vt:lpstr>
      <vt:lpstr>TypeScript – Composing Types https://www.typescriptlang.org/docs/handbook/typescript-in-5-minutes.html#composing-types</vt:lpstr>
      <vt:lpstr>TypeScript Interfaces and Class Types https://www.typescriptlang.org/docs/handbook/interfaces.html#class-types</vt:lpstr>
      <vt:lpstr>TypeScript Classes and Inheritance https://www.typescriptlang.org/docs/handbook/classes.html</vt:lpstr>
      <vt:lpstr>TypeScript Inheritance with this https://www.typescriptlang.org/docs/handbook/classes.html#inheritance</vt:lpstr>
      <vt:lpstr>TypeScript – Class Property Modifiers https://www.typescriptlang.org/docs/handbook/classes.html#public-private-and-protected-modifiers</vt:lpstr>
      <vt:lpstr>TypeScript – Static Class Properties https://www.typescriptlang.org/docs/handbook/classes.html#static-properties</vt:lpstr>
      <vt:lpstr>TypeScript Interfaces https://www.typescriptlang.org/docs/handbook/interfaces.html</vt:lpstr>
      <vt:lpstr>TypeScript – Extending Interfaces https://www.typescriptlang.org/docs/handbook/interfaces.html#extending-interfaces</vt:lpstr>
      <vt:lpstr>TypeScript Functions https://www.typescriptlang.org/docs/handbook/functions.html</vt:lpstr>
      <vt:lpstr>TS Function Parameter Types https://www.typescriptlang.org/docs/handbook/functions.html#optional-and-default-parameters</vt:lpstr>
      <vt:lpstr>TypeScript Modules https://www.typescriptlang.org/docs/handbook/modules.html</vt:lpstr>
      <vt:lpstr>TypeScript - Exporting a Declaration https://www.typescriptlang.org/docs/handbook/modules.html#export</vt:lpstr>
      <vt:lpstr>TypeScript - Export https://www.typescriptlang.org/docs/handbook/modules.html#export-statements</vt:lpstr>
      <vt:lpstr>Create a TS version of GuessingGame (1/2) https://www.valentinog.com/blog/typescript/ https://www.typescriptlang.org/docs/handbook/asp-net-core.html</vt:lpstr>
      <vt:lpstr>Create a TS version of GuessingGame (2/2) https://www.valentinog.com/blog/typescript/ https://www.typescriptlang.org/docs/handbook/asp-net-core.html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2020-04-12T22:50:01Z</dcterms:created>
  <dcterms:modified xsi:type="dcterms:W3CDTF">2022-09-09T19:21:06Z</dcterms:modified>
</cp:coreProperties>
</file>