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6" r:id="rId4"/>
    <p:sldId id="265" r:id="rId5"/>
    <p:sldId id="277" r:id="rId6"/>
    <p:sldId id="259" r:id="rId7"/>
    <p:sldId id="260" r:id="rId8"/>
    <p:sldId id="267" r:id="rId9"/>
    <p:sldId id="261" r:id="rId10"/>
    <p:sldId id="268" r:id="rId11"/>
    <p:sldId id="262" r:id="rId12"/>
    <p:sldId id="269" r:id="rId13"/>
    <p:sldId id="270" r:id="rId14"/>
    <p:sldId id="272" r:id="rId15"/>
    <p:sldId id="273" r:id="rId16"/>
    <p:sldId id="274"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98" autoAdjust="0"/>
    <p:restoredTop sz="94660"/>
  </p:normalViewPr>
  <p:slideViewPr>
    <p:cSldViewPr snapToGrid="0">
      <p:cViewPr varScale="1">
        <p:scale>
          <a:sx n="82" d="100"/>
          <a:sy n="82" d="100"/>
        </p:scale>
        <p:origin x="14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2/24/2023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2/24/2023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dotnet/api/system.web.mvc.modelstate?view=aspnet-mvc-5.2" TargetMode="External"/><Relationship Id="rId2" Type="http://schemas.openxmlformats.org/officeDocument/2006/relationships/hyperlink" Target="https://docs.microsoft.com/en-us/aspnet/core/mvc/models/model-binding?view=aspnetcore-5.0#type-conversion-errors"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microsoft.com/en-us/aspnet/core/mvc/models/validation?view=aspnetcore-5.0"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dotnet/api/system.componentmodel.dataannotations?view=net-5.0" TargetMode="External"/><Relationship Id="rId2" Type="http://schemas.openxmlformats.org/officeDocument/2006/relationships/hyperlink" Target="https://docs.microsoft.com/en-us/aspnet/core/mvc/models/validation?view=aspnetcore-5.0#validation-attribut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aspnet/core/mvc/views/overview?view=aspnetcore-5.0#passing-data-to-view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ocs.microsoft.com/en-us/aspnet/core/mvc/views/overview?view=aspnetcore-5.0#weakly-typed-data-viewdata-viewdata-attribute-and-viewbag"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spnet/core/mvc/views/overview?view=aspnetcore-5.0#weakly-typed-data-viewdata-viewdata-attribute-and-viewbag"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microsoft.com/en-us/aspnet/core/mvc/views/overview?view=aspnetcore-5.0#weakly-typed-data-viewdata-viewdata-attribute-and-viewba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aspnet/core/tutorials/first-mvc-app/?view=aspnetcore-3.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aspnet/core/mvc/overview?view=aspnetcore-5.0#model-bindin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Model%E2%80%93view%E2%80%93controller" TargetMode="External"/><Relationship Id="rId2" Type="http://schemas.openxmlformats.org/officeDocument/2006/relationships/hyperlink" Target="https://docs.microsoft.com/en-us/aspnet/core/mvc/overview?view=aspnetcore-5.0#model-responsibilitie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teacher.com/mvc/mvc-mode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spnet/core/mvc/models/model-binding?view=aspnetcore-5.0" TargetMode="External"/><Relationship Id="rId2" Type="http://schemas.openxmlformats.org/officeDocument/2006/relationships/hyperlink" Target="https://docs.microsoft.com/en-us/aspnet/core/mvc/overview?view=aspnetcore-5.0#model-binding"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aspnet/core/mvc/models/model-binding?view=aspnetcore-5.0#exampl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aspnet/core/mvc/models/model-binding?view=aspnetcore-5.0#example"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spnet/core/mvc/models/model-binding?view=aspnetcore-3.1#bindnever-attribute" TargetMode="External"/><Relationship Id="rId2" Type="http://schemas.openxmlformats.org/officeDocument/2006/relationships/hyperlink" Target="https://docs.microsoft.com/en-us/aspnet/core/mvc/models/model-binding?view=aspnetcore-3.1#bindrequired-attribute" TargetMode="External"/><Relationship Id="rId1" Type="http://schemas.openxmlformats.org/officeDocument/2006/relationships/slideLayout" Target="../slideLayouts/slideLayout2.xml"/><Relationship Id="rId5" Type="http://schemas.openxmlformats.org/officeDocument/2006/relationships/hyperlink" Target="https://docs.microsoft.com/en-us/aspnet/core/mvc/models/model-binding?view=aspnetcore-5.0#attributes-for-complex-type-targets" TargetMode="External"/><Relationship Id="rId4" Type="http://schemas.openxmlformats.org/officeDocument/2006/relationships/hyperlink" Target="https://docs.microsoft.com/en-us/aspnet/core/mvc/models/model-binding?view=aspnetcore-3.1#bind-attribu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solidFill>
                  <a:schemeClr val="tx1"/>
                </a:solidFill>
              </a:rPr>
              <a:t>ASP.NET Core MVC -  Model</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a:latin typeface="+mj-lt"/>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05331-4B7B-4C79-AD84-425F31ADD31D}"/>
              </a:ext>
            </a:extLst>
          </p:cNvPr>
          <p:cNvSpPr>
            <a:spLocks noGrp="1"/>
          </p:cNvSpPr>
          <p:nvPr>
            <p:ph type="title"/>
          </p:nvPr>
        </p:nvSpPr>
        <p:spPr>
          <a:xfrm>
            <a:off x="1097279" y="286603"/>
            <a:ext cx="10408221" cy="1450757"/>
          </a:xfrm>
        </p:spPr>
        <p:txBody>
          <a:bodyPr>
            <a:normAutofit/>
          </a:bodyPr>
          <a:lstStyle/>
          <a:p>
            <a:r>
              <a:rPr lang="en-US" dirty="0" err="1">
                <a:solidFill>
                  <a:schemeClr val="tx1"/>
                </a:solidFill>
              </a:rPr>
              <a:t>ModelState</a:t>
            </a:r>
            <a:br>
              <a:rPr lang="en-US" dirty="0"/>
            </a:br>
            <a:r>
              <a:rPr lang="en-US" sz="1400" dirty="0">
                <a:hlinkClick r:id="rId2"/>
              </a:rPr>
              <a:t>https://docs.microsoft.com/en-us/aspnet/core/mvc/models/model-binding?view=aspnetcore-5.0#type-conversion-errors</a:t>
            </a:r>
            <a:br>
              <a:rPr lang="en-US" sz="1200" dirty="0"/>
            </a:br>
            <a:r>
              <a:rPr lang="en-US" sz="1400" dirty="0">
                <a:hlinkClick r:id="rId3"/>
              </a:rPr>
              <a:t>https://docs.microsoft.com/en-us/dotnet/api/system.web.mvc.modelstate?view=aspnet-mvc-5.2</a:t>
            </a:r>
            <a:endParaRPr lang="en-US" dirty="0"/>
          </a:p>
        </p:txBody>
      </p:sp>
      <p:sp>
        <p:nvSpPr>
          <p:cNvPr id="3" name="Content Placeholder 2">
            <a:extLst>
              <a:ext uri="{FF2B5EF4-FFF2-40B4-BE49-F238E27FC236}">
                <a16:creationId xmlns:a16="http://schemas.microsoft.com/office/drawing/2014/main" id="{0CF05C5D-C3C7-4057-91F9-A0512EDF3647}"/>
              </a:ext>
            </a:extLst>
          </p:cNvPr>
          <p:cNvSpPr>
            <a:spLocks noGrp="1"/>
          </p:cNvSpPr>
          <p:nvPr>
            <p:ph idx="1"/>
          </p:nvPr>
        </p:nvSpPr>
        <p:spPr>
          <a:xfrm>
            <a:off x="1199793" y="3845858"/>
            <a:ext cx="5159062" cy="2575443"/>
          </a:xfrm>
        </p:spPr>
        <p:txBody>
          <a:bodyPr anchor="t">
            <a:normAutofit lnSpcReduction="10000"/>
          </a:bodyPr>
          <a:lstStyle/>
          <a:p>
            <a:r>
              <a:rPr lang="en-US" sz="2400" dirty="0">
                <a:solidFill>
                  <a:schemeClr val="tx1"/>
                </a:solidFill>
              </a:rPr>
              <a:t>In an </a:t>
            </a:r>
            <a:r>
              <a:rPr lang="en-US" sz="2400" b="1" i="1" dirty="0">
                <a:solidFill>
                  <a:schemeClr val="tx1"/>
                </a:solidFill>
              </a:rPr>
              <a:t>API controller</a:t>
            </a:r>
            <a:r>
              <a:rPr lang="en-US" sz="2400" dirty="0">
                <a:solidFill>
                  <a:schemeClr val="tx1"/>
                </a:solidFill>
              </a:rPr>
              <a:t> that has the </a:t>
            </a:r>
            <a:r>
              <a:rPr lang="en-US" sz="2400" dirty="0">
                <a:solidFill>
                  <a:srgbClr val="FF0000"/>
                </a:solidFill>
              </a:rPr>
              <a:t>[</a:t>
            </a:r>
            <a:r>
              <a:rPr lang="en-US" sz="2400" dirty="0" err="1">
                <a:solidFill>
                  <a:srgbClr val="FF0000"/>
                </a:solidFill>
              </a:rPr>
              <a:t>ApiController</a:t>
            </a:r>
            <a:r>
              <a:rPr lang="en-US" sz="2400" dirty="0">
                <a:solidFill>
                  <a:srgbClr val="FF0000"/>
                </a:solidFill>
              </a:rPr>
              <a:t>] </a:t>
            </a:r>
            <a:r>
              <a:rPr lang="en-US" sz="2400" dirty="0">
                <a:solidFill>
                  <a:schemeClr val="tx1"/>
                </a:solidFill>
              </a:rPr>
              <a:t>attribute, invalid </a:t>
            </a:r>
            <a:r>
              <a:rPr lang="en-US" sz="2400" b="1" i="1" dirty="0">
                <a:solidFill>
                  <a:schemeClr val="tx1"/>
                </a:solidFill>
              </a:rPr>
              <a:t>model state </a:t>
            </a:r>
            <a:r>
              <a:rPr lang="en-US" sz="2400" dirty="0">
                <a:solidFill>
                  <a:schemeClr val="tx1"/>
                </a:solidFill>
              </a:rPr>
              <a:t>results in an automatic HTTP 400 response.</a:t>
            </a:r>
          </a:p>
          <a:p>
            <a:r>
              <a:rPr lang="en-US" sz="2400" dirty="0">
                <a:solidFill>
                  <a:schemeClr val="tx1"/>
                </a:solidFill>
              </a:rPr>
              <a:t>Otherwise, </a:t>
            </a:r>
            <a:r>
              <a:rPr lang="en-US" sz="2400" dirty="0" err="1">
                <a:solidFill>
                  <a:srgbClr val="FF0000"/>
                </a:solidFill>
              </a:rPr>
              <a:t>ModelState</a:t>
            </a:r>
            <a:r>
              <a:rPr lang="en-US" sz="2400" dirty="0">
                <a:solidFill>
                  <a:schemeClr val="tx1"/>
                </a:solidFill>
              </a:rPr>
              <a:t> can be checked manually.</a:t>
            </a:r>
          </a:p>
        </p:txBody>
      </p:sp>
      <p:pic>
        <p:nvPicPr>
          <p:cNvPr id="4" name="Picture 3">
            <a:extLst>
              <a:ext uri="{FF2B5EF4-FFF2-40B4-BE49-F238E27FC236}">
                <a16:creationId xmlns:a16="http://schemas.microsoft.com/office/drawing/2014/main" id="{BBB59928-D5DB-435A-AB4D-A45ED9D63A9B}"/>
              </a:ext>
            </a:extLst>
          </p:cNvPr>
          <p:cNvPicPr>
            <a:picLocks noChangeAspect="1"/>
          </p:cNvPicPr>
          <p:nvPr/>
        </p:nvPicPr>
        <p:blipFill>
          <a:blip r:embed="rId4"/>
          <a:stretch>
            <a:fillRect/>
          </a:stretch>
        </p:blipFill>
        <p:spPr>
          <a:xfrm>
            <a:off x="6530831" y="3948568"/>
            <a:ext cx="3964988" cy="2108272"/>
          </a:xfrm>
          <a:prstGeom prst="rect">
            <a:avLst/>
          </a:prstGeom>
          <a:ln w="25400">
            <a:solidFill>
              <a:schemeClr val="accent2"/>
            </a:solidFill>
          </a:ln>
          <a:effectLst/>
        </p:spPr>
      </p:pic>
      <p:sp>
        <p:nvSpPr>
          <p:cNvPr id="6" name="TextBox 5">
            <a:extLst>
              <a:ext uri="{FF2B5EF4-FFF2-40B4-BE49-F238E27FC236}">
                <a16:creationId xmlns:a16="http://schemas.microsoft.com/office/drawing/2014/main" id="{7F786CEE-59B7-47D0-B0E4-72A2077D1924}"/>
              </a:ext>
            </a:extLst>
          </p:cNvPr>
          <p:cNvSpPr txBox="1"/>
          <p:nvPr/>
        </p:nvSpPr>
        <p:spPr>
          <a:xfrm>
            <a:off x="1199793" y="1928473"/>
            <a:ext cx="9734802" cy="1948762"/>
          </a:xfrm>
          <a:prstGeom prst="rect">
            <a:avLst/>
          </a:prstGeom>
          <a:noFill/>
        </p:spPr>
        <p:txBody>
          <a:bodyPr wrap="square" anchor="ctr">
            <a:normAutofit/>
          </a:bodyPr>
          <a:lstStyle/>
          <a:p>
            <a:r>
              <a:rPr lang="en-US" sz="2400" dirty="0"/>
              <a:t>The </a:t>
            </a:r>
            <a:r>
              <a:rPr lang="en-US" sz="2400" b="1" i="1" dirty="0" err="1"/>
              <a:t>ModelState</a:t>
            </a:r>
            <a:r>
              <a:rPr lang="en-US" sz="2400" b="1" i="1" dirty="0"/>
              <a:t> Class </a:t>
            </a:r>
            <a:r>
              <a:rPr lang="en-US" sz="2400" dirty="0"/>
              <a:t>encapsulates the state of </a:t>
            </a:r>
            <a:r>
              <a:rPr lang="en-US" sz="2400" b="1" i="1" dirty="0" err="1"/>
              <a:t>modelbinding</a:t>
            </a:r>
            <a:r>
              <a:rPr lang="en-US" sz="2400" b="1" i="1" dirty="0"/>
              <a:t> </a:t>
            </a:r>
            <a:r>
              <a:rPr lang="en-US" sz="2400" dirty="0"/>
              <a:t>to a </a:t>
            </a:r>
            <a:r>
              <a:rPr lang="en-US" sz="2400" b="1" i="1" dirty="0"/>
              <a:t>property</a:t>
            </a:r>
            <a:r>
              <a:rPr lang="en-US" sz="2400" dirty="0"/>
              <a:t> of an </a:t>
            </a:r>
            <a:r>
              <a:rPr lang="en-US" sz="2400" b="1" i="1" dirty="0"/>
              <a:t>action method</a:t>
            </a:r>
            <a:r>
              <a:rPr lang="en-US" sz="2400" dirty="0"/>
              <a:t> argument or to the argument itself.</a:t>
            </a:r>
          </a:p>
          <a:p>
            <a:r>
              <a:rPr lang="en-US" sz="2400" dirty="0"/>
              <a:t>If a source is found but can't be converted into the target </a:t>
            </a:r>
            <a:r>
              <a:rPr lang="en-US" sz="2400" b="1" i="1" dirty="0"/>
              <a:t>type</a:t>
            </a:r>
            <a:r>
              <a:rPr lang="en-US" sz="2400" dirty="0"/>
              <a:t>, </a:t>
            </a:r>
            <a:r>
              <a:rPr lang="en-US" sz="2400" b="1" i="1" dirty="0"/>
              <a:t>model state</a:t>
            </a:r>
            <a:r>
              <a:rPr lang="en-US" sz="2400" dirty="0"/>
              <a:t> is flagged as invalid. The target parameter or </a:t>
            </a:r>
            <a:r>
              <a:rPr lang="en-US" sz="2400" b="1" i="1" dirty="0"/>
              <a:t>property</a:t>
            </a:r>
            <a:r>
              <a:rPr lang="en-US" sz="2400" dirty="0"/>
              <a:t> is set to null or a default value. </a:t>
            </a:r>
          </a:p>
        </p:txBody>
      </p:sp>
    </p:spTree>
    <p:extLst>
      <p:ext uri="{BB962C8B-B14F-4D97-AF65-F5344CB8AC3E}">
        <p14:creationId xmlns:p14="http://schemas.microsoft.com/office/powerpoint/2010/main" val="4183852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EEFF-D2D9-4168-955C-B3920699B97C}"/>
              </a:ext>
            </a:extLst>
          </p:cNvPr>
          <p:cNvSpPr>
            <a:spLocks noGrp="1"/>
          </p:cNvSpPr>
          <p:nvPr>
            <p:ph type="title"/>
          </p:nvPr>
        </p:nvSpPr>
        <p:spPr>
          <a:xfrm>
            <a:off x="1097280" y="286603"/>
            <a:ext cx="5366273" cy="1450757"/>
          </a:xfrm>
        </p:spPr>
        <p:txBody>
          <a:bodyPr>
            <a:normAutofit/>
          </a:bodyPr>
          <a:lstStyle/>
          <a:p>
            <a:r>
              <a:rPr lang="en-US" dirty="0">
                <a:solidFill>
                  <a:schemeClr val="tx1"/>
                </a:solidFill>
              </a:rPr>
              <a:t>Model Validation</a:t>
            </a:r>
            <a:br>
              <a:rPr lang="en-US" dirty="0"/>
            </a:br>
            <a:r>
              <a:rPr lang="en-US" sz="1400" dirty="0">
                <a:hlinkClick r:id="rId2"/>
              </a:rPr>
              <a:t>https://docs.microsoft.com/en-us/aspnet/core/mvc/models/validation?view=aspnetcore-5.0</a:t>
            </a:r>
            <a:endParaRPr lang="en-US" sz="1400" dirty="0"/>
          </a:p>
        </p:txBody>
      </p:sp>
      <p:sp>
        <p:nvSpPr>
          <p:cNvPr id="3" name="Content Placeholder 2">
            <a:extLst>
              <a:ext uri="{FF2B5EF4-FFF2-40B4-BE49-F238E27FC236}">
                <a16:creationId xmlns:a16="http://schemas.microsoft.com/office/drawing/2014/main" id="{CFDEFC16-B48B-4DA2-A629-3B1D0C449849}"/>
              </a:ext>
            </a:extLst>
          </p:cNvPr>
          <p:cNvSpPr>
            <a:spLocks noGrp="1"/>
          </p:cNvSpPr>
          <p:nvPr>
            <p:ph idx="1"/>
          </p:nvPr>
        </p:nvSpPr>
        <p:spPr>
          <a:xfrm>
            <a:off x="1462632" y="1909478"/>
            <a:ext cx="5130907" cy="4536145"/>
          </a:xfrm>
        </p:spPr>
        <p:txBody>
          <a:bodyPr anchor="ctr">
            <a:normAutofit/>
          </a:bodyPr>
          <a:lstStyle/>
          <a:p>
            <a:r>
              <a:rPr lang="en-US" sz="2000" dirty="0">
                <a:solidFill>
                  <a:schemeClr val="tx1"/>
                </a:solidFill>
              </a:rPr>
              <a:t>Both </a:t>
            </a:r>
            <a:r>
              <a:rPr lang="en-US" sz="2000" b="1" i="1" dirty="0">
                <a:solidFill>
                  <a:schemeClr val="tx1"/>
                </a:solidFill>
              </a:rPr>
              <a:t>model binding</a:t>
            </a:r>
            <a:r>
              <a:rPr lang="en-US" sz="2000" dirty="0">
                <a:solidFill>
                  <a:schemeClr val="tx1"/>
                </a:solidFill>
              </a:rPr>
              <a:t> and </a:t>
            </a:r>
            <a:r>
              <a:rPr lang="en-US" sz="2000" b="1" i="1" dirty="0">
                <a:solidFill>
                  <a:schemeClr val="tx1"/>
                </a:solidFill>
              </a:rPr>
              <a:t>model validation</a:t>
            </a:r>
            <a:r>
              <a:rPr lang="en-US" sz="2000" dirty="0">
                <a:solidFill>
                  <a:schemeClr val="tx1"/>
                </a:solidFill>
              </a:rPr>
              <a:t> occur before the execution of a </a:t>
            </a:r>
            <a:r>
              <a:rPr lang="en-US" sz="2000" b="1" i="1" dirty="0">
                <a:solidFill>
                  <a:schemeClr val="tx1"/>
                </a:solidFill>
              </a:rPr>
              <a:t>controller</a:t>
            </a:r>
            <a:r>
              <a:rPr lang="en-US" sz="2000" dirty="0">
                <a:solidFill>
                  <a:schemeClr val="tx1"/>
                </a:solidFill>
              </a:rPr>
              <a:t> </a:t>
            </a:r>
            <a:r>
              <a:rPr lang="en-US" sz="2000" b="1" i="1" dirty="0">
                <a:solidFill>
                  <a:schemeClr val="tx1"/>
                </a:solidFill>
              </a:rPr>
              <a:t>action</a:t>
            </a:r>
            <a:r>
              <a:rPr lang="en-US" sz="2000" dirty="0">
                <a:solidFill>
                  <a:schemeClr val="tx1"/>
                </a:solidFill>
              </a:rPr>
              <a:t>. </a:t>
            </a:r>
          </a:p>
          <a:p>
            <a:r>
              <a:rPr lang="en-US" sz="2000" dirty="0">
                <a:solidFill>
                  <a:schemeClr val="tx1"/>
                </a:solidFill>
              </a:rPr>
              <a:t>For web apps, if the controller doesn’t have the </a:t>
            </a:r>
            <a:r>
              <a:rPr lang="en-US" sz="2000" dirty="0">
                <a:solidFill>
                  <a:srgbClr val="FF0000"/>
                </a:solidFill>
              </a:rPr>
              <a:t>[</a:t>
            </a:r>
            <a:r>
              <a:rPr lang="en-US" sz="2000" dirty="0" err="1">
                <a:solidFill>
                  <a:srgbClr val="FF0000"/>
                </a:solidFill>
              </a:rPr>
              <a:t>ApiController</a:t>
            </a:r>
            <a:r>
              <a:rPr lang="en-US" sz="2000" dirty="0">
                <a:solidFill>
                  <a:srgbClr val="FF0000"/>
                </a:solidFill>
              </a:rPr>
              <a:t>] </a:t>
            </a:r>
            <a:r>
              <a:rPr lang="en-US" sz="2000" dirty="0">
                <a:solidFill>
                  <a:schemeClr val="tx1"/>
                </a:solidFill>
              </a:rPr>
              <a:t>attribute, it's the app's responsibility to inspect </a:t>
            </a:r>
            <a:r>
              <a:rPr lang="en-US" sz="2000" dirty="0" err="1">
                <a:solidFill>
                  <a:srgbClr val="FF0000"/>
                </a:solidFill>
              </a:rPr>
              <a:t>ModelState.IsValid</a:t>
            </a:r>
            <a:r>
              <a:rPr lang="en-US" sz="2000" dirty="0">
                <a:solidFill>
                  <a:srgbClr val="FF0000"/>
                </a:solidFill>
              </a:rPr>
              <a:t> </a:t>
            </a:r>
            <a:r>
              <a:rPr lang="en-US" sz="2000" dirty="0">
                <a:solidFill>
                  <a:schemeClr val="tx1"/>
                </a:solidFill>
              </a:rPr>
              <a:t>and react appropriately. Web apps typically redisplay the page with an error message.</a:t>
            </a:r>
          </a:p>
          <a:p>
            <a:r>
              <a:rPr lang="en-US" sz="2000" b="1" i="1" dirty="0">
                <a:solidFill>
                  <a:schemeClr val="tx1"/>
                </a:solidFill>
              </a:rPr>
              <a:t>Validation attributes</a:t>
            </a:r>
            <a:r>
              <a:rPr lang="en-US" sz="2000" dirty="0">
                <a:solidFill>
                  <a:schemeClr val="tx1"/>
                </a:solidFill>
              </a:rPr>
              <a:t> on the model properties themselves allow you to specify validation rules for model properties.</a:t>
            </a:r>
          </a:p>
        </p:txBody>
      </p:sp>
      <p:pic>
        <p:nvPicPr>
          <p:cNvPr id="4" name="Picture 3">
            <a:extLst>
              <a:ext uri="{FF2B5EF4-FFF2-40B4-BE49-F238E27FC236}">
                <a16:creationId xmlns:a16="http://schemas.microsoft.com/office/drawing/2014/main" id="{ECA21FF1-067A-439C-900F-987C8666E116}"/>
              </a:ext>
            </a:extLst>
          </p:cNvPr>
          <p:cNvPicPr>
            <a:picLocks noChangeAspect="1"/>
          </p:cNvPicPr>
          <p:nvPr/>
        </p:nvPicPr>
        <p:blipFill>
          <a:blip r:embed="rId3"/>
          <a:stretch>
            <a:fillRect/>
          </a:stretch>
        </p:blipFill>
        <p:spPr>
          <a:xfrm>
            <a:off x="6934200" y="596454"/>
            <a:ext cx="3882614" cy="2523123"/>
          </a:xfrm>
          <a:prstGeom prst="rect">
            <a:avLst/>
          </a:prstGeom>
          <a:ln w="25400">
            <a:solidFill>
              <a:schemeClr val="accent2"/>
            </a:solidFill>
          </a:ln>
          <a:effectLst/>
        </p:spPr>
      </p:pic>
      <p:pic>
        <p:nvPicPr>
          <p:cNvPr id="6" name="Picture 5">
            <a:extLst>
              <a:ext uri="{FF2B5EF4-FFF2-40B4-BE49-F238E27FC236}">
                <a16:creationId xmlns:a16="http://schemas.microsoft.com/office/drawing/2014/main" id="{07B813E1-5F2C-4EFA-84EF-1F8E2C417AB6}"/>
              </a:ext>
            </a:extLst>
          </p:cNvPr>
          <p:cNvPicPr>
            <a:picLocks noChangeAspect="1"/>
          </p:cNvPicPr>
          <p:nvPr/>
        </p:nvPicPr>
        <p:blipFill>
          <a:blip r:embed="rId4"/>
          <a:stretch>
            <a:fillRect/>
          </a:stretch>
        </p:blipFill>
        <p:spPr>
          <a:xfrm>
            <a:off x="6934201" y="3265515"/>
            <a:ext cx="3882614" cy="3426847"/>
          </a:xfrm>
          <a:prstGeom prst="rect">
            <a:avLst/>
          </a:prstGeom>
          <a:ln w="25400">
            <a:solidFill>
              <a:schemeClr val="accent2"/>
            </a:solidFill>
          </a:ln>
          <a:effectLst/>
        </p:spPr>
      </p:pic>
    </p:spTree>
    <p:extLst>
      <p:ext uri="{BB962C8B-B14F-4D97-AF65-F5344CB8AC3E}">
        <p14:creationId xmlns:p14="http://schemas.microsoft.com/office/powerpoint/2010/main" val="18855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6745-9FC6-4891-BE07-87565877BE1B}"/>
              </a:ext>
            </a:extLst>
          </p:cNvPr>
          <p:cNvSpPr>
            <a:spLocks noGrp="1"/>
          </p:cNvSpPr>
          <p:nvPr>
            <p:ph type="title"/>
          </p:nvPr>
        </p:nvSpPr>
        <p:spPr/>
        <p:txBody>
          <a:bodyPr>
            <a:normAutofit fontScale="90000"/>
          </a:bodyPr>
          <a:lstStyle/>
          <a:p>
            <a:r>
              <a:rPr lang="en-US" dirty="0">
                <a:solidFill>
                  <a:schemeClr val="tx1"/>
                </a:solidFill>
              </a:rPr>
              <a:t>Available Model Validation Attributes</a:t>
            </a:r>
            <a:br>
              <a:rPr lang="en-US" dirty="0"/>
            </a:br>
            <a:r>
              <a:rPr lang="en-US" sz="1400" dirty="0">
                <a:hlinkClick r:id="rId2"/>
              </a:rPr>
              <a:t>https://docs.microsoft.com/en-us/aspnet/core/mvc/models/validation?view=aspnetcore-5.0#validation-attributes</a:t>
            </a:r>
            <a:br>
              <a:rPr lang="en-US" sz="1400" dirty="0"/>
            </a:br>
            <a:r>
              <a:rPr lang="en-US" sz="1400" dirty="0">
                <a:hlinkClick r:id="rId3"/>
              </a:rPr>
              <a:t>https://docs.microsoft.com/en-us/dotnet/api/system.componentmodel.dataannotations?view=net-5.0</a:t>
            </a:r>
            <a:endParaRPr lang="en-US" dirty="0"/>
          </a:p>
        </p:txBody>
      </p:sp>
      <p:graphicFrame>
        <p:nvGraphicFramePr>
          <p:cNvPr id="4" name="Table 4">
            <a:extLst>
              <a:ext uri="{FF2B5EF4-FFF2-40B4-BE49-F238E27FC236}">
                <a16:creationId xmlns:a16="http://schemas.microsoft.com/office/drawing/2014/main" id="{80C61614-F2A0-4AC0-BB72-36AB97C3823B}"/>
              </a:ext>
            </a:extLst>
          </p:cNvPr>
          <p:cNvGraphicFramePr>
            <a:graphicFrameLocks noGrp="1"/>
          </p:cNvGraphicFramePr>
          <p:nvPr>
            <p:extLst>
              <p:ext uri="{D42A27DB-BD31-4B8C-83A1-F6EECF244321}">
                <p14:modId xmlns:p14="http://schemas.microsoft.com/office/powerpoint/2010/main" val="3307644126"/>
              </p:ext>
            </p:extLst>
          </p:nvPr>
        </p:nvGraphicFramePr>
        <p:xfrm>
          <a:off x="984605" y="2070859"/>
          <a:ext cx="10058400" cy="4165600"/>
        </p:xfrm>
        <a:graphic>
          <a:graphicData uri="http://schemas.openxmlformats.org/drawingml/2006/table">
            <a:tbl>
              <a:tblPr firstRow="1" bandRow="1">
                <a:tableStyleId>{5C22544A-7EE6-4342-B048-85BDC9FD1C3A}</a:tableStyleId>
              </a:tblPr>
              <a:tblGrid>
                <a:gridCol w="2113371">
                  <a:extLst>
                    <a:ext uri="{9D8B030D-6E8A-4147-A177-3AD203B41FA5}">
                      <a16:colId xmlns:a16="http://schemas.microsoft.com/office/drawing/2014/main" val="3465016526"/>
                    </a:ext>
                  </a:extLst>
                </a:gridCol>
                <a:gridCol w="7945029">
                  <a:extLst>
                    <a:ext uri="{9D8B030D-6E8A-4147-A177-3AD203B41FA5}">
                      <a16:colId xmlns:a16="http://schemas.microsoft.com/office/drawing/2014/main" val="3392836714"/>
                    </a:ext>
                  </a:extLst>
                </a:gridCol>
              </a:tblGrid>
              <a:tr h="370840">
                <a:tc>
                  <a:txBody>
                    <a:bodyPr/>
                    <a:lstStyle/>
                    <a:p>
                      <a:pPr algn="ctr"/>
                      <a:r>
                        <a:rPr lang="en-US" sz="2400" dirty="0"/>
                        <a:t>Attribute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400" dirty="0" err="1"/>
                        <a:t>Useage</a:t>
                      </a:r>
                      <a:endParaRPr lang="en-US" sz="24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252216887"/>
                  </a:ext>
                </a:extLst>
              </a:tr>
              <a:tr h="370840">
                <a:tc>
                  <a:txBody>
                    <a:bodyPr/>
                    <a:lstStyle/>
                    <a:p>
                      <a:r>
                        <a:rPr lang="en-US" dirty="0">
                          <a:solidFill>
                            <a:schemeClr val="tx1"/>
                          </a:solidFill>
                        </a:rPr>
                        <a:t>[</a:t>
                      </a:r>
                      <a:r>
                        <a:rPr lang="en-US" dirty="0" err="1">
                          <a:solidFill>
                            <a:schemeClr val="tx1"/>
                          </a:solidFill>
                        </a:rPr>
                        <a:t>CreditCard</a:t>
                      </a:r>
                      <a:r>
                        <a:rPr lang="en-US" dirty="0">
                          <a:solidFill>
                            <a:schemeClr val="tx1"/>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has a credit card format.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157931127"/>
                  </a:ext>
                </a:extLst>
              </a:tr>
              <a:tr h="370840">
                <a:tc>
                  <a:txBody>
                    <a:bodyPr/>
                    <a:lstStyle/>
                    <a:p>
                      <a:r>
                        <a:rPr lang="en-US" dirty="0">
                          <a:solidFill>
                            <a:schemeClr val="tx1"/>
                          </a:solidFill>
                        </a:rPr>
                        <a:t>[Compare]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two properties in a model match.</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69560490"/>
                  </a:ext>
                </a:extLst>
              </a:tr>
              <a:tr h="370840">
                <a:tc>
                  <a:txBody>
                    <a:bodyPr/>
                    <a:lstStyle/>
                    <a:p>
                      <a:r>
                        <a:rPr lang="en-US" dirty="0">
                          <a:solidFill>
                            <a:schemeClr val="tx1"/>
                          </a:solidFill>
                        </a:rPr>
                        <a:t>[</a:t>
                      </a:r>
                      <a:r>
                        <a:rPr lang="en-US" dirty="0" err="1">
                          <a:solidFill>
                            <a:schemeClr val="tx1"/>
                          </a:solidFill>
                        </a:rPr>
                        <a:t>EmailAddress</a:t>
                      </a:r>
                      <a:r>
                        <a:rPr lang="en-US" dirty="0">
                          <a:solidFill>
                            <a:schemeClr val="tx1"/>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has an email format.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943573106"/>
                  </a:ext>
                </a:extLst>
              </a:tr>
              <a:tr h="370840">
                <a:tc>
                  <a:txBody>
                    <a:bodyPr/>
                    <a:lstStyle/>
                    <a:p>
                      <a:r>
                        <a:rPr lang="en-US" dirty="0">
                          <a:solidFill>
                            <a:schemeClr val="tx1"/>
                          </a:solidFill>
                        </a:rPr>
                        <a:t>[Phone]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has a telephone number format.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661722968"/>
                  </a:ext>
                </a:extLst>
              </a:tr>
              <a:tr h="370840">
                <a:tc>
                  <a:txBody>
                    <a:bodyPr/>
                    <a:lstStyle/>
                    <a:p>
                      <a:r>
                        <a:rPr lang="en-US" dirty="0">
                          <a:solidFill>
                            <a:schemeClr val="tx1"/>
                          </a:solidFill>
                        </a:rPr>
                        <a:t>[Range]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value falls within a specified range.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6537503"/>
                  </a:ext>
                </a:extLst>
              </a:tr>
              <a:tr h="370840">
                <a:tc>
                  <a:txBody>
                    <a:bodyPr/>
                    <a:lstStyle/>
                    <a:p>
                      <a:r>
                        <a:rPr lang="en-US" dirty="0">
                          <a:solidFill>
                            <a:schemeClr val="tx1"/>
                          </a:solidFill>
                        </a:rPr>
                        <a:t>[</a:t>
                      </a:r>
                      <a:r>
                        <a:rPr lang="en-US" dirty="0" err="1">
                          <a:solidFill>
                            <a:schemeClr val="tx1"/>
                          </a:solidFill>
                        </a:rPr>
                        <a:t>RegularExpression</a:t>
                      </a:r>
                      <a:r>
                        <a:rPr lang="en-US" dirty="0">
                          <a:solidFill>
                            <a:schemeClr val="tx1"/>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value matches a specified regular expression.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181972833"/>
                  </a:ext>
                </a:extLst>
              </a:tr>
              <a:tr h="370840">
                <a:tc>
                  <a:txBody>
                    <a:bodyPr/>
                    <a:lstStyle/>
                    <a:p>
                      <a:r>
                        <a:rPr lang="en-US" dirty="0">
                          <a:solidFill>
                            <a:schemeClr val="tx1"/>
                          </a:solidFill>
                        </a:rPr>
                        <a:t>[Required]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field is not null.</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736650079"/>
                  </a:ext>
                </a:extLst>
              </a:tr>
              <a:tr h="370840">
                <a:tc>
                  <a:txBody>
                    <a:bodyPr/>
                    <a:lstStyle/>
                    <a:p>
                      <a:r>
                        <a:rPr lang="en-US" dirty="0">
                          <a:solidFill>
                            <a:schemeClr val="tx1"/>
                          </a:solidFill>
                        </a:rPr>
                        <a:t>[</a:t>
                      </a:r>
                      <a:r>
                        <a:rPr lang="en-US" dirty="0" err="1">
                          <a:solidFill>
                            <a:schemeClr val="tx1"/>
                          </a:solidFill>
                        </a:rPr>
                        <a:t>StringLength</a:t>
                      </a:r>
                      <a:r>
                        <a:rPr lang="en-US" dirty="0">
                          <a:solidFill>
                            <a:schemeClr val="tx1"/>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a string property value doesn't exceed a specified length limit.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99358744"/>
                  </a:ext>
                </a:extLst>
              </a:tr>
              <a:tr h="370840">
                <a:tc>
                  <a:txBody>
                    <a:bodyPr/>
                    <a:lstStyle/>
                    <a:p>
                      <a:r>
                        <a:rPr lang="en-US" dirty="0">
                          <a:solidFill>
                            <a:schemeClr val="tx1"/>
                          </a:solidFill>
                        </a:rPr>
                        <a:t>[</a:t>
                      </a:r>
                      <a:r>
                        <a:rPr lang="en-US" dirty="0" err="1">
                          <a:solidFill>
                            <a:schemeClr val="tx1"/>
                          </a:solidFill>
                        </a:rPr>
                        <a:t>Url</a:t>
                      </a:r>
                      <a:r>
                        <a:rPr lang="en-US" dirty="0">
                          <a:solidFill>
                            <a:schemeClr val="tx1"/>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has a URL format.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517675353"/>
                  </a:ext>
                </a:extLst>
              </a:tr>
              <a:tr h="370840">
                <a:tc>
                  <a:txBody>
                    <a:bodyPr/>
                    <a:lstStyle/>
                    <a:p>
                      <a:r>
                        <a:rPr lang="en-US" dirty="0">
                          <a:solidFill>
                            <a:schemeClr val="tx1"/>
                          </a:solidFill>
                        </a:rPr>
                        <a:t>[Remote]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input on the client by calling an action method on the server.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402390935"/>
                  </a:ext>
                </a:extLst>
              </a:tr>
            </a:tbl>
          </a:graphicData>
        </a:graphic>
      </p:graphicFrame>
      <p:sp>
        <p:nvSpPr>
          <p:cNvPr id="3" name="TextBox 2">
            <a:extLst>
              <a:ext uri="{FF2B5EF4-FFF2-40B4-BE49-F238E27FC236}">
                <a16:creationId xmlns:a16="http://schemas.microsoft.com/office/drawing/2014/main" id="{3EA569ED-68EB-46F2-B7D4-772A09C2E996}"/>
              </a:ext>
            </a:extLst>
          </p:cNvPr>
          <p:cNvSpPr txBox="1"/>
          <p:nvPr/>
        </p:nvSpPr>
        <p:spPr>
          <a:xfrm>
            <a:off x="3542036" y="6440994"/>
            <a:ext cx="8649964" cy="369332"/>
          </a:xfrm>
          <a:prstGeom prst="rect">
            <a:avLst/>
          </a:prstGeom>
          <a:noFill/>
        </p:spPr>
        <p:txBody>
          <a:bodyPr wrap="square" rtlCol="0">
            <a:spAutoFit/>
          </a:bodyPr>
          <a:lstStyle/>
          <a:p>
            <a:pPr algn="r"/>
            <a:r>
              <a:rPr lang="en-US" dirty="0">
                <a:highlight>
                  <a:srgbClr val="FFFF00"/>
                </a:highlight>
              </a:rPr>
              <a:t>Make sure to check the docs for additional details on these attributes and their usage.</a:t>
            </a:r>
          </a:p>
        </p:txBody>
      </p:sp>
    </p:spTree>
    <p:extLst>
      <p:ext uri="{BB962C8B-B14F-4D97-AF65-F5344CB8AC3E}">
        <p14:creationId xmlns:p14="http://schemas.microsoft.com/office/powerpoint/2010/main" val="3486933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DA21-F1A4-4423-865F-FECC1FBACE61}"/>
              </a:ext>
            </a:extLst>
          </p:cNvPr>
          <p:cNvSpPr>
            <a:spLocks noGrp="1"/>
          </p:cNvSpPr>
          <p:nvPr>
            <p:ph type="title"/>
          </p:nvPr>
        </p:nvSpPr>
        <p:spPr>
          <a:xfrm>
            <a:off x="1061424" y="286603"/>
            <a:ext cx="10440296" cy="1450757"/>
          </a:xfrm>
        </p:spPr>
        <p:txBody>
          <a:bodyPr>
            <a:normAutofit/>
          </a:bodyPr>
          <a:lstStyle/>
          <a:p>
            <a:r>
              <a:rPr lang="en-US" dirty="0">
                <a:solidFill>
                  <a:schemeClr val="tx1"/>
                </a:solidFill>
              </a:rPr>
              <a:t>ASP.NET Core MVC - </a:t>
            </a:r>
            <a:r>
              <a:rPr lang="en-US" dirty="0" err="1">
                <a:solidFill>
                  <a:schemeClr val="tx1"/>
                </a:solidFill>
              </a:rPr>
              <a:t>ViewModel</a:t>
            </a:r>
            <a:br>
              <a:rPr lang="en-US" dirty="0"/>
            </a:br>
            <a:r>
              <a:rPr lang="en-US" sz="1400" dirty="0">
                <a:hlinkClick r:id="rId2"/>
              </a:rPr>
              <a:t>https://docs.microsoft.com/en-us/aspnet/core/mvc/views/overview?view=aspnetcore-5.0#passing-data-to-views</a:t>
            </a:r>
            <a:endParaRPr lang="en-US" sz="4400" dirty="0"/>
          </a:p>
        </p:txBody>
      </p:sp>
      <p:sp>
        <p:nvSpPr>
          <p:cNvPr id="3" name="Content Placeholder 2">
            <a:extLst>
              <a:ext uri="{FF2B5EF4-FFF2-40B4-BE49-F238E27FC236}">
                <a16:creationId xmlns:a16="http://schemas.microsoft.com/office/drawing/2014/main" id="{CBACD909-704D-43F6-967E-F3A9CF7EC921}"/>
              </a:ext>
            </a:extLst>
          </p:cNvPr>
          <p:cNvSpPr>
            <a:spLocks noGrp="1"/>
          </p:cNvSpPr>
          <p:nvPr>
            <p:ph idx="1"/>
          </p:nvPr>
        </p:nvSpPr>
        <p:spPr>
          <a:xfrm>
            <a:off x="1061424" y="1911941"/>
            <a:ext cx="9858022" cy="1245853"/>
          </a:xfrm>
        </p:spPr>
        <p:txBody>
          <a:bodyPr anchor="ctr">
            <a:normAutofit fontScale="85000" lnSpcReduction="10000"/>
          </a:bodyPr>
          <a:lstStyle/>
          <a:p>
            <a:r>
              <a:rPr lang="en-US" sz="2400" dirty="0">
                <a:solidFill>
                  <a:schemeClr val="tx1"/>
                </a:solidFill>
              </a:rPr>
              <a:t>You can pass Strongly-Typed data and Weakly-Typed data to </a:t>
            </a:r>
            <a:r>
              <a:rPr lang="en-US" sz="2400" b="1" i="1" dirty="0">
                <a:solidFill>
                  <a:schemeClr val="tx1"/>
                </a:solidFill>
              </a:rPr>
              <a:t>views</a:t>
            </a:r>
            <a:r>
              <a:rPr lang="en-US" sz="2400" dirty="0">
                <a:solidFill>
                  <a:schemeClr val="tx1"/>
                </a:solidFill>
              </a:rPr>
              <a:t>. </a:t>
            </a:r>
            <a:r>
              <a:rPr lang="en-US" sz="2400" b="1" i="1" dirty="0">
                <a:solidFill>
                  <a:schemeClr val="tx1"/>
                </a:solidFill>
              </a:rPr>
              <a:t>Strongly-typed</a:t>
            </a:r>
            <a:r>
              <a:rPr lang="en-US" sz="2400" dirty="0">
                <a:solidFill>
                  <a:schemeClr val="tx1"/>
                </a:solidFill>
              </a:rPr>
              <a:t> </a:t>
            </a:r>
            <a:r>
              <a:rPr lang="en-US" sz="2400" b="1" i="1" dirty="0">
                <a:solidFill>
                  <a:schemeClr val="tx1"/>
                </a:solidFill>
              </a:rPr>
              <a:t>views</a:t>
            </a:r>
            <a:r>
              <a:rPr lang="en-US" sz="2400" dirty="0">
                <a:solidFill>
                  <a:schemeClr val="tx1"/>
                </a:solidFill>
              </a:rPr>
              <a:t> typically use </a:t>
            </a:r>
            <a:r>
              <a:rPr lang="en-US" sz="2400" b="1" i="1" dirty="0" err="1">
                <a:solidFill>
                  <a:schemeClr val="tx1"/>
                </a:solidFill>
              </a:rPr>
              <a:t>ViewModel</a:t>
            </a:r>
            <a:r>
              <a:rPr lang="en-US" sz="2400" dirty="0">
                <a:solidFill>
                  <a:schemeClr val="tx1"/>
                </a:solidFill>
              </a:rPr>
              <a:t> </a:t>
            </a:r>
            <a:r>
              <a:rPr lang="en-US" sz="2400" b="1" i="1" dirty="0">
                <a:solidFill>
                  <a:schemeClr val="tx1"/>
                </a:solidFill>
              </a:rPr>
              <a:t>types</a:t>
            </a:r>
            <a:r>
              <a:rPr lang="en-US" sz="2400" dirty="0">
                <a:solidFill>
                  <a:schemeClr val="tx1"/>
                </a:solidFill>
              </a:rPr>
              <a:t> designed to contain the data to display on that </a:t>
            </a:r>
            <a:r>
              <a:rPr lang="en-US" sz="2400" b="1" i="1" dirty="0">
                <a:solidFill>
                  <a:schemeClr val="tx1"/>
                </a:solidFill>
              </a:rPr>
              <a:t>view</a:t>
            </a:r>
            <a:r>
              <a:rPr lang="en-US" sz="2400" dirty="0">
                <a:solidFill>
                  <a:schemeClr val="tx1"/>
                </a:solidFill>
              </a:rPr>
              <a:t>. The </a:t>
            </a:r>
            <a:r>
              <a:rPr lang="en-US" sz="2400" b="1" i="1" dirty="0">
                <a:solidFill>
                  <a:schemeClr val="tx1"/>
                </a:solidFill>
              </a:rPr>
              <a:t>controller</a:t>
            </a:r>
            <a:r>
              <a:rPr lang="en-US" sz="2400" dirty="0">
                <a:solidFill>
                  <a:schemeClr val="tx1"/>
                </a:solidFill>
              </a:rPr>
              <a:t> creates and populates these </a:t>
            </a:r>
            <a:r>
              <a:rPr lang="en-US" sz="2400" b="1" i="1" dirty="0" err="1">
                <a:solidFill>
                  <a:schemeClr val="tx1"/>
                </a:solidFill>
              </a:rPr>
              <a:t>ViewModel</a:t>
            </a:r>
            <a:r>
              <a:rPr lang="en-US" sz="2400" dirty="0">
                <a:solidFill>
                  <a:schemeClr val="tx1"/>
                </a:solidFill>
              </a:rPr>
              <a:t> instances from the </a:t>
            </a:r>
            <a:r>
              <a:rPr lang="en-US" sz="2400" b="1" i="1" dirty="0">
                <a:solidFill>
                  <a:schemeClr val="tx1"/>
                </a:solidFill>
              </a:rPr>
              <a:t>model</a:t>
            </a:r>
            <a:r>
              <a:rPr lang="en-US" sz="2400" dirty="0">
                <a:solidFill>
                  <a:schemeClr val="tx1"/>
                </a:solidFill>
              </a:rPr>
              <a:t>.</a:t>
            </a:r>
          </a:p>
        </p:txBody>
      </p:sp>
      <p:graphicFrame>
        <p:nvGraphicFramePr>
          <p:cNvPr id="4" name="Table 4">
            <a:extLst>
              <a:ext uri="{FF2B5EF4-FFF2-40B4-BE49-F238E27FC236}">
                <a16:creationId xmlns:a16="http://schemas.microsoft.com/office/drawing/2014/main" id="{DFC76537-4120-4FFA-8874-AC9115E98DB8}"/>
              </a:ext>
            </a:extLst>
          </p:cNvPr>
          <p:cNvGraphicFramePr>
            <a:graphicFrameLocks noGrp="1"/>
          </p:cNvGraphicFramePr>
          <p:nvPr>
            <p:extLst>
              <p:ext uri="{D42A27DB-BD31-4B8C-83A1-F6EECF244321}">
                <p14:modId xmlns:p14="http://schemas.microsoft.com/office/powerpoint/2010/main" val="3904098397"/>
              </p:ext>
            </p:extLst>
          </p:nvPr>
        </p:nvGraphicFramePr>
        <p:xfrm>
          <a:off x="1587344" y="3157794"/>
          <a:ext cx="4594350" cy="3101164"/>
        </p:xfrm>
        <a:graphic>
          <a:graphicData uri="http://schemas.openxmlformats.org/drawingml/2006/table">
            <a:tbl>
              <a:tblPr firstRow="1" bandRow="1">
                <a:tableStyleId>{5C22544A-7EE6-4342-B048-85BDC9FD1C3A}</a:tableStyleId>
              </a:tblPr>
              <a:tblGrid>
                <a:gridCol w="4594350">
                  <a:extLst>
                    <a:ext uri="{9D8B030D-6E8A-4147-A177-3AD203B41FA5}">
                      <a16:colId xmlns:a16="http://schemas.microsoft.com/office/drawing/2014/main" val="692693906"/>
                    </a:ext>
                  </a:extLst>
                </a:gridCol>
              </a:tblGrid>
              <a:tr h="424450">
                <a:tc>
                  <a:txBody>
                    <a:bodyPr/>
                    <a:lstStyle/>
                    <a:p>
                      <a:pPr algn="ctr"/>
                      <a:r>
                        <a:rPr lang="en-US" sz="2400" dirty="0"/>
                        <a:t>Strongly-typed - </a:t>
                      </a:r>
                      <a:r>
                        <a:rPr lang="en-US" sz="2400" dirty="0" err="1"/>
                        <a:t>Viewmodel</a:t>
                      </a:r>
                      <a:endParaRPr lang="en-US" sz="24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58613372"/>
                  </a:ext>
                </a:extLst>
              </a:tr>
              <a:tr h="2643964">
                <a:tc>
                  <a:txBody>
                    <a:bodyPr/>
                    <a:lstStyle/>
                    <a:p>
                      <a:r>
                        <a:rPr lang="en-US" sz="1800" dirty="0">
                          <a:solidFill>
                            <a:schemeClr val="tx1"/>
                          </a:solidFill>
                        </a:rPr>
                        <a:t>Specify a </a:t>
                      </a:r>
                      <a:r>
                        <a:rPr lang="en-US" sz="1800" b="1" i="1" dirty="0">
                          <a:solidFill>
                            <a:schemeClr val="tx1"/>
                          </a:solidFill>
                        </a:rPr>
                        <a:t>model</a:t>
                      </a:r>
                      <a:r>
                        <a:rPr lang="en-US" sz="1800" dirty="0">
                          <a:solidFill>
                            <a:schemeClr val="tx1"/>
                          </a:solidFill>
                        </a:rPr>
                        <a:t> (aka, </a:t>
                      </a:r>
                      <a:r>
                        <a:rPr lang="en-US" sz="1800" dirty="0" err="1">
                          <a:solidFill>
                            <a:schemeClr val="tx1"/>
                          </a:solidFill>
                        </a:rPr>
                        <a:t>viewmodel</a:t>
                      </a:r>
                      <a:r>
                        <a:rPr lang="en-US" sz="1800" dirty="0">
                          <a:solidFill>
                            <a:schemeClr val="tx1"/>
                          </a:solidFill>
                        </a:rPr>
                        <a:t>) type in the view and pass it from the action method.</a:t>
                      </a:r>
                    </a:p>
                    <a:p>
                      <a:r>
                        <a:rPr lang="en-US" sz="1800" dirty="0">
                          <a:solidFill>
                            <a:schemeClr val="tx1"/>
                          </a:solidFill>
                        </a:rPr>
                        <a:t>This allows the view to have </a:t>
                      </a:r>
                      <a:r>
                        <a:rPr lang="en-US" sz="1800" b="1" i="1" dirty="0">
                          <a:solidFill>
                            <a:schemeClr val="tx1"/>
                          </a:solidFill>
                        </a:rPr>
                        <a:t>strong type checking(</a:t>
                      </a:r>
                      <a:r>
                        <a:rPr lang="en-US" sz="1800" dirty="0">
                          <a:solidFill>
                            <a:schemeClr val="tx1"/>
                          </a:solidFill>
                        </a:rPr>
                        <a:t>and </a:t>
                      </a:r>
                      <a:r>
                        <a:rPr lang="en-US" sz="1800" b="1" i="1" dirty="0" err="1">
                          <a:solidFill>
                            <a:schemeClr val="tx1"/>
                          </a:solidFill>
                        </a:rPr>
                        <a:t>Intellisense</a:t>
                      </a:r>
                      <a:r>
                        <a:rPr lang="en-US" sz="1800" b="1" i="1" dirty="0">
                          <a:solidFill>
                            <a:schemeClr val="tx1"/>
                          </a:solidFill>
                        </a:rPr>
                        <a:t>!)</a:t>
                      </a:r>
                      <a:r>
                        <a:rPr lang="en-US" sz="1800" dirty="0">
                          <a:solidFill>
                            <a:schemeClr val="tx1"/>
                          </a:solidFill>
                        </a:rPr>
                        <a:t>. Strong typing (or strongly typed) means every variable and constant has an explicitly defined type (string, int, or </a:t>
                      </a:r>
                      <a:r>
                        <a:rPr lang="en-US" sz="1800" dirty="0" err="1">
                          <a:solidFill>
                            <a:schemeClr val="tx1"/>
                          </a:solidFill>
                        </a:rPr>
                        <a:t>DateTime</a:t>
                      </a:r>
                      <a:r>
                        <a:rPr lang="en-US" sz="1800" dirty="0">
                          <a:solidFill>
                            <a:schemeClr val="tx1"/>
                          </a:solidFill>
                        </a:rPr>
                        <a:t>). The validity of types used in a view is checked at compile time. </a:t>
                      </a:r>
                      <a:endParaRPr lang="en-US" sz="1800" b="1" i="1"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46767497"/>
                  </a:ext>
                </a:extLst>
              </a:tr>
            </a:tbl>
          </a:graphicData>
        </a:graphic>
      </p:graphicFrame>
      <p:pic>
        <p:nvPicPr>
          <p:cNvPr id="7" name="Picture 6">
            <a:extLst>
              <a:ext uri="{FF2B5EF4-FFF2-40B4-BE49-F238E27FC236}">
                <a16:creationId xmlns:a16="http://schemas.microsoft.com/office/drawing/2014/main" id="{BC7AA64E-966B-4547-8408-84C9BBADF7DE}"/>
              </a:ext>
            </a:extLst>
          </p:cNvPr>
          <p:cNvPicPr>
            <a:picLocks noChangeAspect="1"/>
          </p:cNvPicPr>
          <p:nvPr/>
        </p:nvPicPr>
        <p:blipFill>
          <a:blip r:embed="rId3"/>
          <a:stretch>
            <a:fillRect/>
          </a:stretch>
        </p:blipFill>
        <p:spPr>
          <a:xfrm>
            <a:off x="6467726" y="3157794"/>
            <a:ext cx="3999884" cy="3101164"/>
          </a:xfrm>
          <a:prstGeom prst="rect">
            <a:avLst/>
          </a:prstGeom>
          <a:ln w="19050">
            <a:solidFill>
              <a:schemeClr val="accent2"/>
            </a:solidFill>
          </a:ln>
          <a:effectLst/>
        </p:spPr>
      </p:pic>
    </p:spTree>
    <p:extLst>
      <p:ext uri="{BB962C8B-B14F-4D97-AF65-F5344CB8AC3E}">
        <p14:creationId xmlns:p14="http://schemas.microsoft.com/office/powerpoint/2010/main" val="363211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7906C1F-5269-4855-B920-FC694771A577}"/>
              </a:ext>
            </a:extLst>
          </p:cNvPr>
          <p:cNvGraphicFramePr>
            <a:graphicFrameLocks noGrp="1"/>
          </p:cNvGraphicFramePr>
          <p:nvPr>
            <p:ph idx="1"/>
            <p:extLst>
              <p:ext uri="{D42A27DB-BD31-4B8C-83A1-F6EECF244321}">
                <p14:modId xmlns:p14="http://schemas.microsoft.com/office/powerpoint/2010/main" val="1540203954"/>
              </p:ext>
            </p:extLst>
          </p:nvPr>
        </p:nvGraphicFramePr>
        <p:xfrm>
          <a:off x="1493534" y="2621607"/>
          <a:ext cx="4222168" cy="2991906"/>
        </p:xfrm>
        <a:graphic>
          <a:graphicData uri="http://schemas.openxmlformats.org/drawingml/2006/table">
            <a:tbl>
              <a:tblPr firstRow="1" bandRow="1">
                <a:tableStyleId>{5C22544A-7EE6-4342-B048-85BDC9FD1C3A}</a:tableStyleId>
              </a:tblPr>
              <a:tblGrid>
                <a:gridCol w="4222168">
                  <a:extLst>
                    <a:ext uri="{9D8B030D-6E8A-4147-A177-3AD203B41FA5}">
                      <a16:colId xmlns:a16="http://schemas.microsoft.com/office/drawing/2014/main" val="3273254488"/>
                    </a:ext>
                  </a:extLst>
                </a:gridCol>
              </a:tblGrid>
              <a:tr h="897572">
                <a:tc>
                  <a:txBody>
                    <a:bodyPr/>
                    <a:lstStyle/>
                    <a:p>
                      <a:pPr algn="ctr"/>
                      <a:r>
                        <a:rPr lang="en-US" sz="2400" dirty="0"/>
                        <a:t>Weakly typed</a:t>
                      </a:r>
                    </a:p>
                    <a:p>
                      <a:pPr algn="ctr"/>
                      <a:r>
                        <a:rPr lang="en-US" sz="2400" dirty="0" err="1"/>
                        <a:t>ViewData</a:t>
                      </a:r>
                      <a:r>
                        <a:rPr lang="en-US" sz="2400" dirty="0"/>
                        <a:t> and </a:t>
                      </a:r>
                      <a:r>
                        <a:rPr lang="en-US" sz="2400" dirty="0" err="1"/>
                        <a:t>ViewBag</a:t>
                      </a:r>
                      <a:endParaRPr lang="en-US" sz="24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005599547"/>
                  </a:ext>
                </a:extLst>
              </a:tr>
              <a:tr h="2094334">
                <a:tc>
                  <a:txBody>
                    <a:bodyPr/>
                    <a:lstStyle/>
                    <a:p>
                      <a:r>
                        <a:rPr lang="en-US" sz="2000" b="1" i="1" dirty="0"/>
                        <a:t>Weak </a:t>
                      </a:r>
                      <a:r>
                        <a:rPr lang="en-US" sz="2000" b="1" i="1" dirty="0">
                          <a:solidFill>
                            <a:schemeClr val="tx1"/>
                          </a:solidFill>
                        </a:rPr>
                        <a:t>types </a:t>
                      </a:r>
                      <a:r>
                        <a:rPr lang="en-US" sz="2000" dirty="0">
                          <a:solidFill>
                            <a:schemeClr val="tx1"/>
                          </a:solidFill>
                        </a:rPr>
                        <a:t>(or loose types) means that you don't explicitly declare the type of data you're using. You can use the collection of </a:t>
                      </a:r>
                      <a:r>
                        <a:rPr lang="en-US" sz="2000" i="1" dirty="0">
                          <a:solidFill>
                            <a:schemeClr val="tx1"/>
                          </a:solidFill>
                        </a:rPr>
                        <a:t>weakly typed</a:t>
                      </a:r>
                      <a:r>
                        <a:rPr lang="en-US" sz="2000" dirty="0">
                          <a:solidFill>
                            <a:schemeClr val="tx1"/>
                          </a:solidFill>
                        </a:rPr>
                        <a:t> data for passing small amounts </a:t>
                      </a:r>
                      <a:r>
                        <a:rPr lang="en-US" sz="2000" dirty="0"/>
                        <a:t>of data in and out of </a:t>
                      </a:r>
                      <a:r>
                        <a:rPr lang="en-US" sz="2000" i="1" dirty="0"/>
                        <a:t>controllers</a:t>
                      </a:r>
                      <a:r>
                        <a:rPr lang="en-US" sz="2000" dirty="0"/>
                        <a:t> and </a:t>
                      </a:r>
                      <a:r>
                        <a:rPr lang="en-US" sz="2000" i="1" dirty="0"/>
                        <a:t>views</a:t>
                      </a:r>
                      <a:r>
                        <a:rPr lang="en-US" sz="20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524959756"/>
                  </a:ext>
                </a:extLst>
              </a:tr>
            </a:tbl>
          </a:graphicData>
        </a:graphic>
      </p:graphicFrame>
      <p:sp>
        <p:nvSpPr>
          <p:cNvPr id="5" name="Title 1">
            <a:extLst>
              <a:ext uri="{FF2B5EF4-FFF2-40B4-BE49-F238E27FC236}">
                <a16:creationId xmlns:a16="http://schemas.microsoft.com/office/drawing/2014/main" id="{52EA8587-2D62-49F1-879B-A224E620EC14}"/>
              </a:ext>
            </a:extLst>
          </p:cNvPr>
          <p:cNvSpPr>
            <a:spLocks noGrp="1"/>
          </p:cNvSpPr>
          <p:nvPr>
            <p:ph type="title"/>
          </p:nvPr>
        </p:nvSpPr>
        <p:spPr>
          <a:xfrm>
            <a:off x="1096962" y="287338"/>
            <a:ext cx="10742567" cy="1449387"/>
          </a:xfrm>
        </p:spPr>
        <p:txBody>
          <a:bodyPr>
            <a:normAutofit fontScale="90000"/>
          </a:bodyPr>
          <a:lstStyle/>
          <a:p>
            <a:r>
              <a:rPr lang="en-US" dirty="0">
                <a:solidFill>
                  <a:schemeClr val="tx1"/>
                </a:solidFill>
              </a:rPr>
              <a:t>ASP.NET Core MVC - </a:t>
            </a:r>
            <a:r>
              <a:rPr lang="en-US" dirty="0" err="1">
                <a:solidFill>
                  <a:schemeClr val="tx1"/>
                </a:solidFill>
              </a:rPr>
              <a:t>ViewData</a:t>
            </a:r>
            <a:r>
              <a:rPr lang="en-US" dirty="0">
                <a:solidFill>
                  <a:schemeClr val="tx1"/>
                </a:solidFill>
              </a:rPr>
              <a:t>/</a:t>
            </a:r>
            <a:r>
              <a:rPr lang="en-US" dirty="0" err="1">
                <a:solidFill>
                  <a:schemeClr val="tx1"/>
                </a:solidFill>
              </a:rPr>
              <a:t>ViewBag</a:t>
            </a:r>
            <a:br>
              <a:rPr lang="en-US" dirty="0"/>
            </a:br>
            <a:r>
              <a:rPr lang="en-US" sz="1600" dirty="0">
                <a:hlinkClick r:id="rId2"/>
              </a:rPr>
              <a:t>https://docs.microsoft.com/en-us/aspnet/core/mvc/views/overview?view=aspnetcore-5.0#weakly-typed-data-viewdata-viewdata-attribute-and-viewbag</a:t>
            </a:r>
            <a:endParaRPr lang="en-US" sz="4400" dirty="0"/>
          </a:p>
        </p:txBody>
      </p:sp>
      <p:pic>
        <p:nvPicPr>
          <p:cNvPr id="8" name="Picture 7">
            <a:extLst>
              <a:ext uri="{FF2B5EF4-FFF2-40B4-BE49-F238E27FC236}">
                <a16:creationId xmlns:a16="http://schemas.microsoft.com/office/drawing/2014/main" id="{82E62C16-88C5-4CA9-A5C3-33EA68DA9D2D}"/>
              </a:ext>
            </a:extLst>
          </p:cNvPr>
          <p:cNvPicPr>
            <a:picLocks noChangeAspect="1"/>
          </p:cNvPicPr>
          <p:nvPr/>
        </p:nvPicPr>
        <p:blipFill>
          <a:blip r:embed="rId3"/>
          <a:stretch>
            <a:fillRect/>
          </a:stretch>
        </p:blipFill>
        <p:spPr>
          <a:xfrm>
            <a:off x="5964746" y="2122485"/>
            <a:ext cx="3122872" cy="2655145"/>
          </a:xfrm>
          <a:prstGeom prst="rect">
            <a:avLst/>
          </a:prstGeom>
          <a:ln w="19050">
            <a:solidFill>
              <a:schemeClr val="accent2"/>
            </a:solidFill>
          </a:ln>
          <a:effectLst/>
        </p:spPr>
      </p:pic>
      <p:pic>
        <p:nvPicPr>
          <p:cNvPr id="3" name="Picture 2">
            <a:extLst>
              <a:ext uri="{FF2B5EF4-FFF2-40B4-BE49-F238E27FC236}">
                <a16:creationId xmlns:a16="http://schemas.microsoft.com/office/drawing/2014/main" id="{AD03DD24-A577-431C-B3BD-AB8A2550801A}"/>
              </a:ext>
            </a:extLst>
          </p:cNvPr>
          <p:cNvPicPr>
            <a:picLocks noChangeAspect="1"/>
          </p:cNvPicPr>
          <p:nvPr/>
        </p:nvPicPr>
        <p:blipFill>
          <a:blip r:embed="rId4"/>
          <a:stretch>
            <a:fillRect/>
          </a:stretch>
        </p:blipFill>
        <p:spPr>
          <a:xfrm>
            <a:off x="7485300" y="4189339"/>
            <a:ext cx="3858802" cy="2062858"/>
          </a:xfrm>
          <a:prstGeom prst="rect">
            <a:avLst/>
          </a:prstGeom>
          <a:ln w="19050">
            <a:solidFill>
              <a:schemeClr val="accent2"/>
            </a:solidFill>
          </a:ln>
        </p:spPr>
      </p:pic>
    </p:spTree>
    <p:extLst>
      <p:ext uri="{BB962C8B-B14F-4D97-AF65-F5344CB8AC3E}">
        <p14:creationId xmlns:p14="http://schemas.microsoft.com/office/powerpoint/2010/main" val="603582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7906C1F-5269-4855-B920-FC694771A577}"/>
              </a:ext>
            </a:extLst>
          </p:cNvPr>
          <p:cNvGraphicFramePr>
            <a:graphicFrameLocks noGrp="1"/>
          </p:cNvGraphicFramePr>
          <p:nvPr>
            <p:ph idx="1"/>
            <p:extLst>
              <p:ext uri="{D42A27DB-BD31-4B8C-83A1-F6EECF244321}">
                <p14:modId xmlns:p14="http://schemas.microsoft.com/office/powerpoint/2010/main" val="1105978792"/>
              </p:ext>
            </p:extLst>
          </p:nvPr>
        </p:nvGraphicFramePr>
        <p:xfrm>
          <a:off x="4899212" y="2366332"/>
          <a:ext cx="6266094" cy="1889760"/>
        </p:xfrm>
        <a:graphic>
          <a:graphicData uri="http://schemas.openxmlformats.org/drawingml/2006/table">
            <a:tbl>
              <a:tblPr firstRow="1" bandRow="1">
                <a:tableStyleId>{5C22544A-7EE6-4342-B048-85BDC9FD1C3A}</a:tableStyleId>
              </a:tblPr>
              <a:tblGrid>
                <a:gridCol w="6266094">
                  <a:extLst>
                    <a:ext uri="{9D8B030D-6E8A-4147-A177-3AD203B41FA5}">
                      <a16:colId xmlns:a16="http://schemas.microsoft.com/office/drawing/2014/main" val="3273254488"/>
                    </a:ext>
                  </a:extLst>
                </a:gridCol>
              </a:tblGrid>
              <a:tr h="370840">
                <a:tc>
                  <a:txBody>
                    <a:bodyPr/>
                    <a:lstStyle/>
                    <a:p>
                      <a:r>
                        <a:rPr lang="en-US" sz="2000" dirty="0"/>
                        <a:t>Weakly typed – </a:t>
                      </a:r>
                      <a:r>
                        <a:rPr lang="en-US" sz="2000" dirty="0" err="1"/>
                        <a:t>ViewData</a:t>
                      </a:r>
                      <a:r>
                        <a:rPr lang="en-US" sz="2000" dirty="0"/>
                        <a:t>, </a:t>
                      </a:r>
                      <a:r>
                        <a:rPr lang="en-US" sz="2000" dirty="0" err="1"/>
                        <a:t>ViewDataAttribute</a:t>
                      </a:r>
                      <a:r>
                        <a:rPr lang="en-US" sz="2000" dirty="0"/>
                        <a:t>, and </a:t>
                      </a:r>
                      <a:r>
                        <a:rPr lang="en-US" sz="2000" dirty="0" err="1"/>
                        <a:t>ViewBag</a:t>
                      </a:r>
                      <a:endParaRPr lang="en-US" sz="2000" dirty="0"/>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005599547"/>
                  </a:ext>
                </a:extLst>
              </a:tr>
              <a:tr h="370840">
                <a:tc>
                  <a:txBody>
                    <a:bodyPr/>
                    <a:lstStyle/>
                    <a:p>
                      <a:r>
                        <a:rPr lang="en-US" sz="1800" dirty="0"/>
                        <a:t>Weakly typed means that you don't explicitly declare the type of data you're using. You can use the collection of weakly typed data for passing small amounts of data in and out of controllers and views.</a:t>
                      </a: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524959756"/>
                  </a:ext>
                </a:extLst>
              </a:tr>
            </a:tbl>
          </a:graphicData>
        </a:graphic>
      </p:graphicFrame>
      <p:sp>
        <p:nvSpPr>
          <p:cNvPr id="7" name="Rectangle 6">
            <a:extLst>
              <a:ext uri="{FF2B5EF4-FFF2-40B4-BE49-F238E27FC236}">
                <a16:creationId xmlns:a16="http://schemas.microsoft.com/office/drawing/2014/main" id="{936C507E-F75A-4E23-86B5-94D428B15241}"/>
              </a:ext>
            </a:extLst>
          </p:cNvPr>
          <p:cNvSpPr/>
          <p:nvPr/>
        </p:nvSpPr>
        <p:spPr>
          <a:xfrm>
            <a:off x="1195393" y="1887071"/>
            <a:ext cx="3688976" cy="4536141"/>
          </a:xfrm>
          <a:prstGeom prst="rect">
            <a:avLst/>
          </a:prstGeom>
        </p:spPr>
        <p:txBody>
          <a:bodyPr wrap="square" anchor="ctr">
            <a:noAutofit/>
          </a:bodyPr>
          <a:lstStyle/>
          <a:p>
            <a:pPr marL="285750" indent="-285750">
              <a:buFont typeface="Arial" panose="020B0604020202020204" pitchFamily="34" charset="0"/>
              <a:buChar char="•"/>
            </a:pPr>
            <a:r>
              <a:rPr lang="en-US" b="1" i="1" dirty="0" err="1"/>
              <a:t>ViewData</a:t>
            </a:r>
            <a:r>
              <a:rPr lang="en-US" dirty="0"/>
              <a:t> is a Dictionary. </a:t>
            </a:r>
          </a:p>
          <a:p>
            <a:pPr marL="285750" indent="-285750">
              <a:buFont typeface="Arial" panose="020B0604020202020204" pitchFamily="34" charset="0"/>
              <a:buChar char="•"/>
            </a:pPr>
            <a:r>
              <a:rPr lang="en-US" b="1" i="1" dirty="0" err="1"/>
              <a:t>ViewBag</a:t>
            </a:r>
            <a:r>
              <a:rPr lang="en-US" dirty="0"/>
              <a:t> is a wrapper around </a:t>
            </a:r>
            <a:r>
              <a:rPr lang="en-US" b="1" i="1" dirty="0" err="1"/>
              <a:t>ViewData</a:t>
            </a:r>
            <a:r>
              <a:rPr lang="en-US" dirty="0"/>
              <a:t> that provides dynamic properties for the underlying </a:t>
            </a:r>
            <a:r>
              <a:rPr lang="en-US" b="1" i="1" dirty="0" err="1"/>
              <a:t>ViewData</a:t>
            </a:r>
            <a:r>
              <a:rPr lang="en-US" dirty="0"/>
              <a:t> collection. </a:t>
            </a:r>
          </a:p>
          <a:p>
            <a:pPr marL="285750" indent="-285750">
              <a:buFont typeface="Arial" panose="020B0604020202020204" pitchFamily="34" charset="0"/>
              <a:buChar char="•"/>
            </a:pPr>
            <a:r>
              <a:rPr lang="en-US" dirty="0"/>
              <a:t>Key lookups are case-insensitive for both </a:t>
            </a:r>
            <a:r>
              <a:rPr lang="en-US" b="1" i="1" dirty="0" err="1"/>
              <a:t>ViewData</a:t>
            </a:r>
            <a:r>
              <a:rPr lang="en-US" dirty="0"/>
              <a:t> and </a:t>
            </a:r>
            <a:r>
              <a:rPr lang="en-US" b="1" i="1" dirty="0" err="1"/>
              <a:t>ViewBag</a:t>
            </a:r>
            <a:r>
              <a:rPr lang="en-US" dirty="0"/>
              <a:t>.</a:t>
            </a:r>
          </a:p>
          <a:p>
            <a:endParaRPr lang="en-US" dirty="0"/>
          </a:p>
          <a:p>
            <a:r>
              <a:rPr lang="en-US" b="1" i="1" dirty="0" err="1"/>
              <a:t>ViewData</a:t>
            </a:r>
            <a:r>
              <a:rPr lang="en-US" dirty="0"/>
              <a:t> and </a:t>
            </a:r>
            <a:r>
              <a:rPr lang="en-US" b="1" i="1" dirty="0" err="1"/>
              <a:t>ViewBag</a:t>
            </a:r>
            <a:r>
              <a:rPr lang="en-US" dirty="0"/>
              <a:t> don't offer compile-time type checking and are more error-prone than using a </a:t>
            </a:r>
            <a:r>
              <a:rPr lang="en-US" b="1" i="1" dirty="0" err="1"/>
              <a:t>viewmodel</a:t>
            </a:r>
            <a:r>
              <a:rPr lang="en-US" dirty="0"/>
              <a:t>. </a:t>
            </a:r>
          </a:p>
          <a:p>
            <a:r>
              <a:rPr lang="en-US" dirty="0"/>
              <a:t>Some developers prefer to minimally or never use </a:t>
            </a:r>
            <a:r>
              <a:rPr lang="en-US" b="1" i="1" dirty="0" err="1"/>
              <a:t>ViewData</a:t>
            </a:r>
            <a:r>
              <a:rPr lang="en-US" dirty="0"/>
              <a:t> and </a:t>
            </a:r>
            <a:r>
              <a:rPr lang="en-US" b="1" i="1" dirty="0" err="1"/>
              <a:t>ViewBag</a:t>
            </a:r>
            <a:r>
              <a:rPr lang="en-US" dirty="0"/>
              <a:t>.</a:t>
            </a:r>
          </a:p>
        </p:txBody>
      </p:sp>
      <p:pic>
        <p:nvPicPr>
          <p:cNvPr id="2" name="Picture 1">
            <a:extLst>
              <a:ext uri="{FF2B5EF4-FFF2-40B4-BE49-F238E27FC236}">
                <a16:creationId xmlns:a16="http://schemas.microsoft.com/office/drawing/2014/main" id="{70F0B2F4-D57C-4DE6-B897-C2669EDE17C6}"/>
              </a:ext>
            </a:extLst>
          </p:cNvPr>
          <p:cNvPicPr>
            <a:picLocks noChangeAspect="1"/>
          </p:cNvPicPr>
          <p:nvPr/>
        </p:nvPicPr>
        <p:blipFill>
          <a:blip r:embed="rId2"/>
          <a:stretch>
            <a:fillRect/>
          </a:stretch>
        </p:blipFill>
        <p:spPr>
          <a:xfrm>
            <a:off x="4899212" y="4632028"/>
            <a:ext cx="6266094" cy="1456510"/>
          </a:xfrm>
          <a:prstGeom prst="rect">
            <a:avLst/>
          </a:prstGeom>
          <a:ln w="22225">
            <a:solidFill>
              <a:schemeClr val="accent2"/>
            </a:solidFill>
          </a:ln>
          <a:effectLst/>
        </p:spPr>
      </p:pic>
      <p:sp>
        <p:nvSpPr>
          <p:cNvPr id="8" name="Title 1">
            <a:extLst>
              <a:ext uri="{FF2B5EF4-FFF2-40B4-BE49-F238E27FC236}">
                <a16:creationId xmlns:a16="http://schemas.microsoft.com/office/drawing/2014/main" id="{441ADC45-D349-4989-94AD-E8DEE2565FF6}"/>
              </a:ext>
            </a:extLst>
          </p:cNvPr>
          <p:cNvSpPr>
            <a:spLocks noGrp="1"/>
          </p:cNvSpPr>
          <p:nvPr>
            <p:ph type="title"/>
          </p:nvPr>
        </p:nvSpPr>
        <p:spPr>
          <a:xfrm>
            <a:off x="1096962" y="287338"/>
            <a:ext cx="10742567" cy="1449387"/>
          </a:xfrm>
        </p:spPr>
        <p:txBody>
          <a:bodyPr>
            <a:normAutofit fontScale="90000"/>
          </a:bodyPr>
          <a:lstStyle/>
          <a:p>
            <a:r>
              <a:rPr lang="en-US" dirty="0">
                <a:solidFill>
                  <a:schemeClr val="tx1"/>
                </a:solidFill>
              </a:rPr>
              <a:t>ASP.NET Core MVC - </a:t>
            </a:r>
            <a:r>
              <a:rPr lang="en-US" dirty="0" err="1">
                <a:solidFill>
                  <a:schemeClr val="tx1"/>
                </a:solidFill>
              </a:rPr>
              <a:t>ViewData</a:t>
            </a:r>
            <a:r>
              <a:rPr lang="en-US" dirty="0">
                <a:solidFill>
                  <a:schemeClr val="tx1"/>
                </a:solidFill>
              </a:rPr>
              <a:t>/</a:t>
            </a:r>
            <a:r>
              <a:rPr lang="en-US" dirty="0" err="1">
                <a:solidFill>
                  <a:schemeClr val="tx1"/>
                </a:solidFill>
              </a:rPr>
              <a:t>ViewBag</a:t>
            </a:r>
            <a:br>
              <a:rPr lang="en-US" dirty="0"/>
            </a:br>
            <a:r>
              <a:rPr lang="en-US" sz="1600" dirty="0">
                <a:hlinkClick r:id="rId3"/>
              </a:rPr>
              <a:t>https://docs.microsoft.com/en-us/aspnet/core/mvc/views/overview?view=aspnetcore-5.0#weakly-typed-data-viewdata-viewdata-attribute-and-viewbag</a:t>
            </a:r>
            <a:endParaRPr lang="en-US" sz="4400" dirty="0"/>
          </a:p>
        </p:txBody>
      </p:sp>
    </p:spTree>
    <p:extLst>
      <p:ext uri="{BB962C8B-B14F-4D97-AF65-F5344CB8AC3E}">
        <p14:creationId xmlns:p14="http://schemas.microsoft.com/office/powerpoint/2010/main" val="2531755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030F8F8-946F-4AA3-BE07-BBB10B529497}"/>
              </a:ext>
            </a:extLst>
          </p:cNvPr>
          <p:cNvGraphicFramePr>
            <a:graphicFrameLocks noGrp="1"/>
          </p:cNvGraphicFramePr>
          <p:nvPr>
            <p:extLst>
              <p:ext uri="{D42A27DB-BD31-4B8C-83A1-F6EECF244321}">
                <p14:modId xmlns:p14="http://schemas.microsoft.com/office/powerpoint/2010/main" val="1882192620"/>
              </p:ext>
            </p:extLst>
          </p:nvPr>
        </p:nvGraphicFramePr>
        <p:xfrm>
          <a:off x="1465663" y="2168346"/>
          <a:ext cx="9446156" cy="3886236"/>
        </p:xfrm>
        <a:graphic>
          <a:graphicData uri="http://schemas.openxmlformats.org/drawingml/2006/table">
            <a:tbl>
              <a:tblPr firstRow="1" bandRow="1">
                <a:tableStyleId>{5C22544A-7EE6-4342-B048-85BDC9FD1C3A}</a:tableStyleId>
              </a:tblPr>
              <a:tblGrid>
                <a:gridCol w="4622991">
                  <a:extLst>
                    <a:ext uri="{9D8B030D-6E8A-4147-A177-3AD203B41FA5}">
                      <a16:colId xmlns:a16="http://schemas.microsoft.com/office/drawing/2014/main" val="206214096"/>
                    </a:ext>
                  </a:extLst>
                </a:gridCol>
                <a:gridCol w="4823165">
                  <a:extLst>
                    <a:ext uri="{9D8B030D-6E8A-4147-A177-3AD203B41FA5}">
                      <a16:colId xmlns:a16="http://schemas.microsoft.com/office/drawing/2014/main" val="1204101060"/>
                    </a:ext>
                  </a:extLst>
                </a:gridCol>
              </a:tblGrid>
              <a:tr h="637996">
                <a:tc>
                  <a:txBody>
                    <a:bodyPr/>
                    <a:lstStyle/>
                    <a:p>
                      <a:pPr algn="ctr"/>
                      <a:r>
                        <a:rPr lang="en-US" sz="2800" dirty="0" err="1"/>
                        <a:t>ViewData</a:t>
                      </a:r>
                      <a:r>
                        <a:rPr lang="en-US" sz="2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800" dirty="0" err="1"/>
                        <a:t>ViewBag</a:t>
                      </a:r>
                      <a:r>
                        <a:rPr lang="en-US" sz="2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551515642"/>
                  </a:ext>
                </a:extLst>
              </a:tr>
              <a:tr h="3248240">
                <a:tc>
                  <a:txBody>
                    <a:bodyPr/>
                    <a:lstStyle/>
                    <a:p>
                      <a:pPr marL="285750" indent="-285750">
                        <a:buFont typeface="Arial" panose="020B0604020202020204" pitchFamily="34" charset="0"/>
                        <a:buChar char="•"/>
                      </a:pPr>
                      <a:r>
                        <a:rPr lang="en-US" sz="1800" dirty="0">
                          <a:solidFill>
                            <a:schemeClr val="tx1"/>
                          </a:solidFill>
                        </a:rPr>
                        <a:t>Derives from </a:t>
                      </a:r>
                      <a:r>
                        <a:rPr lang="en-US" sz="1800" b="1" i="1" dirty="0" err="1">
                          <a:solidFill>
                            <a:schemeClr val="tx1"/>
                          </a:solidFill>
                        </a:rPr>
                        <a:t>ViewDataDictionary</a:t>
                      </a:r>
                      <a:r>
                        <a:rPr lang="en-US" sz="1800" dirty="0">
                          <a:solidFill>
                            <a:schemeClr val="tx1"/>
                          </a:solidFill>
                        </a:rPr>
                        <a:t>, so it has dictionary properties that</a:t>
                      </a:r>
                      <a:r>
                        <a:rPr lang="en-US" sz="1800" dirty="0"/>
                        <a:t> can be useful, such as</a:t>
                      </a:r>
                      <a:r>
                        <a:rPr lang="en-US" sz="1800" b="0" i="0" dirty="0"/>
                        <a:t> </a:t>
                      </a:r>
                      <a:r>
                        <a:rPr lang="en-US" sz="1800" b="0" i="0" dirty="0">
                          <a:solidFill>
                            <a:srgbClr val="FF0000"/>
                          </a:solidFill>
                        </a:rPr>
                        <a:t>.</a:t>
                      </a:r>
                      <a:r>
                        <a:rPr lang="en-US" sz="1800" b="0" i="0" dirty="0" err="1">
                          <a:solidFill>
                            <a:srgbClr val="FF0000"/>
                          </a:solidFill>
                        </a:rPr>
                        <a:t>ContainsKey</a:t>
                      </a:r>
                      <a:r>
                        <a:rPr lang="en-US" sz="1800" b="0" i="0" dirty="0"/>
                        <a:t>, </a:t>
                      </a:r>
                      <a:r>
                        <a:rPr lang="en-US" sz="1800" b="0" i="0" dirty="0">
                          <a:solidFill>
                            <a:srgbClr val="FF0000"/>
                          </a:solidFill>
                        </a:rPr>
                        <a:t>.Add</a:t>
                      </a:r>
                      <a:r>
                        <a:rPr lang="en-US" sz="1800" b="0" i="0" dirty="0"/>
                        <a:t>, </a:t>
                      </a:r>
                      <a:r>
                        <a:rPr lang="en-US" sz="1800" b="0" i="0" dirty="0">
                          <a:solidFill>
                            <a:srgbClr val="FF0000"/>
                          </a:solidFill>
                        </a:rPr>
                        <a:t>.Remove</a:t>
                      </a:r>
                      <a:r>
                        <a:rPr lang="en-US" sz="1800" b="0" i="0" dirty="0"/>
                        <a:t>, and </a:t>
                      </a:r>
                      <a:r>
                        <a:rPr lang="en-US" sz="1800" b="0" i="0" dirty="0">
                          <a:solidFill>
                            <a:srgbClr val="FF0000"/>
                          </a:solidFill>
                        </a:rPr>
                        <a:t>.Clear</a:t>
                      </a:r>
                      <a:r>
                        <a:rPr lang="en-US" sz="1800" b="0" i="0" dirty="0"/>
                        <a:t>.</a:t>
                      </a:r>
                    </a:p>
                    <a:p>
                      <a:pPr marL="285750" indent="-285750">
                        <a:buFont typeface="Arial" panose="020B0604020202020204" pitchFamily="34" charset="0"/>
                        <a:buChar char="•"/>
                      </a:pPr>
                      <a:r>
                        <a:rPr lang="en-US" sz="1800" dirty="0"/>
                        <a:t>Keys in the dictionary are strings, so whitespace is allowed. Example: </a:t>
                      </a:r>
                      <a:r>
                        <a:rPr lang="en-US" sz="1800" b="0" i="0" dirty="0" err="1">
                          <a:solidFill>
                            <a:srgbClr val="FF0000"/>
                          </a:solidFill>
                        </a:rPr>
                        <a:t>ViewData</a:t>
                      </a:r>
                      <a:r>
                        <a:rPr lang="en-US" sz="1800" b="0" i="0" dirty="0">
                          <a:solidFill>
                            <a:srgbClr val="FF0000"/>
                          </a:solidFill>
                        </a:rPr>
                        <a:t>[“Key with spaces“]</a:t>
                      </a:r>
                    </a:p>
                    <a:p>
                      <a:pPr marL="285750" indent="-285750">
                        <a:buFont typeface="Arial" panose="020B0604020202020204" pitchFamily="34" charset="0"/>
                        <a:buChar char="•"/>
                      </a:pPr>
                      <a:r>
                        <a:rPr lang="en-US" sz="1800" dirty="0"/>
                        <a:t>Any type other than a string must be </a:t>
                      </a:r>
                      <a:r>
                        <a:rPr lang="en-US" sz="1800" b="1" i="1" dirty="0"/>
                        <a:t>cast</a:t>
                      </a:r>
                      <a:r>
                        <a:rPr lang="en-US" sz="1800" dirty="0"/>
                        <a:t> in the view to use </a:t>
                      </a:r>
                      <a:r>
                        <a:rPr lang="en-US" sz="1800" b="1" i="1" dirty="0" err="1"/>
                        <a:t>ViewData</a:t>
                      </a:r>
                      <a:r>
                        <a:rPr lang="en-US" sz="1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dirty="0">
                          <a:solidFill>
                            <a:schemeClr val="tx1"/>
                          </a:solidFill>
                        </a:rPr>
                        <a:t>Derives from </a:t>
                      </a:r>
                      <a:r>
                        <a:rPr lang="en-US" sz="1800" b="1" i="1" dirty="0" err="1">
                          <a:solidFill>
                            <a:schemeClr val="tx1"/>
                          </a:solidFill>
                        </a:rPr>
                        <a:t>DynamicViewData</a:t>
                      </a:r>
                      <a:r>
                        <a:rPr lang="en-US" sz="1800" dirty="0">
                          <a:solidFill>
                            <a:schemeClr val="tx1"/>
                          </a:solidFill>
                        </a:rPr>
                        <a:t>, so it allows the creation of dynamic properties using dot notation </a:t>
                      </a:r>
                      <a:r>
                        <a:rPr lang="en-US" sz="1800" dirty="0"/>
                        <a:t>(</a:t>
                      </a:r>
                      <a:r>
                        <a:rPr lang="en-US" sz="1800" dirty="0">
                          <a:solidFill>
                            <a:srgbClr val="FF0000"/>
                          </a:solidFill>
                        </a:rPr>
                        <a:t>@ViewBag.SomeKey = &lt;value&gt;</a:t>
                      </a:r>
                      <a:r>
                        <a:rPr lang="en-US" sz="1800" dirty="0"/>
                        <a:t>) and no </a:t>
                      </a:r>
                      <a:r>
                        <a:rPr lang="en-US" sz="1800" b="1" i="1" dirty="0"/>
                        <a:t>casting</a:t>
                      </a:r>
                      <a:r>
                        <a:rPr lang="en-US" sz="1800" dirty="0"/>
                        <a:t> is required. The syntax of </a:t>
                      </a:r>
                      <a:r>
                        <a:rPr lang="en-US" sz="1800" b="1" i="1" dirty="0" err="1"/>
                        <a:t>ViewBag</a:t>
                      </a:r>
                      <a:r>
                        <a:rPr lang="en-US" sz="1800" dirty="0"/>
                        <a:t> makes it quicker to add to </a:t>
                      </a:r>
                      <a:r>
                        <a:rPr lang="en-US" sz="1800" b="1" i="1" dirty="0"/>
                        <a:t>controllers</a:t>
                      </a:r>
                      <a:r>
                        <a:rPr lang="en-US" sz="1800" dirty="0"/>
                        <a:t> and </a:t>
                      </a:r>
                      <a:r>
                        <a:rPr lang="en-US" sz="1800" b="1" i="1" dirty="0"/>
                        <a:t>views</a:t>
                      </a:r>
                      <a:r>
                        <a:rPr lang="en-US" sz="1800" dirty="0"/>
                        <a:t>.</a:t>
                      </a:r>
                    </a:p>
                    <a:p>
                      <a:pPr marL="285750" indent="-285750">
                        <a:buFont typeface="Arial" panose="020B0604020202020204" pitchFamily="34" charset="0"/>
                        <a:buChar char="•"/>
                      </a:pPr>
                      <a:r>
                        <a:rPr lang="en-US" sz="1800" dirty="0"/>
                        <a:t>Simpler to check for null values. Example: </a:t>
                      </a:r>
                      <a:r>
                        <a:rPr lang="en-US" sz="1800" dirty="0">
                          <a:solidFill>
                            <a:srgbClr val="FF0000"/>
                          </a:solidFill>
                        </a:rPr>
                        <a:t>@</a:t>
                      </a:r>
                      <a:r>
                        <a:rPr lang="en-US" sz="1800" dirty="0" err="1">
                          <a:solidFill>
                            <a:srgbClr val="FF0000"/>
                          </a:solidFill>
                        </a:rPr>
                        <a:t>ViewBag.Person?.Name</a:t>
                      </a:r>
                      <a:endParaRPr lang="en-US" sz="1800" dirty="0">
                        <a:solidFill>
                          <a:srgbClr val="FF0000"/>
                        </a:solidFill>
                      </a:endParaRPr>
                    </a:p>
                    <a:p>
                      <a:pPr marL="285750" indent="-285750">
                        <a:buFont typeface="Arial" panose="020B0604020202020204" pitchFamily="34" charset="0"/>
                        <a:buChar char="•"/>
                      </a:pPr>
                      <a:r>
                        <a:rPr lang="en-US" sz="1800" dirty="0" err="1"/>
                        <a:t>ViewBag</a:t>
                      </a:r>
                      <a:r>
                        <a:rPr lang="en-US" sz="1800" b="0" i="0" kern="1200" dirty="0">
                          <a:solidFill>
                            <a:schemeClr val="dk1"/>
                          </a:solidFill>
                          <a:effectLst/>
                          <a:latin typeface="+mn-lt"/>
                          <a:ea typeface="+mn-ea"/>
                          <a:cs typeface="+mn-cs"/>
                        </a:rPr>
                        <a:t> isn't available in Razor Pages.</a:t>
                      </a:r>
                      <a:endParaRPr lang="en-US" sz="18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051925457"/>
                  </a:ext>
                </a:extLst>
              </a:tr>
            </a:tbl>
          </a:graphicData>
        </a:graphic>
      </p:graphicFrame>
      <p:sp>
        <p:nvSpPr>
          <p:cNvPr id="8" name="Title 1">
            <a:extLst>
              <a:ext uri="{FF2B5EF4-FFF2-40B4-BE49-F238E27FC236}">
                <a16:creationId xmlns:a16="http://schemas.microsoft.com/office/drawing/2014/main" id="{6948EFEB-A6D8-4BAF-AFD4-2BA38F7829AB}"/>
              </a:ext>
            </a:extLst>
          </p:cNvPr>
          <p:cNvSpPr>
            <a:spLocks noGrp="1"/>
          </p:cNvSpPr>
          <p:nvPr>
            <p:ph type="title"/>
          </p:nvPr>
        </p:nvSpPr>
        <p:spPr>
          <a:xfrm>
            <a:off x="1096962" y="287338"/>
            <a:ext cx="10742567" cy="1449387"/>
          </a:xfrm>
        </p:spPr>
        <p:txBody>
          <a:bodyPr>
            <a:normAutofit/>
          </a:bodyPr>
          <a:lstStyle/>
          <a:p>
            <a:r>
              <a:rPr lang="en-US" dirty="0" err="1">
                <a:solidFill>
                  <a:schemeClr val="tx1"/>
                </a:solidFill>
              </a:rPr>
              <a:t>ViewData</a:t>
            </a:r>
            <a:r>
              <a:rPr lang="en-US" dirty="0">
                <a:solidFill>
                  <a:schemeClr val="tx1"/>
                </a:solidFill>
              </a:rPr>
              <a:t>/</a:t>
            </a:r>
            <a:r>
              <a:rPr lang="en-US" dirty="0" err="1">
                <a:solidFill>
                  <a:schemeClr val="tx1"/>
                </a:solidFill>
              </a:rPr>
              <a:t>ViewBag</a:t>
            </a:r>
            <a:r>
              <a:rPr lang="en-US" dirty="0">
                <a:solidFill>
                  <a:schemeClr val="tx1"/>
                </a:solidFill>
              </a:rPr>
              <a:t> Differences</a:t>
            </a:r>
            <a:br>
              <a:rPr lang="en-US" dirty="0"/>
            </a:br>
            <a:r>
              <a:rPr lang="en-US" sz="1200" dirty="0">
                <a:hlinkClick r:id="rId2"/>
              </a:rPr>
              <a:t>https://docs.microsoft.com/en-us/aspnet/core/mvc/views/overview?view=aspnetcore-5.0#weakly-typed-data-viewdata-viewdata-attribute-and-viewbag</a:t>
            </a:r>
            <a:endParaRPr lang="en-US" sz="4800" dirty="0"/>
          </a:p>
        </p:txBody>
      </p:sp>
    </p:spTree>
    <p:extLst>
      <p:ext uri="{BB962C8B-B14F-4D97-AF65-F5344CB8AC3E}">
        <p14:creationId xmlns:p14="http://schemas.microsoft.com/office/powerpoint/2010/main" val="389100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EF9F-3622-4A34-882F-01F7156B1080}"/>
              </a:ext>
            </a:extLst>
          </p:cNvPr>
          <p:cNvSpPr>
            <a:spLocks noGrp="1"/>
          </p:cNvSpPr>
          <p:nvPr>
            <p:ph type="title"/>
          </p:nvPr>
        </p:nvSpPr>
        <p:spPr/>
        <p:txBody>
          <a:bodyPr/>
          <a:lstStyle/>
          <a:p>
            <a:r>
              <a:rPr lang="en-US" dirty="0">
                <a:solidFill>
                  <a:schemeClr val="tx1"/>
                </a:solidFill>
              </a:rPr>
              <a:t>ASP.NET Core MVC Tutorial</a:t>
            </a:r>
          </a:p>
        </p:txBody>
      </p:sp>
      <p:sp>
        <p:nvSpPr>
          <p:cNvPr id="3" name="Content Placeholder 2">
            <a:extLst>
              <a:ext uri="{FF2B5EF4-FFF2-40B4-BE49-F238E27FC236}">
                <a16:creationId xmlns:a16="http://schemas.microsoft.com/office/drawing/2014/main" id="{4C641CE0-E7A7-4C16-83BD-0CEFBAB6C107}"/>
              </a:ext>
            </a:extLst>
          </p:cNvPr>
          <p:cNvSpPr>
            <a:spLocks noGrp="1"/>
          </p:cNvSpPr>
          <p:nvPr>
            <p:ph idx="1"/>
          </p:nvPr>
        </p:nvSpPr>
        <p:spPr/>
        <p:txBody>
          <a:bodyPr/>
          <a:lstStyle/>
          <a:p>
            <a:r>
              <a:rPr lang="en-US" dirty="0">
                <a:solidFill>
                  <a:schemeClr val="tx1"/>
                </a:solidFill>
              </a:rPr>
              <a:t>Complete the </a:t>
            </a:r>
            <a:r>
              <a:rPr lang="en-US" b="1" dirty="0">
                <a:solidFill>
                  <a:schemeClr val="tx1"/>
                </a:solidFill>
              </a:rPr>
              <a:t>ASP.NET Core MVC</a:t>
            </a:r>
            <a:r>
              <a:rPr lang="en-US" dirty="0">
                <a:solidFill>
                  <a:schemeClr val="tx1"/>
                </a:solidFill>
              </a:rPr>
              <a:t> tutorial </a:t>
            </a:r>
            <a:r>
              <a:rPr lang="en-US" u="sng" dirty="0">
                <a:hlinkClick r:id="rId2"/>
              </a:rPr>
              <a:t>here</a:t>
            </a:r>
            <a:endParaRPr lang="en-US" dirty="0"/>
          </a:p>
        </p:txBody>
      </p:sp>
    </p:spTree>
    <p:extLst>
      <p:ext uri="{BB962C8B-B14F-4D97-AF65-F5344CB8AC3E}">
        <p14:creationId xmlns:p14="http://schemas.microsoft.com/office/powerpoint/2010/main" val="141027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969552" y="0"/>
            <a:ext cx="8792660" cy="4953000"/>
          </a:xfrm>
        </p:spPr>
        <p:txBody>
          <a:bodyPr anchor="ctr">
            <a:noAutofit/>
          </a:bodyPr>
          <a:lstStyle/>
          <a:p>
            <a:pPr lvl="0"/>
            <a:r>
              <a:rPr lang="en-US" sz="3600" i="1" dirty="0">
                <a:solidFill>
                  <a:srgbClr val="FFFFFF"/>
                </a:solidFill>
              </a:rPr>
              <a:t>The </a:t>
            </a:r>
            <a:r>
              <a:rPr lang="en-US" sz="3600" b="1" i="1" dirty="0">
                <a:solidFill>
                  <a:srgbClr val="FFFFFF"/>
                </a:solidFill>
              </a:rPr>
              <a:t>Model</a:t>
            </a:r>
            <a:r>
              <a:rPr lang="en-US" sz="3600" i="1" dirty="0">
                <a:solidFill>
                  <a:srgbClr val="FFFFFF"/>
                </a:solidFill>
              </a:rPr>
              <a:t> in an application represents the state of the application. </a:t>
            </a:r>
            <a:br>
              <a:rPr lang="en-US" sz="3600" i="1" dirty="0">
                <a:solidFill>
                  <a:srgbClr val="FFFFFF"/>
                </a:solidFill>
              </a:rPr>
            </a:br>
            <a:r>
              <a:rPr lang="en-US" sz="3600" i="1" dirty="0">
                <a:solidFill>
                  <a:srgbClr val="FFFFFF"/>
                </a:solidFill>
              </a:rPr>
              <a:t>Business logic should be encapsulated in the </a:t>
            </a:r>
            <a:r>
              <a:rPr lang="en-US" sz="3600" b="1" i="1" dirty="0">
                <a:solidFill>
                  <a:srgbClr val="FFFFFF"/>
                </a:solidFill>
              </a:rPr>
              <a:t>model</a:t>
            </a:r>
            <a:r>
              <a:rPr lang="en-US" sz="3600" i="1" dirty="0">
                <a:solidFill>
                  <a:srgbClr val="FFFFFF"/>
                </a:solidFill>
              </a:rPr>
              <a:t>, along with any implementation logic for persisting the state of the application.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541" y="4952999"/>
            <a:ext cx="12188952" cy="1904999"/>
          </a:xfrm>
        </p:spPr>
        <p:txBody>
          <a:bodyPr anchor="ctr">
            <a:normAutofit/>
          </a:bodyPr>
          <a:lstStyle/>
          <a:p>
            <a:pPr algn="ctr"/>
            <a:r>
              <a:rPr lang="en-US" sz="1400" dirty="0">
                <a:hlinkClick r:id="rId2"/>
              </a:rPr>
              <a:t>https://docs.microsoft.com/en-us/aspnet/core/mvc/overview?view=aspnetcore-5.0#model-binding</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5E96E-1BC6-4FE8-ADAF-AA3C25505BF4}"/>
              </a:ext>
            </a:extLst>
          </p:cNvPr>
          <p:cNvSpPr>
            <a:spLocks noGrp="1"/>
          </p:cNvSpPr>
          <p:nvPr>
            <p:ph type="title"/>
          </p:nvPr>
        </p:nvSpPr>
        <p:spPr/>
        <p:txBody>
          <a:bodyPr>
            <a:normAutofit/>
          </a:bodyPr>
          <a:lstStyle/>
          <a:p>
            <a:r>
              <a:rPr lang="en-US" dirty="0">
                <a:solidFill>
                  <a:schemeClr val="tx1"/>
                </a:solidFill>
              </a:rPr>
              <a:t>Model – Overview</a:t>
            </a:r>
            <a:br>
              <a:rPr lang="en-US" dirty="0"/>
            </a:br>
            <a:r>
              <a:rPr lang="en-US" sz="1400" dirty="0">
                <a:hlinkClick r:id="rId2"/>
              </a:rPr>
              <a:t>https://docs.microsoft.com/en-us/aspnet/core/mvc/overview?view=aspnetcore-5.0#model-responsibilities</a:t>
            </a:r>
            <a:br>
              <a:rPr lang="en-US" sz="1400" dirty="0"/>
            </a:br>
            <a:r>
              <a:rPr lang="en-US" sz="1400" dirty="0">
                <a:hlinkClick r:id="rId3"/>
              </a:rPr>
              <a:t>https://en.wikipedia.org/wiki/Model%E2%80%93view%E2%80%93controller</a:t>
            </a:r>
            <a:endParaRPr lang="en-US" sz="1400" dirty="0"/>
          </a:p>
        </p:txBody>
      </p:sp>
      <p:sp>
        <p:nvSpPr>
          <p:cNvPr id="3" name="Content Placeholder 2">
            <a:extLst>
              <a:ext uri="{FF2B5EF4-FFF2-40B4-BE49-F238E27FC236}">
                <a16:creationId xmlns:a16="http://schemas.microsoft.com/office/drawing/2014/main" id="{617BE042-E2E4-49C3-B296-0AC80856E7F6}"/>
              </a:ext>
            </a:extLst>
          </p:cNvPr>
          <p:cNvSpPr>
            <a:spLocks noGrp="1"/>
          </p:cNvSpPr>
          <p:nvPr>
            <p:ph idx="1"/>
          </p:nvPr>
        </p:nvSpPr>
        <p:spPr>
          <a:xfrm>
            <a:off x="1469107" y="1915887"/>
            <a:ext cx="5521069" cy="4513942"/>
          </a:xfrm>
        </p:spPr>
        <p:txBody>
          <a:bodyPr anchor="ctr">
            <a:normAutofit/>
          </a:bodyPr>
          <a:lstStyle/>
          <a:p>
            <a:r>
              <a:rPr lang="en-US" sz="2400" dirty="0">
                <a:solidFill>
                  <a:schemeClr val="tx1"/>
                </a:solidFill>
              </a:rPr>
              <a:t>The </a:t>
            </a:r>
            <a:r>
              <a:rPr lang="en-US" sz="2400" b="1" i="1" dirty="0">
                <a:solidFill>
                  <a:schemeClr val="tx1"/>
                </a:solidFill>
              </a:rPr>
              <a:t>model</a:t>
            </a:r>
            <a:r>
              <a:rPr lang="en-US" sz="2400" dirty="0">
                <a:solidFill>
                  <a:schemeClr val="tx1"/>
                </a:solidFill>
              </a:rPr>
              <a:t> is the central component of the MVC pattern. </a:t>
            </a:r>
          </a:p>
          <a:p>
            <a:r>
              <a:rPr lang="en-US" sz="2400" dirty="0">
                <a:solidFill>
                  <a:schemeClr val="tx1"/>
                </a:solidFill>
              </a:rPr>
              <a:t>It is the application's dynamic data structure. The </a:t>
            </a:r>
            <a:r>
              <a:rPr lang="en-US" sz="2400" b="1" i="1" dirty="0">
                <a:solidFill>
                  <a:schemeClr val="tx1"/>
                </a:solidFill>
              </a:rPr>
              <a:t>model</a:t>
            </a:r>
            <a:r>
              <a:rPr lang="en-US" sz="2400" dirty="0">
                <a:solidFill>
                  <a:schemeClr val="tx1"/>
                </a:solidFill>
              </a:rPr>
              <a:t> receives user input from the </a:t>
            </a:r>
            <a:r>
              <a:rPr lang="en-US" sz="2400" b="1" i="1" dirty="0">
                <a:solidFill>
                  <a:schemeClr val="tx1"/>
                </a:solidFill>
              </a:rPr>
              <a:t>view</a:t>
            </a:r>
            <a:r>
              <a:rPr lang="en-US" sz="2400" dirty="0">
                <a:solidFill>
                  <a:schemeClr val="tx1"/>
                </a:solidFill>
              </a:rPr>
              <a:t> through the </a:t>
            </a:r>
            <a:r>
              <a:rPr lang="en-US" sz="2400" b="1" i="1" dirty="0">
                <a:solidFill>
                  <a:schemeClr val="tx1"/>
                </a:solidFill>
              </a:rPr>
              <a:t>controller</a:t>
            </a:r>
            <a:r>
              <a:rPr lang="en-US" sz="2400" dirty="0">
                <a:solidFill>
                  <a:schemeClr val="tx1"/>
                </a:solidFill>
              </a:rPr>
              <a:t>. The model directly manages the data, logic and rules of the application.</a:t>
            </a:r>
          </a:p>
        </p:txBody>
      </p:sp>
      <p:pic>
        <p:nvPicPr>
          <p:cNvPr id="1026" name="Picture 2">
            <a:extLst>
              <a:ext uri="{FF2B5EF4-FFF2-40B4-BE49-F238E27FC236}">
                <a16:creationId xmlns:a16="http://schemas.microsoft.com/office/drawing/2014/main" id="{7D80116F-887A-49C8-96D7-5036FBF76D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4838" y="2097665"/>
            <a:ext cx="3772815" cy="4150386"/>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445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16B-496A-4AB1-9D77-5B90F978E594}"/>
              </a:ext>
            </a:extLst>
          </p:cNvPr>
          <p:cNvSpPr>
            <a:spLocks noGrp="1"/>
          </p:cNvSpPr>
          <p:nvPr>
            <p:ph type="title"/>
          </p:nvPr>
        </p:nvSpPr>
        <p:spPr/>
        <p:txBody>
          <a:bodyPr>
            <a:normAutofit/>
          </a:bodyPr>
          <a:lstStyle/>
          <a:p>
            <a:r>
              <a:rPr lang="en-US" dirty="0">
                <a:solidFill>
                  <a:schemeClr val="tx1"/>
                </a:solidFill>
              </a:rPr>
              <a:t>Model – Examples</a:t>
            </a:r>
            <a:br>
              <a:rPr lang="en-US" dirty="0"/>
            </a:br>
            <a:r>
              <a:rPr lang="en-US" sz="1400" dirty="0">
                <a:hlinkClick r:id="rId2"/>
              </a:rPr>
              <a:t>https://www.tutorialsteacher.com/mvc/mvc-model</a:t>
            </a:r>
            <a:endParaRPr lang="en-US" dirty="0"/>
          </a:p>
        </p:txBody>
      </p:sp>
      <p:sp>
        <p:nvSpPr>
          <p:cNvPr id="3" name="Content Placeholder 2">
            <a:extLst>
              <a:ext uri="{FF2B5EF4-FFF2-40B4-BE49-F238E27FC236}">
                <a16:creationId xmlns:a16="http://schemas.microsoft.com/office/drawing/2014/main" id="{AA6349E3-0DC2-4976-A58A-1C3B630E8F6F}"/>
              </a:ext>
            </a:extLst>
          </p:cNvPr>
          <p:cNvSpPr>
            <a:spLocks noGrp="1"/>
          </p:cNvSpPr>
          <p:nvPr>
            <p:ph idx="1"/>
          </p:nvPr>
        </p:nvSpPr>
        <p:spPr>
          <a:xfrm>
            <a:off x="1432281" y="1887071"/>
            <a:ext cx="4658111" cy="4477871"/>
          </a:xfrm>
        </p:spPr>
        <p:txBody>
          <a:bodyPr anchor="ctr">
            <a:normAutofit/>
          </a:bodyPr>
          <a:lstStyle/>
          <a:p>
            <a:r>
              <a:rPr lang="en-US" sz="2400" dirty="0">
                <a:solidFill>
                  <a:schemeClr val="tx1"/>
                </a:solidFill>
              </a:rPr>
              <a:t>A </a:t>
            </a:r>
            <a:r>
              <a:rPr lang="en-US" sz="2400" b="1" i="1" dirty="0">
                <a:solidFill>
                  <a:schemeClr val="tx1"/>
                </a:solidFill>
              </a:rPr>
              <a:t>Model</a:t>
            </a:r>
            <a:r>
              <a:rPr lang="en-US" sz="2400" dirty="0">
                <a:solidFill>
                  <a:schemeClr val="tx1"/>
                </a:solidFill>
              </a:rPr>
              <a:t> is a class that holds data in </a:t>
            </a:r>
            <a:r>
              <a:rPr lang="en-US" sz="2400" b="1" i="1" dirty="0">
                <a:solidFill>
                  <a:schemeClr val="tx1"/>
                </a:solidFill>
              </a:rPr>
              <a:t>public properties</a:t>
            </a:r>
            <a:r>
              <a:rPr lang="en-US" sz="2400" dirty="0">
                <a:solidFill>
                  <a:schemeClr val="tx1"/>
                </a:solidFill>
              </a:rPr>
              <a:t> that the program uses as a template for entities in the DB and, through </a:t>
            </a:r>
            <a:r>
              <a:rPr lang="en-US" sz="2400" b="1" i="1" dirty="0">
                <a:solidFill>
                  <a:schemeClr val="tx1"/>
                </a:solidFill>
              </a:rPr>
              <a:t>model binding</a:t>
            </a:r>
            <a:r>
              <a:rPr lang="en-US" sz="2400" dirty="0">
                <a:solidFill>
                  <a:schemeClr val="tx1"/>
                </a:solidFill>
              </a:rPr>
              <a:t>, are connected to user input pages (</a:t>
            </a:r>
            <a:r>
              <a:rPr lang="en-US" sz="2400" b="1" i="1" dirty="0">
                <a:solidFill>
                  <a:schemeClr val="tx1"/>
                </a:solidFill>
              </a:rPr>
              <a:t>views</a:t>
            </a:r>
            <a:r>
              <a:rPr lang="en-US" sz="2400" dirty="0">
                <a:solidFill>
                  <a:schemeClr val="tx1"/>
                </a:solidFill>
              </a:rPr>
              <a:t>), </a:t>
            </a:r>
            <a:r>
              <a:rPr lang="en-US" sz="2400" b="1" i="1" dirty="0">
                <a:solidFill>
                  <a:schemeClr val="tx1"/>
                </a:solidFill>
              </a:rPr>
              <a:t>controllers</a:t>
            </a:r>
            <a:r>
              <a:rPr lang="en-US" sz="2400" dirty="0">
                <a:solidFill>
                  <a:schemeClr val="tx1"/>
                </a:solidFill>
              </a:rPr>
              <a:t>.</a:t>
            </a:r>
            <a:r>
              <a:rPr lang="en-US" sz="2400" b="1" i="1" dirty="0">
                <a:solidFill>
                  <a:schemeClr val="tx1"/>
                </a:solidFill>
              </a:rPr>
              <a:t> </a:t>
            </a:r>
          </a:p>
          <a:p>
            <a:r>
              <a:rPr lang="en-US" sz="2400" b="1" i="1" dirty="0">
                <a:solidFill>
                  <a:schemeClr val="tx1"/>
                </a:solidFill>
              </a:rPr>
              <a:t>Model</a:t>
            </a:r>
            <a:r>
              <a:rPr lang="en-US" sz="2400" dirty="0">
                <a:solidFill>
                  <a:schemeClr val="tx1"/>
                </a:solidFill>
              </a:rPr>
              <a:t> classes typically reside in the </a:t>
            </a:r>
            <a:r>
              <a:rPr lang="en-US" sz="2400" b="1" i="1" dirty="0">
                <a:solidFill>
                  <a:schemeClr val="tx1"/>
                </a:solidFill>
              </a:rPr>
              <a:t>Model</a:t>
            </a:r>
            <a:r>
              <a:rPr lang="en-US" sz="2400" dirty="0">
                <a:solidFill>
                  <a:schemeClr val="tx1"/>
                </a:solidFill>
              </a:rPr>
              <a:t> folder in MVC folder structure.</a:t>
            </a:r>
            <a:endParaRPr lang="en-US" dirty="0">
              <a:solidFill>
                <a:schemeClr val="tx1"/>
              </a:solidFill>
            </a:endParaRPr>
          </a:p>
        </p:txBody>
      </p:sp>
      <p:pic>
        <p:nvPicPr>
          <p:cNvPr id="4" name="Picture 3">
            <a:extLst>
              <a:ext uri="{FF2B5EF4-FFF2-40B4-BE49-F238E27FC236}">
                <a16:creationId xmlns:a16="http://schemas.microsoft.com/office/drawing/2014/main" id="{7812551D-820D-4133-B105-A2C05CC1E30C}"/>
              </a:ext>
            </a:extLst>
          </p:cNvPr>
          <p:cNvPicPr>
            <a:picLocks noChangeAspect="1"/>
          </p:cNvPicPr>
          <p:nvPr/>
        </p:nvPicPr>
        <p:blipFill>
          <a:blip r:embed="rId3"/>
          <a:stretch>
            <a:fillRect/>
          </a:stretch>
        </p:blipFill>
        <p:spPr>
          <a:xfrm>
            <a:off x="6352963" y="2914561"/>
            <a:ext cx="4385820" cy="2422890"/>
          </a:xfrm>
          <a:prstGeom prst="rect">
            <a:avLst/>
          </a:prstGeom>
          <a:ln w="25400">
            <a:solidFill>
              <a:schemeClr val="accent2"/>
            </a:solidFill>
          </a:ln>
          <a:effectLst/>
        </p:spPr>
      </p:pic>
    </p:spTree>
    <p:extLst>
      <p:ext uri="{BB962C8B-B14F-4D97-AF65-F5344CB8AC3E}">
        <p14:creationId xmlns:p14="http://schemas.microsoft.com/office/powerpoint/2010/main" val="369963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6ECB-68E3-E5FA-E691-90D650AE2317}"/>
              </a:ext>
            </a:extLst>
          </p:cNvPr>
          <p:cNvSpPr>
            <a:spLocks noGrp="1"/>
          </p:cNvSpPr>
          <p:nvPr>
            <p:ph type="title"/>
          </p:nvPr>
        </p:nvSpPr>
        <p:spPr/>
        <p:txBody>
          <a:bodyPr/>
          <a:lstStyle/>
          <a:p>
            <a:r>
              <a:rPr lang="en-US" dirty="0">
                <a:solidFill>
                  <a:schemeClr val="tx1"/>
                </a:solidFill>
              </a:rPr>
              <a:t>What is a DTO?</a:t>
            </a:r>
          </a:p>
        </p:txBody>
      </p:sp>
      <p:sp>
        <p:nvSpPr>
          <p:cNvPr id="3" name="Content Placeholder 2">
            <a:extLst>
              <a:ext uri="{FF2B5EF4-FFF2-40B4-BE49-F238E27FC236}">
                <a16:creationId xmlns:a16="http://schemas.microsoft.com/office/drawing/2014/main" id="{DF6C1A08-C360-8D02-CA5F-444D38591570}"/>
              </a:ext>
            </a:extLst>
          </p:cNvPr>
          <p:cNvSpPr>
            <a:spLocks noGrp="1"/>
          </p:cNvSpPr>
          <p:nvPr>
            <p:ph idx="1"/>
          </p:nvPr>
        </p:nvSpPr>
        <p:spPr/>
        <p:txBody>
          <a:bodyPr/>
          <a:lstStyle/>
          <a:p>
            <a:endParaRPr lang="en-US" dirty="0">
              <a:solidFill>
                <a:schemeClr val="tx1"/>
              </a:solidFill>
            </a:endParaRPr>
          </a:p>
        </p:txBody>
      </p:sp>
    </p:spTree>
    <p:extLst>
      <p:ext uri="{BB962C8B-B14F-4D97-AF65-F5344CB8AC3E}">
        <p14:creationId xmlns:p14="http://schemas.microsoft.com/office/powerpoint/2010/main" val="242401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EF93-510C-435E-9278-BF57232CBCA9}"/>
              </a:ext>
            </a:extLst>
          </p:cNvPr>
          <p:cNvSpPr>
            <a:spLocks noGrp="1"/>
          </p:cNvSpPr>
          <p:nvPr>
            <p:ph type="title"/>
          </p:nvPr>
        </p:nvSpPr>
        <p:spPr/>
        <p:txBody>
          <a:bodyPr>
            <a:normAutofit/>
          </a:bodyPr>
          <a:lstStyle/>
          <a:p>
            <a:r>
              <a:rPr lang="en-US" dirty="0">
                <a:solidFill>
                  <a:schemeClr val="tx1"/>
                </a:solidFill>
              </a:rPr>
              <a:t>Binding</a:t>
            </a:r>
            <a:br>
              <a:rPr lang="en-US" dirty="0"/>
            </a:br>
            <a:r>
              <a:rPr lang="en-US" sz="1400" dirty="0">
                <a:hlinkClick r:id="rId2"/>
              </a:rPr>
              <a:t>https://docs.microsoft.com/en-us/aspnet/core/mvc/overview?view=aspnetcore-5.0#model-binding</a:t>
            </a:r>
            <a:br>
              <a:rPr lang="en-US" sz="1400" dirty="0"/>
            </a:br>
            <a:r>
              <a:rPr lang="en-US" sz="1400" dirty="0">
                <a:hlinkClick r:id="rId3"/>
              </a:rPr>
              <a:t>https://docs.microsoft.com/en-us/aspnet/core/mvc/models/model-binding?view=aspnetcore-5.0</a:t>
            </a:r>
            <a:endParaRPr lang="en-US" sz="1400" dirty="0"/>
          </a:p>
        </p:txBody>
      </p:sp>
      <p:sp>
        <p:nvSpPr>
          <p:cNvPr id="3" name="Content Placeholder 2">
            <a:extLst>
              <a:ext uri="{FF2B5EF4-FFF2-40B4-BE49-F238E27FC236}">
                <a16:creationId xmlns:a16="http://schemas.microsoft.com/office/drawing/2014/main" id="{7170AD92-5414-445E-A57D-7D215C65D20D}"/>
              </a:ext>
            </a:extLst>
          </p:cNvPr>
          <p:cNvSpPr>
            <a:spLocks noGrp="1"/>
          </p:cNvSpPr>
          <p:nvPr>
            <p:ph idx="1"/>
          </p:nvPr>
        </p:nvSpPr>
        <p:spPr>
          <a:xfrm>
            <a:off x="1097281" y="1911139"/>
            <a:ext cx="10216178" cy="3349911"/>
          </a:xfrm>
        </p:spPr>
        <p:txBody>
          <a:bodyPr anchor="ctr">
            <a:normAutofit fontScale="92500" lnSpcReduction="10000"/>
          </a:bodyPr>
          <a:lstStyle/>
          <a:p>
            <a:r>
              <a:rPr lang="en-US" sz="2400" b="1" i="1" dirty="0">
                <a:solidFill>
                  <a:schemeClr val="tx1"/>
                </a:solidFill>
              </a:rPr>
              <a:t>Controllers</a:t>
            </a:r>
            <a:r>
              <a:rPr lang="en-US" sz="2400" dirty="0">
                <a:solidFill>
                  <a:schemeClr val="tx1"/>
                </a:solidFill>
              </a:rPr>
              <a:t> work with data that comes from HTTP requests. The HTTP request could provide a record key or data from form fields providing values for the properties of a </a:t>
            </a:r>
            <a:r>
              <a:rPr lang="en-US" sz="2400" b="1" i="1" dirty="0">
                <a:solidFill>
                  <a:schemeClr val="tx1"/>
                </a:solidFill>
              </a:rPr>
              <a:t>model</a:t>
            </a:r>
            <a:r>
              <a:rPr lang="en-US" sz="2400" dirty="0">
                <a:solidFill>
                  <a:schemeClr val="tx1"/>
                </a:solidFill>
              </a:rPr>
              <a:t>. Writing code to retrieve each of these values and convert them from strings to .NET types would be tedious and error-prone. </a:t>
            </a:r>
            <a:r>
              <a:rPr lang="en-US" sz="2400" b="1" i="1" dirty="0">
                <a:solidFill>
                  <a:schemeClr val="tx1"/>
                </a:solidFill>
              </a:rPr>
              <a:t>Model binding </a:t>
            </a:r>
            <a:r>
              <a:rPr lang="en-US" sz="2400" dirty="0">
                <a:solidFill>
                  <a:schemeClr val="tx1"/>
                </a:solidFill>
              </a:rPr>
              <a:t>automates this process. </a:t>
            </a:r>
          </a:p>
          <a:p>
            <a:r>
              <a:rPr lang="en-US" sz="2400" dirty="0">
                <a:solidFill>
                  <a:schemeClr val="tx1"/>
                </a:solidFill>
              </a:rPr>
              <a:t>The </a:t>
            </a:r>
            <a:r>
              <a:rPr lang="en-US" sz="2400" b="1" i="1" dirty="0">
                <a:solidFill>
                  <a:schemeClr val="tx1"/>
                </a:solidFill>
              </a:rPr>
              <a:t>model binding </a:t>
            </a:r>
            <a:r>
              <a:rPr lang="en-US" sz="2400" dirty="0">
                <a:solidFill>
                  <a:schemeClr val="tx1"/>
                </a:solidFill>
              </a:rPr>
              <a:t>system:</a:t>
            </a:r>
          </a:p>
          <a:p>
            <a:pPr lvl="1">
              <a:buFont typeface="Arial" panose="020B0604020202020204" pitchFamily="34" charset="0"/>
              <a:buChar char="•"/>
            </a:pPr>
            <a:r>
              <a:rPr lang="en-US" sz="2000" dirty="0">
                <a:solidFill>
                  <a:schemeClr val="tx1"/>
                </a:solidFill>
              </a:rPr>
              <a:t>Retrieves data from various sources such as route data, form fields, and query strings.</a:t>
            </a:r>
          </a:p>
          <a:p>
            <a:pPr lvl="1">
              <a:buFont typeface="Arial" panose="020B0604020202020204" pitchFamily="34" charset="0"/>
              <a:buChar char="•"/>
            </a:pPr>
            <a:r>
              <a:rPr lang="en-US" sz="2000" dirty="0">
                <a:solidFill>
                  <a:schemeClr val="tx1"/>
                </a:solidFill>
              </a:rPr>
              <a:t>Provides the data to </a:t>
            </a:r>
            <a:r>
              <a:rPr lang="en-US" sz="2000" b="1" i="1" dirty="0">
                <a:solidFill>
                  <a:schemeClr val="tx1"/>
                </a:solidFill>
              </a:rPr>
              <a:t>controllers</a:t>
            </a:r>
            <a:r>
              <a:rPr lang="en-US" sz="2000" dirty="0">
                <a:solidFill>
                  <a:schemeClr val="tx1"/>
                </a:solidFill>
              </a:rPr>
              <a:t> as method </a:t>
            </a:r>
            <a:r>
              <a:rPr lang="en-US" sz="2000" b="1" i="1" dirty="0">
                <a:solidFill>
                  <a:schemeClr val="tx1"/>
                </a:solidFill>
              </a:rPr>
              <a:t>parameters</a:t>
            </a:r>
            <a:r>
              <a:rPr lang="en-US" sz="2000" dirty="0">
                <a:solidFill>
                  <a:schemeClr val="tx1"/>
                </a:solidFill>
              </a:rPr>
              <a:t> and public </a:t>
            </a:r>
            <a:r>
              <a:rPr lang="en-US" sz="2000" b="1" i="1" dirty="0">
                <a:solidFill>
                  <a:schemeClr val="tx1"/>
                </a:solidFill>
              </a:rPr>
              <a:t>properties</a:t>
            </a:r>
            <a:r>
              <a:rPr lang="en-US" sz="2000" dirty="0">
                <a:solidFill>
                  <a:schemeClr val="tx1"/>
                </a:solidFill>
              </a:rPr>
              <a:t>.</a:t>
            </a:r>
          </a:p>
          <a:p>
            <a:pPr lvl="1">
              <a:buFont typeface="Arial" panose="020B0604020202020204" pitchFamily="34" charset="0"/>
              <a:buChar char="•"/>
            </a:pPr>
            <a:r>
              <a:rPr lang="en-US" sz="2000" dirty="0">
                <a:solidFill>
                  <a:schemeClr val="tx1"/>
                </a:solidFill>
              </a:rPr>
              <a:t>Converts </a:t>
            </a:r>
            <a:r>
              <a:rPr lang="en-US" sz="2000" b="1" i="1" dirty="0">
                <a:solidFill>
                  <a:schemeClr val="tx1"/>
                </a:solidFill>
              </a:rPr>
              <a:t>string</a:t>
            </a:r>
            <a:r>
              <a:rPr lang="en-US" sz="2000" dirty="0">
                <a:solidFill>
                  <a:schemeClr val="tx1"/>
                </a:solidFill>
              </a:rPr>
              <a:t> data to .NET </a:t>
            </a:r>
            <a:r>
              <a:rPr lang="en-US" sz="2000" b="1" i="1" dirty="0">
                <a:solidFill>
                  <a:schemeClr val="tx1"/>
                </a:solidFill>
              </a:rPr>
              <a:t>types</a:t>
            </a:r>
            <a:r>
              <a:rPr lang="en-US" sz="2000" dirty="0">
                <a:solidFill>
                  <a:schemeClr val="tx1"/>
                </a:solidFill>
              </a:rPr>
              <a:t>.</a:t>
            </a:r>
          </a:p>
          <a:p>
            <a:pPr lvl="1">
              <a:buFont typeface="Arial" panose="020B0604020202020204" pitchFamily="34" charset="0"/>
              <a:buChar char="•"/>
            </a:pPr>
            <a:r>
              <a:rPr lang="en-US" sz="2000" dirty="0">
                <a:solidFill>
                  <a:schemeClr val="tx1"/>
                </a:solidFill>
              </a:rPr>
              <a:t>Updates </a:t>
            </a:r>
            <a:r>
              <a:rPr lang="en-US" sz="2000" b="1" i="1" dirty="0">
                <a:solidFill>
                  <a:schemeClr val="tx1"/>
                </a:solidFill>
              </a:rPr>
              <a:t>properties</a:t>
            </a:r>
            <a:r>
              <a:rPr lang="en-US" sz="2000" dirty="0">
                <a:solidFill>
                  <a:schemeClr val="tx1"/>
                </a:solidFill>
              </a:rPr>
              <a:t> of complex </a:t>
            </a:r>
            <a:r>
              <a:rPr lang="en-US" sz="2000" b="1" i="1" dirty="0">
                <a:solidFill>
                  <a:schemeClr val="tx1"/>
                </a:solidFill>
              </a:rPr>
              <a:t>types</a:t>
            </a:r>
            <a:r>
              <a:rPr lang="en-US" sz="2000" dirty="0">
                <a:solidFill>
                  <a:schemeClr val="tx1"/>
                </a:solidFill>
              </a:rPr>
              <a:t>.</a:t>
            </a:r>
          </a:p>
        </p:txBody>
      </p:sp>
      <p:pic>
        <p:nvPicPr>
          <p:cNvPr id="4" name="Picture 3">
            <a:extLst>
              <a:ext uri="{FF2B5EF4-FFF2-40B4-BE49-F238E27FC236}">
                <a16:creationId xmlns:a16="http://schemas.microsoft.com/office/drawing/2014/main" id="{1D6BDD30-CE2F-4D99-A61C-713677C6776C}"/>
              </a:ext>
            </a:extLst>
          </p:cNvPr>
          <p:cNvPicPr>
            <a:picLocks noChangeAspect="1"/>
          </p:cNvPicPr>
          <p:nvPr/>
        </p:nvPicPr>
        <p:blipFill>
          <a:blip r:embed="rId4"/>
          <a:stretch>
            <a:fillRect/>
          </a:stretch>
        </p:blipFill>
        <p:spPr>
          <a:xfrm>
            <a:off x="1974029" y="5301538"/>
            <a:ext cx="8462682" cy="967768"/>
          </a:xfrm>
          <a:prstGeom prst="rect">
            <a:avLst/>
          </a:prstGeom>
          <a:ln w="25400">
            <a:solidFill>
              <a:schemeClr val="accent2"/>
            </a:solidFill>
          </a:ln>
        </p:spPr>
      </p:pic>
    </p:spTree>
    <p:extLst>
      <p:ext uri="{BB962C8B-B14F-4D97-AF65-F5344CB8AC3E}">
        <p14:creationId xmlns:p14="http://schemas.microsoft.com/office/powerpoint/2010/main" val="1479618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025A-60C6-4623-AA7F-DBB3753745AB}"/>
              </a:ext>
            </a:extLst>
          </p:cNvPr>
          <p:cNvSpPr>
            <a:spLocks noGrp="1"/>
          </p:cNvSpPr>
          <p:nvPr>
            <p:ph type="title"/>
          </p:nvPr>
        </p:nvSpPr>
        <p:spPr/>
        <p:txBody>
          <a:bodyPr>
            <a:normAutofit/>
          </a:bodyPr>
          <a:lstStyle/>
          <a:p>
            <a:r>
              <a:rPr lang="en-US" dirty="0">
                <a:solidFill>
                  <a:schemeClr val="tx1"/>
                </a:solidFill>
              </a:rPr>
              <a:t>Model Binding – </a:t>
            </a:r>
            <a:br>
              <a:rPr lang="en-US" dirty="0">
                <a:solidFill>
                  <a:schemeClr val="tx1"/>
                </a:solidFill>
              </a:rPr>
            </a:br>
            <a:r>
              <a:rPr lang="en-US" sz="1400" dirty="0">
                <a:hlinkClick r:id="rId2"/>
              </a:rPr>
              <a:t>https://docs.microsoft.com/en-us/aspnet/core/mvc/models/model-binding?view=aspnetcore-5.0#example</a:t>
            </a:r>
            <a:endParaRPr lang="en-US" dirty="0"/>
          </a:p>
        </p:txBody>
      </p:sp>
      <p:sp>
        <p:nvSpPr>
          <p:cNvPr id="3" name="Content Placeholder 2">
            <a:extLst>
              <a:ext uri="{FF2B5EF4-FFF2-40B4-BE49-F238E27FC236}">
                <a16:creationId xmlns:a16="http://schemas.microsoft.com/office/drawing/2014/main" id="{698BCB17-E159-481F-B0FB-35BDE92C1060}"/>
              </a:ext>
            </a:extLst>
          </p:cNvPr>
          <p:cNvSpPr>
            <a:spLocks noGrp="1"/>
          </p:cNvSpPr>
          <p:nvPr>
            <p:ph idx="1"/>
          </p:nvPr>
        </p:nvSpPr>
        <p:spPr>
          <a:xfrm>
            <a:off x="1388378" y="1896035"/>
            <a:ext cx="9767300" cy="4545106"/>
          </a:xfrm>
        </p:spPr>
        <p:txBody>
          <a:bodyPr anchor="ctr">
            <a:normAutofit fontScale="92500" lnSpcReduction="20000"/>
          </a:bodyPr>
          <a:lstStyle/>
          <a:p>
            <a:r>
              <a:rPr lang="en-US" sz="2000" dirty="0">
                <a:solidFill>
                  <a:schemeClr val="tx1"/>
                </a:solidFill>
              </a:rPr>
              <a:t>If your app receives the URL, </a:t>
            </a:r>
            <a:r>
              <a:rPr lang="en-US" sz="2000" dirty="0">
                <a:solidFill>
                  <a:srgbClr val="FF0000"/>
                </a:solidFill>
              </a:rPr>
              <a:t>http://myapp.com/api/GetByID/2?DogsOnly=true</a:t>
            </a:r>
            <a:r>
              <a:rPr lang="en-US" sz="2000" dirty="0">
                <a:solidFill>
                  <a:schemeClr val="tx1"/>
                </a:solidFill>
              </a:rPr>
              <a:t>, the following steps happen on the action method, </a:t>
            </a:r>
          </a:p>
          <a:p>
            <a:endParaRPr lang="en-US" sz="2000" b="1" i="1" dirty="0">
              <a:solidFill>
                <a:schemeClr val="tx1"/>
              </a:solidFill>
            </a:endParaRPr>
          </a:p>
          <a:p>
            <a:endParaRPr lang="en-US" sz="2000" b="1" i="1" dirty="0">
              <a:solidFill>
                <a:schemeClr val="tx1"/>
              </a:solidFill>
            </a:endParaRPr>
          </a:p>
          <a:p>
            <a:r>
              <a:rPr lang="en-US" sz="2000" b="1" i="1" dirty="0">
                <a:solidFill>
                  <a:schemeClr val="tx1"/>
                </a:solidFill>
              </a:rPr>
              <a:t>Model binding</a:t>
            </a:r>
            <a:r>
              <a:rPr lang="en-US" sz="2000" dirty="0">
                <a:solidFill>
                  <a:schemeClr val="tx1"/>
                </a:solidFill>
              </a:rPr>
              <a:t> goes through the following steps after the routing system selects the </a:t>
            </a:r>
            <a:r>
              <a:rPr lang="en-US" sz="2000" b="1" dirty="0">
                <a:solidFill>
                  <a:schemeClr val="tx1"/>
                </a:solidFill>
              </a:rPr>
              <a:t>action method</a:t>
            </a:r>
            <a:r>
              <a:rPr lang="en-US" sz="2000" dirty="0">
                <a:solidFill>
                  <a:schemeClr val="tx1"/>
                </a:solidFill>
              </a:rPr>
              <a:t>:</a:t>
            </a:r>
          </a:p>
          <a:p>
            <a:pPr marL="544068" lvl="1" indent="-342900">
              <a:buFont typeface="+mj-lt"/>
              <a:buAutoNum type="arabicPeriod"/>
            </a:pPr>
            <a:r>
              <a:rPr lang="en-US" sz="1800" dirty="0">
                <a:solidFill>
                  <a:schemeClr val="tx1"/>
                </a:solidFill>
              </a:rPr>
              <a:t>Finds the first parameter of </a:t>
            </a:r>
            <a:r>
              <a:rPr lang="en-US" sz="1800" dirty="0" err="1">
                <a:solidFill>
                  <a:srgbClr val="FF0000"/>
                </a:solidFill>
              </a:rPr>
              <a:t>GetByID</a:t>
            </a:r>
            <a:r>
              <a:rPr lang="en-US" sz="1800" dirty="0">
                <a:solidFill>
                  <a:schemeClr val="tx1"/>
                </a:solidFill>
              </a:rPr>
              <a:t>, an integer named</a:t>
            </a:r>
            <a:r>
              <a:rPr lang="en-US" sz="1800" dirty="0"/>
              <a:t> </a:t>
            </a:r>
            <a:r>
              <a:rPr lang="en-US" sz="1800" dirty="0">
                <a:solidFill>
                  <a:srgbClr val="FF0000"/>
                </a:solidFill>
              </a:rPr>
              <a:t>id</a:t>
            </a:r>
            <a:r>
              <a:rPr lang="en-US" sz="1800" dirty="0">
                <a:solidFill>
                  <a:schemeClr val="tx1"/>
                </a:solidFill>
              </a:rPr>
              <a:t>.</a:t>
            </a:r>
          </a:p>
          <a:p>
            <a:pPr marL="544068" lvl="1" indent="-342900">
              <a:buFont typeface="+mj-lt"/>
              <a:buAutoNum type="arabicPeriod"/>
            </a:pPr>
            <a:r>
              <a:rPr lang="en-US" sz="1800" dirty="0">
                <a:solidFill>
                  <a:schemeClr val="tx1"/>
                </a:solidFill>
              </a:rPr>
              <a:t>Looks through the available sources in the HTTP request and finds</a:t>
            </a:r>
            <a:r>
              <a:rPr lang="en-US" sz="1800" dirty="0"/>
              <a:t> </a:t>
            </a:r>
            <a:r>
              <a:rPr lang="en-US" sz="1800" dirty="0">
                <a:solidFill>
                  <a:srgbClr val="FF0000"/>
                </a:solidFill>
              </a:rPr>
              <a:t>id = "2" </a:t>
            </a:r>
            <a:r>
              <a:rPr lang="en-US" sz="1800" dirty="0">
                <a:solidFill>
                  <a:schemeClr val="tx1"/>
                </a:solidFill>
              </a:rPr>
              <a:t>in route data.</a:t>
            </a:r>
          </a:p>
          <a:p>
            <a:pPr marL="544068" lvl="1" indent="-342900">
              <a:buFont typeface="+mj-lt"/>
              <a:buAutoNum type="arabicPeriod"/>
            </a:pPr>
            <a:r>
              <a:rPr lang="en-US" sz="1800" dirty="0">
                <a:solidFill>
                  <a:schemeClr val="tx1"/>
                </a:solidFill>
              </a:rPr>
              <a:t>Converts the string "2" into integer 2.</a:t>
            </a:r>
          </a:p>
          <a:p>
            <a:pPr marL="544068" lvl="1" indent="-342900">
              <a:buFont typeface="+mj-lt"/>
              <a:buAutoNum type="arabicPeriod"/>
            </a:pPr>
            <a:r>
              <a:rPr lang="en-US" sz="1800" dirty="0">
                <a:solidFill>
                  <a:schemeClr val="tx1"/>
                </a:solidFill>
              </a:rPr>
              <a:t>Finds the next parameter of</a:t>
            </a:r>
            <a:r>
              <a:rPr lang="en-US" sz="1800" dirty="0"/>
              <a:t> </a:t>
            </a:r>
            <a:r>
              <a:rPr lang="en-US" sz="1800" dirty="0" err="1">
                <a:solidFill>
                  <a:srgbClr val="FF0000"/>
                </a:solidFill>
              </a:rPr>
              <a:t>GetByID</a:t>
            </a:r>
            <a:r>
              <a:rPr lang="en-US" sz="1800" dirty="0">
                <a:solidFill>
                  <a:schemeClr val="tx1"/>
                </a:solidFill>
              </a:rPr>
              <a:t>, a </a:t>
            </a:r>
            <a:r>
              <a:rPr lang="en-US" sz="1800" b="1" i="1" dirty="0" err="1">
                <a:solidFill>
                  <a:schemeClr val="tx1"/>
                </a:solidFill>
              </a:rPr>
              <a:t>boolean</a:t>
            </a:r>
            <a:r>
              <a:rPr lang="en-US" sz="1800" dirty="0">
                <a:solidFill>
                  <a:schemeClr val="tx1"/>
                </a:solidFill>
              </a:rPr>
              <a:t> named</a:t>
            </a:r>
            <a:r>
              <a:rPr lang="en-US" sz="1800" dirty="0"/>
              <a:t> </a:t>
            </a:r>
            <a:r>
              <a:rPr lang="en-US" sz="1800" dirty="0" err="1">
                <a:solidFill>
                  <a:srgbClr val="FF0000"/>
                </a:solidFill>
              </a:rPr>
              <a:t>dogsOnly</a:t>
            </a:r>
            <a:r>
              <a:rPr lang="en-US" sz="1800" dirty="0">
                <a:solidFill>
                  <a:schemeClr val="tx1"/>
                </a:solidFill>
              </a:rPr>
              <a:t>.</a:t>
            </a:r>
          </a:p>
          <a:p>
            <a:pPr marL="544068" lvl="1" indent="-342900">
              <a:buFont typeface="+mj-lt"/>
              <a:buAutoNum type="arabicPeriod"/>
            </a:pPr>
            <a:r>
              <a:rPr lang="en-US" sz="1800" dirty="0">
                <a:solidFill>
                  <a:schemeClr val="tx1"/>
                </a:solidFill>
              </a:rPr>
              <a:t>Looks through the sources and finds "</a:t>
            </a:r>
            <a:r>
              <a:rPr lang="en-US" sz="1800" dirty="0" err="1">
                <a:solidFill>
                  <a:srgbClr val="FF0000"/>
                </a:solidFill>
              </a:rPr>
              <a:t>DogsOnly</a:t>
            </a:r>
            <a:r>
              <a:rPr lang="en-US" sz="1800" dirty="0">
                <a:solidFill>
                  <a:srgbClr val="FF0000"/>
                </a:solidFill>
              </a:rPr>
              <a:t>=true</a:t>
            </a:r>
            <a:r>
              <a:rPr lang="en-US" sz="1800" dirty="0">
                <a:solidFill>
                  <a:schemeClr val="tx1"/>
                </a:solidFill>
              </a:rPr>
              <a:t>" in the query string. Name matching is not case-sensitive.</a:t>
            </a:r>
          </a:p>
          <a:p>
            <a:pPr marL="544068" lvl="1" indent="-342900">
              <a:buFont typeface="+mj-lt"/>
              <a:buAutoNum type="arabicPeriod"/>
            </a:pPr>
            <a:r>
              <a:rPr lang="en-US" sz="1800" dirty="0">
                <a:solidFill>
                  <a:schemeClr val="tx1"/>
                </a:solidFill>
              </a:rPr>
              <a:t>Converts the string "</a:t>
            </a:r>
            <a:r>
              <a:rPr lang="en-US" sz="1800" dirty="0">
                <a:solidFill>
                  <a:srgbClr val="FF0000"/>
                </a:solidFill>
              </a:rPr>
              <a:t>true</a:t>
            </a:r>
            <a:r>
              <a:rPr lang="en-US" sz="1800" dirty="0">
                <a:solidFill>
                  <a:schemeClr val="tx1"/>
                </a:solidFill>
              </a:rPr>
              <a:t>" into </a:t>
            </a:r>
            <a:r>
              <a:rPr lang="en-US" sz="1800" b="1" i="1" dirty="0" err="1">
                <a:solidFill>
                  <a:schemeClr val="tx1"/>
                </a:solidFill>
              </a:rPr>
              <a:t>boolean</a:t>
            </a:r>
            <a:r>
              <a:rPr lang="en-US" sz="1800" dirty="0">
                <a:solidFill>
                  <a:schemeClr val="tx1"/>
                </a:solidFill>
              </a:rPr>
              <a:t> </a:t>
            </a:r>
            <a:r>
              <a:rPr lang="en-US" sz="1800" dirty="0">
                <a:solidFill>
                  <a:srgbClr val="FF0000"/>
                </a:solidFill>
              </a:rPr>
              <a:t>true</a:t>
            </a:r>
            <a:r>
              <a:rPr lang="en-US" sz="1800" dirty="0">
                <a:solidFill>
                  <a:schemeClr val="tx1"/>
                </a:solidFill>
              </a:rPr>
              <a:t>.</a:t>
            </a:r>
          </a:p>
          <a:p>
            <a:pPr marL="544068" lvl="1" indent="-342900">
              <a:buFont typeface="+mj-lt"/>
              <a:buAutoNum type="arabicPeriod"/>
            </a:pPr>
            <a:r>
              <a:rPr lang="en-US" sz="1800" dirty="0">
                <a:solidFill>
                  <a:schemeClr val="tx1"/>
                </a:solidFill>
              </a:rPr>
              <a:t>Calls the</a:t>
            </a:r>
            <a:r>
              <a:rPr lang="en-US" sz="1800" dirty="0"/>
              <a:t> </a:t>
            </a:r>
            <a:r>
              <a:rPr lang="en-US" sz="1800" dirty="0" err="1">
                <a:solidFill>
                  <a:srgbClr val="FF0000"/>
                </a:solidFill>
              </a:rPr>
              <a:t>GetById</a:t>
            </a:r>
            <a:r>
              <a:rPr lang="en-US" sz="1800" dirty="0">
                <a:solidFill>
                  <a:srgbClr val="FF0000"/>
                </a:solidFill>
              </a:rPr>
              <a:t> </a:t>
            </a:r>
            <a:r>
              <a:rPr lang="en-US" sz="1800" dirty="0">
                <a:solidFill>
                  <a:schemeClr val="tx1"/>
                </a:solidFill>
              </a:rPr>
              <a:t>method, passing in </a:t>
            </a:r>
            <a:r>
              <a:rPr lang="en-US" sz="1800" dirty="0">
                <a:solidFill>
                  <a:srgbClr val="FF0000"/>
                </a:solidFill>
              </a:rPr>
              <a:t>2</a:t>
            </a:r>
            <a:r>
              <a:rPr lang="en-US" sz="1800" dirty="0">
                <a:solidFill>
                  <a:schemeClr val="tx1"/>
                </a:solidFill>
              </a:rPr>
              <a:t> for the </a:t>
            </a:r>
            <a:r>
              <a:rPr lang="en-US" sz="1800" dirty="0">
                <a:solidFill>
                  <a:srgbClr val="FF0000"/>
                </a:solidFill>
              </a:rPr>
              <a:t>id</a:t>
            </a:r>
            <a:r>
              <a:rPr lang="en-US" sz="1800" dirty="0">
                <a:solidFill>
                  <a:schemeClr val="tx1"/>
                </a:solidFill>
              </a:rPr>
              <a:t> parameter, and </a:t>
            </a:r>
            <a:r>
              <a:rPr lang="en-US" sz="1800" dirty="0">
                <a:solidFill>
                  <a:srgbClr val="FF0000"/>
                </a:solidFill>
              </a:rPr>
              <a:t>true</a:t>
            </a:r>
            <a:r>
              <a:rPr lang="en-US" sz="1800" dirty="0"/>
              <a:t> </a:t>
            </a:r>
            <a:r>
              <a:rPr lang="en-US" sz="1800" dirty="0">
                <a:solidFill>
                  <a:schemeClr val="tx1"/>
                </a:solidFill>
              </a:rPr>
              <a:t>for the</a:t>
            </a:r>
            <a:r>
              <a:rPr lang="en-US" sz="1800" dirty="0"/>
              <a:t> </a:t>
            </a:r>
            <a:r>
              <a:rPr lang="en-US" sz="1800" dirty="0" err="1">
                <a:solidFill>
                  <a:srgbClr val="FF0000"/>
                </a:solidFill>
              </a:rPr>
              <a:t>dogsOnly</a:t>
            </a:r>
            <a:r>
              <a:rPr lang="en-US" sz="1800" dirty="0">
                <a:solidFill>
                  <a:schemeClr val="tx1"/>
                </a:solidFill>
              </a:rPr>
              <a:t> parameter.</a:t>
            </a:r>
          </a:p>
        </p:txBody>
      </p:sp>
      <p:pic>
        <p:nvPicPr>
          <p:cNvPr id="4" name="Picture 3">
            <a:extLst>
              <a:ext uri="{FF2B5EF4-FFF2-40B4-BE49-F238E27FC236}">
                <a16:creationId xmlns:a16="http://schemas.microsoft.com/office/drawing/2014/main" id="{9F54A220-116E-4080-AE16-FD6FC2AC6DE8}"/>
              </a:ext>
            </a:extLst>
          </p:cNvPr>
          <p:cNvPicPr>
            <a:picLocks noChangeAspect="1"/>
          </p:cNvPicPr>
          <p:nvPr/>
        </p:nvPicPr>
        <p:blipFill>
          <a:blip r:embed="rId3"/>
          <a:stretch>
            <a:fillRect/>
          </a:stretch>
        </p:blipFill>
        <p:spPr>
          <a:xfrm>
            <a:off x="2551591" y="2645909"/>
            <a:ext cx="7149773" cy="771644"/>
          </a:xfrm>
          <a:prstGeom prst="rect">
            <a:avLst/>
          </a:prstGeom>
          <a:ln w="25400">
            <a:solidFill>
              <a:schemeClr val="accent2"/>
            </a:solidFill>
          </a:ln>
          <a:effectLst/>
        </p:spPr>
      </p:pic>
    </p:spTree>
    <p:extLst>
      <p:ext uri="{BB962C8B-B14F-4D97-AF65-F5344CB8AC3E}">
        <p14:creationId xmlns:p14="http://schemas.microsoft.com/office/powerpoint/2010/main" val="670156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7455-5B04-4529-859D-9A08F7B27627}"/>
              </a:ext>
            </a:extLst>
          </p:cNvPr>
          <p:cNvSpPr>
            <a:spLocks noGrp="1"/>
          </p:cNvSpPr>
          <p:nvPr>
            <p:ph type="title"/>
          </p:nvPr>
        </p:nvSpPr>
        <p:spPr/>
        <p:txBody>
          <a:bodyPr>
            <a:normAutofit/>
          </a:bodyPr>
          <a:lstStyle/>
          <a:p>
            <a:r>
              <a:rPr lang="en-US" dirty="0">
                <a:solidFill>
                  <a:schemeClr val="tx1"/>
                </a:solidFill>
              </a:rPr>
              <a:t>Model Binding Targets</a:t>
            </a:r>
            <a:br>
              <a:rPr lang="en-US" dirty="0"/>
            </a:br>
            <a:r>
              <a:rPr lang="en-US" sz="1400" dirty="0">
                <a:hlinkClick r:id="rId2"/>
              </a:rPr>
              <a:t>https://docs.microsoft.com/en-us/aspnet/core/mvc/models/model-binding?view=aspnetcore-5.0#example</a:t>
            </a:r>
            <a:endParaRPr lang="en-US" dirty="0"/>
          </a:p>
        </p:txBody>
      </p:sp>
      <p:sp>
        <p:nvSpPr>
          <p:cNvPr id="3" name="Content Placeholder 2">
            <a:extLst>
              <a:ext uri="{FF2B5EF4-FFF2-40B4-BE49-F238E27FC236}">
                <a16:creationId xmlns:a16="http://schemas.microsoft.com/office/drawing/2014/main" id="{55C7D18D-5BA0-4CBA-8894-169A0CB91E32}"/>
              </a:ext>
            </a:extLst>
          </p:cNvPr>
          <p:cNvSpPr>
            <a:spLocks noGrp="1"/>
          </p:cNvSpPr>
          <p:nvPr>
            <p:ph idx="1"/>
          </p:nvPr>
        </p:nvSpPr>
        <p:spPr>
          <a:xfrm>
            <a:off x="1097280" y="1900518"/>
            <a:ext cx="10058400" cy="2554942"/>
          </a:xfrm>
        </p:spPr>
        <p:txBody>
          <a:bodyPr>
            <a:normAutofit fontScale="92500"/>
          </a:bodyPr>
          <a:lstStyle/>
          <a:p>
            <a:r>
              <a:rPr lang="en-US" sz="2400" b="1" i="1" dirty="0" err="1">
                <a:solidFill>
                  <a:schemeClr val="tx1"/>
                </a:solidFill>
              </a:rPr>
              <a:t>Modelbinding</a:t>
            </a:r>
            <a:r>
              <a:rPr lang="en-US" sz="2400" b="1" i="1" dirty="0">
                <a:solidFill>
                  <a:schemeClr val="tx1"/>
                </a:solidFill>
              </a:rPr>
              <a:t> </a:t>
            </a:r>
            <a:r>
              <a:rPr lang="en-US" sz="2400" dirty="0">
                <a:solidFill>
                  <a:schemeClr val="tx1"/>
                </a:solidFill>
              </a:rPr>
              <a:t>tries to find values for 3 kinds of targets:</a:t>
            </a:r>
          </a:p>
          <a:p>
            <a:pPr lvl="1">
              <a:buFont typeface="Arial" panose="020B0604020202020204" pitchFamily="34" charset="0"/>
              <a:buChar char="•"/>
            </a:pPr>
            <a:r>
              <a:rPr lang="en-US" sz="2000" dirty="0">
                <a:solidFill>
                  <a:schemeClr val="tx1"/>
                </a:solidFill>
              </a:rPr>
              <a:t>Parameters of the </a:t>
            </a:r>
            <a:r>
              <a:rPr lang="en-US" sz="2000" b="1" i="1" dirty="0">
                <a:solidFill>
                  <a:schemeClr val="tx1"/>
                </a:solidFill>
              </a:rPr>
              <a:t>controller</a:t>
            </a:r>
            <a:r>
              <a:rPr lang="en-US" sz="2000" dirty="0">
                <a:solidFill>
                  <a:schemeClr val="tx1"/>
                </a:solidFill>
              </a:rPr>
              <a:t> </a:t>
            </a:r>
            <a:r>
              <a:rPr lang="en-US" sz="2000" b="1" i="1" dirty="0">
                <a:solidFill>
                  <a:schemeClr val="tx1"/>
                </a:solidFill>
              </a:rPr>
              <a:t>action</a:t>
            </a:r>
            <a:r>
              <a:rPr lang="en-US" sz="2000" dirty="0">
                <a:solidFill>
                  <a:schemeClr val="tx1"/>
                </a:solidFill>
              </a:rPr>
              <a:t> method that a request is routed to.</a:t>
            </a:r>
          </a:p>
          <a:p>
            <a:pPr lvl="1">
              <a:buFont typeface="Arial" panose="020B0604020202020204" pitchFamily="34" charset="0"/>
              <a:buChar char="•"/>
            </a:pPr>
            <a:r>
              <a:rPr lang="en-US" sz="2000" dirty="0">
                <a:solidFill>
                  <a:schemeClr val="tx1"/>
                </a:solidFill>
              </a:rPr>
              <a:t>Parameters of the Razor Pages handler method that a request is routed to. (Razor Pages Only)</a:t>
            </a:r>
          </a:p>
          <a:p>
            <a:pPr lvl="1">
              <a:buFont typeface="Arial" panose="020B0604020202020204" pitchFamily="34" charset="0"/>
              <a:buChar char="•"/>
            </a:pPr>
            <a:r>
              <a:rPr lang="en-US" sz="2000" dirty="0">
                <a:solidFill>
                  <a:schemeClr val="tx1"/>
                </a:solidFill>
              </a:rPr>
              <a:t>Public </a:t>
            </a:r>
            <a:r>
              <a:rPr lang="en-US" sz="2000" b="1" i="1" dirty="0">
                <a:solidFill>
                  <a:schemeClr val="tx1"/>
                </a:solidFill>
              </a:rPr>
              <a:t>properties</a:t>
            </a:r>
            <a:r>
              <a:rPr lang="en-US" sz="2000" dirty="0">
                <a:solidFill>
                  <a:schemeClr val="tx1"/>
                </a:solidFill>
              </a:rPr>
              <a:t> of a controller or </a:t>
            </a:r>
            <a:r>
              <a:rPr lang="en-US" sz="2000" b="1" i="1" dirty="0" err="1">
                <a:solidFill>
                  <a:schemeClr val="tx1"/>
                </a:solidFill>
              </a:rPr>
              <a:t>PageModel</a:t>
            </a:r>
            <a:r>
              <a:rPr lang="en-US" sz="2000" dirty="0">
                <a:solidFill>
                  <a:schemeClr val="tx1"/>
                </a:solidFill>
              </a:rPr>
              <a:t> class, if specified by attributes.</a:t>
            </a:r>
          </a:p>
          <a:p>
            <a:r>
              <a:rPr lang="en-US" sz="2400" dirty="0">
                <a:solidFill>
                  <a:schemeClr val="tx1"/>
                </a:solidFill>
              </a:rPr>
              <a:t>The </a:t>
            </a:r>
            <a:r>
              <a:rPr lang="en-US" sz="2400" dirty="0">
                <a:solidFill>
                  <a:srgbClr val="FF0000"/>
                </a:solidFill>
              </a:rPr>
              <a:t>[</a:t>
            </a:r>
            <a:r>
              <a:rPr lang="en-US" sz="2400" dirty="0" err="1">
                <a:solidFill>
                  <a:srgbClr val="FF0000"/>
                </a:solidFill>
              </a:rPr>
              <a:t>BindProperty</a:t>
            </a:r>
            <a:r>
              <a:rPr lang="en-US" sz="2400" dirty="0">
                <a:solidFill>
                  <a:srgbClr val="FF0000"/>
                </a:solidFill>
              </a:rPr>
              <a:t>]</a:t>
            </a:r>
            <a:r>
              <a:rPr lang="en-US" sz="2400" dirty="0">
                <a:solidFill>
                  <a:schemeClr val="tx1"/>
                </a:solidFill>
              </a:rPr>
              <a:t> attribute can be applied to a public </a:t>
            </a:r>
            <a:r>
              <a:rPr lang="en-US" sz="2400" b="1" i="1" dirty="0">
                <a:solidFill>
                  <a:schemeClr val="tx1"/>
                </a:solidFill>
              </a:rPr>
              <a:t>property</a:t>
            </a:r>
            <a:r>
              <a:rPr lang="en-US" sz="2400" dirty="0">
                <a:solidFill>
                  <a:schemeClr val="tx1"/>
                </a:solidFill>
              </a:rPr>
              <a:t> of a </a:t>
            </a:r>
            <a:r>
              <a:rPr lang="en-US" sz="2400" b="1" i="1" dirty="0">
                <a:solidFill>
                  <a:schemeClr val="tx1"/>
                </a:solidFill>
              </a:rPr>
              <a:t>controller</a:t>
            </a:r>
            <a:r>
              <a:rPr lang="en-US" sz="2400" dirty="0">
                <a:solidFill>
                  <a:schemeClr val="tx1"/>
                </a:solidFill>
              </a:rPr>
              <a:t> or </a:t>
            </a:r>
            <a:r>
              <a:rPr lang="en-US" sz="2400" b="1" i="1" dirty="0" err="1">
                <a:solidFill>
                  <a:schemeClr val="tx1"/>
                </a:solidFill>
              </a:rPr>
              <a:t>PageModel</a:t>
            </a:r>
            <a:r>
              <a:rPr lang="en-US" sz="2400" dirty="0">
                <a:solidFill>
                  <a:schemeClr val="tx1"/>
                </a:solidFill>
              </a:rPr>
              <a:t> class to cause </a:t>
            </a:r>
            <a:r>
              <a:rPr lang="en-US" sz="2400" b="1" i="1" dirty="0" err="1">
                <a:solidFill>
                  <a:schemeClr val="tx1"/>
                </a:solidFill>
              </a:rPr>
              <a:t>modelbinding</a:t>
            </a:r>
            <a:r>
              <a:rPr lang="en-US" sz="2400" dirty="0">
                <a:solidFill>
                  <a:schemeClr val="tx1"/>
                </a:solidFill>
              </a:rPr>
              <a:t> to target that </a:t>
            </a:r>
            <a:r>
              <a:rPr lang="en-US" sz="2400" b="1" i="1" dirty="0">
                <a:solidFill>
                  <a:schemeClr val="tx1"/>
                </a:solidFill>
              </a:rPr>
              <a:t>property</a:t>
            </a:r>
            <a:r>
              <a:rPr lang="en-US" sz="2400" dirty="0">
                <a:solidFill>
                  <a:schemeClr val="tx1"/>
                </a:solidFill>
              </a:rPr>
              <a:t>. </a:t>
            </a:r>
          </a:p>
        </p:txBody>
      </p:sp>
      <p:pic>
        <p:nvPicPr>
          <p:cNvPr id="4" name="Picture 3">
            <a:extLst>
              <a:ext uri="{FF2B5EF4-FFF2-40B4-BE49-F238E27FC236}">
                <a16:creationId xmlns:a16="http://schemas.microsoft.com/office/drawing/2014/main" id="{FDEE15D2-1E30-440D-B65E-440B39F7588F}"/>
              </a:ext>
            </a:extLst>
          </p:cNvPr>
          <p:cNvPicPr>
            <a:picLocks noChangeAspect="1"/>
          </p:cNvPicPr>
          <p:nvPr/>
        </p:nvPicPr>
        <p:blipFill>
          <a:blip r:embed="rId3"/>
          <a:stretch>
            <a:fillRect/>
          </a:stretch>
        </p:blipFill>
        <p:spPr>
          <a:xfrm>
            <a:off x="6126480" y="4414856"/>
            <a:ext cx="5527919" cy="1228427"/>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2F8DFA87-5B38-453B-BC6D-33D4FBE8F8AD}"/>
              </a:ext>
            </a:extLst>
          </p:cNvPr>
          <p:cNvPicPr>
            <a:picLocks noChangeAspect="1"/>
          </p:cNvPicPr>
          <p:nvPr/>
        </p:nvPicPr>
        <p:blipFill>
          <a:blip r:embed="rId4"/>
          <a:stretch>
            <a:fillRect/>
          </a:stretch>
        </p:blipFill>
        <p:spPr>
          <a:xfrm>
            <a:off x="498102" y="4414856"/>
            <a:ext cx="5396680" cy="1228427"/>
          </a:xfrm>
          <a:prstGeom prst="rect">
            <a:avLst/>
          </a:prstGeom>
          <a:ln w="25400">
            <a:solidFill>
              <a:schemeClr val="accent2"/>
            </a:solidFill>
          </a:ln>
          <a:effectLst/>
        </p:spPr>
      </p:pic>
      <p:sp>
        <p:nvSpPr>
          <p:cNvPr id="6" name="Rectangle 5">
            <a:extLst>
              <a:ext uri="{FF2B5EF4-FFF2-40B4-BE49-F238E27FC236}">
                <a16:creationId xmlns:a16="http://schemas.microsoft.com/office/drawing/2014/main" id="{9464361E-68A8-48B4-ADA0-9393DDEE2561}"/>
              </a:ext>
            </a:extLst>
          </p:cNvPr>
          <p:cNvSpPr/>
          <p:nvPr/>
        </p:nvSpPr>
        <p:spPr>
          <a:xfrm>
            <a:off x="6761639" y="5651483"/>
            <a:ext cx="4900960" cy="584775"/>
          </a:xfrm>
          <a:prstGeom prst="rect">
            <a:avLst/>
          </a:prstGeom>
          <a:ln w="25400">
            <a:solidFill>
              <a:schemeClr val="accent2"/>
            </a:solidFill>
          </a:ln>
        </p:spPr>
        <p:txBody>
          <a:bodyPr wrap="square">
            <a:spAutoFit/>
          </a:bodyPr>
          <a:lstStyle/>
          <a:p>
            <a:r>
              <a:rPr lang="en-US" sz="1600" dirty="0"/>
              <a:t>Apply </a:t>
            </a:r>
            <a:r>
              <a:rPr lang="en-US" sz="1600" dirty="0">
                <a:solidFill>
                  <a:srgbClr val="FF0000"/>
                </a:solidFill>
              </a:rPr>
              <a:t>[</a:t>
            </a:r>
            <a:r>
              <a:rPr lang="en-US" sz="1600" dirty="0" err="1">
                <a:solidFill>
                  <a:srgbClr val="FF0000"/>
                </a:solidFill>
              </a:rPr>
              <a:t>BindProperty</a:t>
            </a:r>
            <a:r>
              <a:rPr lang="en-US" sz="1600" dirty="0">
                <a:solidFill>
                  <a:srgbClr val="FF0000"/>
                </a:solidFill>
              </a:rPr>
              <a:t>]</a:t>
            </a:r>
            <a:r>
              <a:rPr lang="en-US" sz="1600" dirty="0"/>
              <a:t> to a public </a:t>
            </a:r>
            <a:r>
              <a:rPr lang="en-US" sz="1600" b="1" i="1" dirty="0"/>
              <a:t>property</a:t>
            </a:r>
            <a:r>
              <a:rPr lang="en-US" sz="1600" dirty="0"/>
              <a:t> of a </a:t>
            </a:r>
            <a:r>
              <a:rPr lang="en-US" sz="1600" b="1" i="1" dirty="0"/>
              <a:t>controller</a:t>
            </a:r>
            <a:r>
              <a:rPr lang="en-US" sz="1600" dirty="0"/>
              <a:t> to cause </a:t>
            </a:r>
            <a:r>
              <a:rPr lang="en-US" sz="1600" b="1" i="1" dirty="0" err="1"/>
              <a:t>modelbinding</a:t>
            </a:r>
            <a:r>
              <a:rPr lang="en-US" sz="1600" b="1" i="1" dirty="0"/>
              <a:t> </a:t>
            </a:r>
            <a:r>
              <a:rPr lang="en-US" sz="1600" dirty="0"/>
              <a:t>to target that </a:t>
            </a:r>
            <a:r>
              <a:rPr lang="en-US" sz="1600" b="1" i="1" dirty="0"/>
              <a:t>property</a:t>
            </a:r>
            <a:r>
              <a:rPr lang="en-US" sz="1600" dirty="0"/>
              <a:t>.</a:t>
            </a:r>
          </a:p>
        </p:txBody>
      </p:sp>
      <p:sp>
        <p:nvSpPr>
          <p:cNvPr id="7" name="Rectangle 6">
            <a:extLst>
              <a:ext uri="{FF2B5EF4-FFF2-40B4-BE49-F238E27FC236}">
                <a16:creationId xmlns:a16="http://schemas.microsoft.com/office/drawing/2014/main" id="{1481CE62-C91F-4868-A1ED-4E070BF93A39}"/>
              </a:ext>
            </a:extLst>
          </p:cNvPr>
          <p:cNvSpPr/>
          <p:nvPr/>
        </p:nvSpPr>
        <p:spPr>
          <a:xfrm>
            <a:off x="951302" y="5656729"/>
            <a:ext cx="4951679" cy="584775"/>
          </a:xfrm>
          <a:prstGeom prst="rect">
            <a:avLst/>
          </a:prstGeom>
          <a:ln w="25400">
            <a:solidFill>
              <a:schemeClr val="accent2"/>
            </a:solidFill>
          </a:ln>
        </p:spPr>
        <p:txBody>
          <a:bodyPr wrap="square">
            <a:spAutoFit/>
          </a:bodyPr>
          <a:lstStyle/>
          <a:p>
            <a:r>
              <a:rPr lang="en-US" sz="1600" dirty="0"/>
              <a:t>Apply </a:t>
            </a:r>
            <a:r>
              <a:rPr lang="en-US" sz="1600" dirty="0">
                <a:solidFill>
                  <a:srgbClr val="FF0000"/>
                </a:solidFill>
              </a:rPr>
              <a:t>[</a:t>
            </a:r>
            <a:r>
              <a:rPr lang="en-US" sz="1600" dirty="0" err="1">
                <a:solidFill>
                  <a:srgbClr val="FF0000"/>
                </a:solidFill>
              </a:rPr>
              <a:t>BindProperties</a:t>
            </a:r>
            <a:r>
              <a:rPr lang="en-US" sz="1600" dirty="0">
                <a:solidFill>
                  <a:srgbClr val="FF0000"/>
                </a:solidFill>
              </a:rPr>
              <a:t>]</a:t>
            </a:r>
            <a:r>
              <a:rPr lang="en-US" sz="1600" dirty="0"/>
              <a:t> to a </a:t>
            </a:r>
            <a:r>
              <a:rPr lang="en-US" sz="1600" b="1" i="1" dirty="0"/>
              <a:t>controller class</a:t>
            </a:r>
            <a:r>
              <a:rPr lang="en-US" sz="1600" dirty="0"/>
              <a:t> to tell </a:t>
            </a:r>
            <a:r>
              <a:rPr lang="en-US" sz="1600" b="1" i="1" dirty="0"/>
              <a:t>model binding </a:t>
            </a:r>
            <a:r>
              <a:rPr lang="en-US" sz="1600" dirty="0"/>
              <a:t>to target all public </a:t>
            </a:r>
            <a:r>
              <a:rPr lang="en-US" sz="1600" b="1" i="1" dirty="0"/>
              <a:t>properties </a:t>
            </a:r>
            <a:r>
              <a:rPr lang="en-US" sz="1600" dirty="0"/>
              <a:t>of the class.</a:t>
            </a:r>
          </a:p>
        </p:txBody>
      </p:sp>
    </p:spTree>
    <p:extLst>
      <p:ext uri="{BB962C8B-B14F-4D97-AF65-F5344CB8AC3E}">
        <p14:creationId xmlns:p14="http://schemas.microsoft.com/office/powerpoint/2010/main" val="3637971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62CF72-2B1F-48EB-9288-E6ECD895FC07}"/>
              </a:ext>
            </a:extLst>
          </p:cNvPr>
          <p:cNvSpPr>
            <a:spLocks noGrp="1"/>
          </p:cNvSpPr>
          <p:nvPr>
            <p:ph idx="1"/>
          </p:nvPr>
        </p:nvSpPr>
        <p:spPr>
          <a:xfrm>
            <a:off x="1097280" y="1922781"/>
            <a:ext cx="10058400" cy="1972646"/>
          </a:xfrm>
        </p:spPr>
        <p:txBody>
          <a:bodyPr anchor="ctr">
            <a:normAutofit fontScale="85000" lnSpcReduction="10000"/>
          </a:bodyPr>
          <a:lstStyle/>
          <a:p>
            <a:r>
              <a:rPr lang="en-US" sz="2400" dirty="0">
                <a:solidFill>
                  <a:schemeClr val="tx1"/>
                </a:solidFill>
              </a:rPr>
              <a:t>There are different Annotation attributes for controlling </a:t>
            </a:r>
            <a:r>
              <a:rPr lang="en-US" sz="2400" b="1" i="1" dirty="0" err="1">
                <a:solidFill>
                  <a:schemeClr val="tx1"/>
                </a:solidFill>
              </a:rPr>
              <a:t>modelbinding</a:t>
            </a:r>
            <a:r>
              <a:rPr lang="en-US" sz="2400" b="1" i="1" dirty="0">
                <a:solidFill>
                  <a:schemeClr val="tx1"/>
                </a:solidFill>
              </a:rPr>
              <a:t> </a:t>
            </a:r>
            <a:r>
              <a:rPr lang="en-US" sz="2400" dirty="0">
                <a:solidFill>
                  <a:schemeClr val="tx1"/>
                </a:solidFill>
              </a:rPr>
              <a:t>of complex </a:t>
            </a:r>
            <a:r>
              <a:rPr lang="en-US" sz="2400" b="1" i="1" dirty="0">
                <a:solidFill>
                  <a:schemeClr val="tx1"/>
                </a:solidFill>
              </a:rPr>
              <a:t>types</a:t>
            </a:r>
            <a:r>
              <a:rPr lang="en-US" sz="2400" dirty="0">
                <a:solidFill>
                  <a:schemeClr val="tx1"/>
                </a:solidFill>
              </a:rPr>
              <a:t>. These attributes affect </a:t>
            </a:r>
            <a:r>
              <a:rPr lang="en-US" sz="2400" b="1" i="1" dirty="0" err="1">
                <a:solidFill>
                  <a:schemeClr val="tx1"/>
                </a:solidFill>
              </a:rPr>
              <a:t>modelbinding</a:t>
            </a:r>
            <a:r>
              <a:rPr lang="en-US" sz="2400" b="1" i="1" dirty="0">
                <a:solidFill>
                  <a:schemeClr val="tx1"/>
                </a:solidFill>
              </a:rPr>
              <a:t> </a:t>
            </a:r>
            <a:r>
              <a:rPr lang="en-US" sz="2400" dirty="0">
                <a:solidFill>
                  <a:schemeClr val="tx1"/>
                </a:solidFill>
              </a:rPr>
              <a:t>when form data is the source of values.</a:t>
            </a:r>
          </a:p>
          <a:p>
            <a:r>
              <a:rPr lang="en-US" sz="2400" dirty="0">
                <a:solidFill>
                  <a:schemeClr val="tx1"/>
                </a:solidFill>
              </a:rPr>
              <a:t>A </a:t>
            </a:r>
            <a:r>
              <a:rPr lang="en-US" sz="2400" b="1" i="1" dirty="0">
                <a:solidFill>
                  <a:schemeClr val="tx1"/>
                </a:solidFill>
              </a:rPr>
              <a:t>complex type </a:t>
            </a:r>
            <a:r>
              <a:rPr lang="en-US" sz="2400" dirty="0">
                <a:solidFill>
                  <a:schemeClr val="tx1"/>
                </a:solidFill>
              </a:rPr>
              <a:t>must have a public default </a:t>
            </a:r>
            <a:r>
              <a:rPr lang="en-US" sz="2400" b="1" i="1" dirty="0">
                <a:solidFill>
                  <a:schemeClr val="tx1"/>
                </a:solidFill>
              </a:rPr>
              <a:t>constructor</a:t>
            </a:r>
            <a:r>
              <a:rPr lang="en-US" sz="2400" dirty="0">
                <a:solidFill>
                  <a:schemeClr val="tx1"/>
                </a:solidFill>
              </a:rPr>
              <a:t> and public writable </a:t>
            </a:r>
            <a:r>
              <a:rPr lang="en-US" sz="2400" b="1" i="1" dirty="0">
                <a:solidFill>
                  <a:schemeClr val="tx1"/>
                </a:solidFill>
              </a:rPr>
              <a:t>properties</a:t>
            </a:r>
            <a:r>
              <a:rPr lang="en-US" sz="2400" dirty="0">
                <a:solidFill>
                  <a:schemeClr val="tx1"/>
                </a:solidFill>
              </a:rPr>
              <a:t> to bind. </a:t>
            </a:r>
          </a:p>
          <a:p>
            <a:r>
              <a:rPr lang="en-US" sz="2400" dirty="0">
                <a:solidFill>
                  <a:schemeClr val="tx1"/>
                </a:solidFill>
              </a:rPr>
              <a:t>For binding to a parameter, the prefix is the parameter name. Some attributes have a Prefix property that lets you override the default usage of parameter or property name.</a:t>
            </a:r>
          </a:p>
        </p:txBody>
      </p:sp>
      <p:graphicFrame>
        <p:nvGraphicFramePr>
          <p:cNvPr id="4" name="Table 4">
            <a:extLst>
              <a:ext uri="{FF2B5EF4-FFF2-40B4-BE49-F238E27FC236}">
                <a16:creationId xmlns:a16="http://schemas.microsoft.com/office/drawing/2014/main" id="{2638C4FB-555B-468B-9893-2F644A1C9350}"/>
              </a:ext>
            </a:extLst>
          </p:cNvPr>
          <p:cNvGraphicFramePr>
            <a:graphicFrameLocks noGrp="1"/>
          </p:cNvGraphicFramePr>
          <p:nvPr>
            <p:extLst>
              <p:ext uri="{D42A27DB-BD31-4B8C-83A1-F6EECF244321}">
                <p14:modId xmlns:p14="http://schemas.microsoft.com/office/powerpoint/2010/main" val="3959586812"/>
              </p:ext>
            </p:extLst>
          </p:nvPr>
        </p:nvGraphicFramePr>
        <p:xfrm>
          <a:off x="1097280" y="3976097"/>
          <a:ext cx="10058400" cy="2377440"/>
        </p:xfrm>
        <a:graphic>
          <a:graphicData uri="http://schemas.openxmlformats.org/drawingml/2006/table">
            <a:tbl>
              <a:tblPr firstRow="1" bandRow="1">
                <a:tableStyleId>{5C22544A-7EE6-4342-B048-85BDC9FD1C3A}</a:tableStyleId>
              </a:tblPr>
              <a:tblGrid>
                <a:gridCol w="2199593">
                  <a:extLst>
                    <a:ext uri="{9D8B030D-6E8A-4147-A177-3AD203B41FA5}">
                      <a16:colId xmlns:a16="http://schemas.microsoft.com/office/drawing/2014/main" val="4229192893"/>
                    </a:ext>
                  </a:extLst>
                </a:gridCol>
                <a:gridCol w="7858807">
                  <a:extLst>
                    <a:ext uri="{9D8B030D-6E8A-4147-A177-3AD203B41FA5}">
                      <a16:colId xmlns:a16="http://schemas.microsoft.com/office/drawing/2014/main" val="399555275"/>
                    </a:ext>
                  </a:extLst>
                </a:gridCol>
              </a:tblGrid>
              <a:tr h="368847">
                <a:tc>
                  <a:txBody>
                    <a:bodyPr/>
                    <a:lstStyle/>
                    <a:p>
                      <a:pPr algn="ctr"/>
                      <a:r>
                        <a:rPr lang="en-US" sz="2400" dirty="0"/>
                        <a:t>Attribute Name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400" dirty="0"/>
                        <a:t>Description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975339771"/>
                  </a:ext>
                </a:extLst>
              </a:tr>
              <a:tr h="370840">
                <a:tc>
                  <a:txBody>
                    <a:bodyPr/>
                    <a:lstStyle/>
                    <a:p>
                      <a:pPr algn="ctr"/>
                      <a:r>
                        <a:rPr lang="en-US" sz="1800" b="0" i="0" kern="1200" dirty="0">
                          <a:solidFill>
                            <a:schemeClr val="dk1"/>
                          </a:solidFill>
                          <a:effectLst/>
                          <a:latin typeface="+mn-lt"/>
                          <a:ea typeface="+mn-ea"/>
                          <a:cs typeface="+mn-cs"/>
                          <a:hlinkClick r:id="rId2"/>
                        </a:rPr>
                        <a:t>[</a:t>
                      </a:r>
                      <a:r>
                        <a:rPr lang="en-US" sz="1800" b="0" i="0" kern="1200" dirty="0" err="1">
                          <a:solidFill>
                            <a:schemeClr val="dk1"/>
                          </a:solidFill>
                          <a:effectLst/>
                          <a:latin typeface="+mn-lt"/>
                          <a:ea typeface="+mn-ea"/>
                          <a:cs typeface="+mn-cs"/>
                          <a:hlinkClick r:id="rId2"/>
                        </a:rPr>
                        <a:t>BindRequired</a:t>
                      </a:r>
                      <a:r>
                        <a:rPr lang="en-US" sz="1800" b="0" i="0" kern="1200" dirty="0">
                          <a:solidFill>
                            <a:schemeClr val="dk1"/>
                          </a:solidFill>
                          <a:effectLst/>
                          <a:latin typeface="+mn-lt"/>
                          <a:ea typeface="+mn-ea"/>
                          <a:cs typeface="+mn-cs"/>
                          <a:hlinkClick r:id="rId2"/>
                        </a:rPr>
                        <a:t>]</a:t>
                      </a:r>
                      <a:endParaRPr lang="en-US" sz="1800" b="0" i="0" kern="1200" dirty="0">
                        <a:solidFill>
                          <a:schemeClr val="dk1"/>
                        </a:solidFill>
                        <a:effectLst/>
                        <a:latin typeface="+mn-lt"/>
                        <a:ea typeface="+mn-ea"/>
                        <a:cs typeface="+mn-cs"/>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solidFill>
                            <a:schemeClr val="tx1"/>
                          </a:solidFill>
                        </a:rPr>
                        <a:t>Applied only to model properties. Causes </a:t>
                      </a:r>
                      <a:r>
                        <a:rPr lang="en-US" b="1" i="1" dirty="0" err="1">
                          <a:solidFill>
                            <a:schemeClr val="tx1"/>
                          </a:solidFill>
                        </a:rPr>
                        <a:t>modelbinding</a:t>
                      </a:r>
                      <a:r>
                        <a:rPr lang="en-US" b="1" i="1" dirty="0">
                          <a:solidFill>
                            <a:schemeClr val="tx1"/>
                          </a:solidFill>
                        </a:rPr>
                        <a:t> </a:t>
                      </a:r>
                      <a:r>
                        <a:rPr lang="en-US" dirty="0">
                          <a:solidFill>
                            <a:schemeClr val="tx1"/>
                          </a:solidFill>
                        </a:rPr>
                        <a:t>to add a model state error if binding cannot occur for a model's property.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45105506"/>
                  </a:ext>
                </a:extLst>
              </a:tr>
              <a:tr h="370840">
                <a:tc>
                  <a:txBody>
                    <a:bodyPr/>
                    <a:lstStyle/>
                    <a:p>
                      <a:pPr algn="ctr"/>
                      <a:r>
                        <a:rPr lang="en-US" sz="1800" b="0" i="0" kern="1200" dirty="0">
                          <a:solidFill>
                            <a:schemeClr val="dk1"/>
                          </a:solidFill>
                          <a:effectLst/>
                          <a:latin typeface="+mn-lt"/>
                          <a:ea typeface="+mn-ea"/>
                          <a:cs typeface="+mn-cs"/>
                          <a:hlinkClick r:id="rId3"/>
                        </a:rPr>
                        <a:t>[</a:t>
                      </a:r>
                      <a:r>
                        <a:rPr lang="en-US" sz="1800" b="0" i="0" kern="1200" dirty="0" err="1">
                          <a:solidFill>
                            <a:schemeClr val="dk1"/>
                          </a:solidFill>
                          <a:effectLst/>
                          <a:latin typeface="+mn-lt"/>
                          <a:ea typeface="+mn-ea"/>
                          <a:cs typeface="+mn-cs"/>
                          <a:hlinkClick r:id="rId3"/>
                        </a:rPr>
                        <a:t>BindNever</a:t>
                      </a:r>
                      <a:r>
                        <a:rPr lang="en-US" sz="1800" b="0" i="0" kern="1200" dirty="0">
                          <a:solidFill>
                            <a:schemeClr val="dk1"/>
                          </a:solidFill>
                          <a:effectLst/>
                          <a:latin typeface="+mn-lt"/>
                          <a:ea typeface="+mn-ea"/>
                          <a:cs typeface="+mn-cs"/>
                          <a:hlinkClick r:id="rId3"/>
                        </a:rPr>
                        <a:t>]</a:t>
                      </a:r>
                      <a:endParaRPr lang="en-US" sz="1800" b="0" i="0" kern="1200" dirty="0">
                        <a:solidFill>
                          <a:schemeClr val="dk1"/>
                        </a:solidFill>
                        <a:effectLst/>
                        <a:latin typeface="+mn-lt"/>
                        <a:ea typeface="+mn-ea"/>
                        <a:cs typeface="+mn-cs"/>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solidFill>
                            <a:schemeClr val="tx1"/>
                          </a:solidFill>
                        </a:rPr>
                        <a:t>Can only be applied to model properties. Prevents model binding from setting a model's property.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893102532"/>
                  </a:ext>
                </a:extLst>
              </a:tr>
              <a:tr h="370840">
                <a:tc>
                  <a:txBody>
                    <a:bodyPr/>
                    <a:lstStyle/>
                    <a:p>
                      <a:pPr algn="ctr"/>
                      <a:r>
                        <a:rPr lang="en-US" sz="1800" b="0" i="0" kern="1200" dirty="0">
                          <a:solidFill>
                            <a:schemeClr val="dk1"/>
                          </a:solidFill>
                          <a:effectLst/>
                          <a:latin typeface="+mn-lt"/>
                          <a:ea typeface="+mn-ea"/>
                          <a:cs typeface="+mn-cs"/>
                          <a:hlinkClick r:id="rId4"/>
                        </a:rPr>
                        <a:t>[Bind]</a:t>
                      </a:r>
                      <a:endParaRPr lang="en-US" sz="1800" b="0" i="0" kern="1200" dirty="0">
                        <a:solidFill>
                          <a:schemeClr val="dk1"/>
                        </a:solidFill>
                        <a:effectLst/>
                        <a:latin typeface="+mn-lt"/>
                        <a:ea typeface="+mn-ea"/>
                        <a:cs typeface="+mn-cs"/>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solidFill>
                            <a:schemeClr val="tx1"/>
                          </a:solidFill>
                        </a:rPr>
                        <a:t>Can be applied to a class or a method parameter. Specifies which properties of a model should be included in model binding.</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212047082"/>
                  </a:ext>
                </a:extLst>
              </a:tr>
            </a:tbl>
          </a:graphicData>
        </a:graphic>
      </p:graphicFrame>
      <p:sp>
        <p:nvSpPr>
          <p:cNvPr id="7" name="Title 6">
            <a:extLst>
              <a:ext uri="{FF2B5EF4-FFF2-40B4-BE49-F238E27FC236}">
                <a16:creationId xmlns:a16="http://schemas.microsoft.com/office/drawing/2014/main" id="{050391F3-E62C-4A75-BD1A-8567A207B54F}"/>
              </a:ext>
            </a:extLst>
          </p:cNvPr>
          <p:cNvSpPr>
            <a:spLocks noGrp="1"/>
          </p:cNvSpPr>
          <p:nvPr>
            <p:ph type="title"/>
          </p:nvPr>
        </p:nvSpPr>
        <p:spPr>
          <a:xfrm>
            <a:off x="1097279" y="286603"/>
            <a:ext cx="10269803" cy="1450757"/>
          </a:xfrm>
        </p:spPr>
        <p:txBody>
          <a:bodyPr>
            <a:normAutofit/>
          </a:bodyPr>
          <a:lstStyle/>
          <a:p>
            <a:r>
              <a:rPr lang="en-US" dirty="0">
                <a:solidFill>
                  <a:schemeClr val="tx1"/>
                </a:solidFill>
              </a:rPr>
              <a:t>Attributes for Complex Data Types</a:t>
            </a:r>
            <a:br>
              <a:rPr lang="en-US" dirty="0"/>
            </a:br>
            <a:r>
              <a:rPr lang="en-US" sz="1400" dirty="0">
                <a:hlinkClick r:id="rId5"/>
              </a:rPr>
              <a:t>https://docs.microsoft.com/en-us/aspnet/core/mvc/models/model-binding?view=aspnetcore-5.0#attributes-for-complex-type-targets</a:t>
            </a:r>
            <a:endParaRPr lang="en-US" sz="4900" dirty="0"/>
          </a:p>
        </p:txBody>
      </p:sp>
      <p:sp>
        <p:nvSpPr>
          <p:cNvPr id="5" name="TextBox 4">
            <a:extLst>
              <a:ext uri="{FF2B5EF4-FFF2-40B4-BE49-F238E27FC236}">
                <a16:creationId xmlns:a16="http://schemas.microsoft.com/office/drawing/2014/main" id="{3057B2CE-17A6-FFF9-7D10-EF4769EFF0CD}"/>
              </a:ext>
            </a:extLst>
          </p:cNvPr>
          <p:cNvSpPr txBox="1"/>
          <p:nvPr/>
        </p:nvSpPr>
        <p:spPr>
          <a:xfrm rot="20466121">
            <a:off x="3355355" y="999885"/>
            <a:ext cx="3678004" cy="707886"/>
          </a:xfrm>
          <a:prstGeom prst="rect">
            <a:avLst/>
          </a:prstGeom>
          <a:noFill/>
        </p:spPr>
        <p:txBody>
          <a:bodyPr wrap="square">
            <a:spAutoFit/>
          </a:bodyPr>
          <a:lstStyle/>
          <a:p>
            <a:pPr algn="ctr"/>
            <a:r>
              <a:rPr lang="en-US" sz="4000" dirty="0">
                <a:solidFill>
                  <a:srgbClr val="FF0000"/>
                </a:solidFill>
                <a:highlight>
                  <a:srgbClr val="FFFF00"/>
                </a:highlight>
              </a:rPr>
              <a:t>Add [</a:t>
            </a:r>
            <a:r>
              <a:rPr lang="en-US" sz="4000" dirty="0" err="1">
                <a:solidFill>
                  <a:srgbClr val="FF0000"/>
                </a:solidFill>
                <a:highlight>
                  <a:srgbClr val="FFFF00"/>
                </a:highlight>
              </a:rPr>
              <a:t>FromJson</a:t>
            </a:r>
            <a:r>
              <a:rPr lang="en-US" sz="4000" dirty="0">
                <a:solidFill>
                  <a:srgbClr val="FF0000"/>
                </a:solidFill>
                <a:highlight>
                  <a:srgbClr val="FFFF00"/>
                </a:highlight>
              </a:rPr>
              <a:t>]</a:t>
            </a:r>
          </a:p>
        </p:txBody>
      </p:sp>
    </p:spTree>
    <p:extLst>
      <p:ext uri="{BB962C8B-B14F-4D97-AF65-F5344CB8AC3E}">
        <p14:creationId xmlns:p14="http://schemas.microsoft.com/office/powerpoint/2010/main" val="131967847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1901</Words>
  <Application>Microsoft Office PowerPoint</Application>
  <PresentationFormat>Widescreen</PresentationFormat>
  <Paragraphs>113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Calibri</vt:lpstr>
      <vt:lpstr>Franklin Gothic Book</vt:lpstr>
      <vt:lpstr>1_RetrospectVTI</vt:lpstr>
      <vt:lpstr>ASP.NET Core MVC -  Model</vt:lpstr>
      <vt:lpstr>The Model in an application represents the state of the application.  Business logic should be encapsulated in the model, along with any implementation logic for persisting the state of the application.</vt:lpstr>
      <vt:lpstr>Model – Overview https://docs.microsoft.com/en-us/aspnet/core/mvc/overview?view=aspnetcore-5.0#model-responsibilities https://en.wikipedia.org/wiki/Model%E2%80%93view%E2%80%93controller</vt:lpstr>
      <vt:lpstr>Model – Examples https://www.tutorialsteacher.com/mvc/mvc-model</vt:lpstr>
      <vt:lpstr>What is a DTO?</vt:lpstr>
      <vt:lpstr>Binding https://docs.microsoft.com/en-us/aspnet/core/mvc/overview?view=aspnetcore-5.0#model-binding https://docs.microsoft.com/en-us/aspnet/core/mvc/models/model-binding?view=aspnetcore-5.0</vt:lpstr>
      <vt:lpstr>Model Binding –  https://docs.microsoft.com/en-us/aspnet/core/mvc/models/model-binding?view=aspnetcore-5.0#example</vt:lpstr>
      <vt:lpstr>Model Binding Targets https://docs.microsoft.com/en-us/aspnet/core/mvc/models/model-binding?view=aspnetcore-5.0#example</vt:lpstr>
      <vt:lpstr>Attributes for Complex Data Types https://docs.microsoft.com/en-us/aspnet/core/mvc/models/model-binding?view=aspnetcore-5.0#attributes-for-complex-type-targets</vt:lpstr>
      <vt:lpstr>ModelState https://docs.microsoft.com/en-us/aspnet/core/mvc/models/model-binding?view=aspnetcore-5.0#type-conversion-errors https://docs.microsoft.com/en-us/dotnet/api/system.web.mvc.modelstate?view=aspnet-mvc-5.2</vt:lpstr>
      <vt:lpstr>Model Validation https://docs.microsoft.com/en-us/aspnet/core/mvc/models/validation?view=aspnetcore-5.0</vt:lpstr>
      <vt:lpstr>Available Model Validation Attributes https://docs.microsoft.com/en-us/aspnet/core/mvc/models/validation?view=aspnetcore-5.0#validation-attributes https://docs.microsoft.com/en-us/dotnet/api/system.componentmodel.dataannotations?view=net-5.0</vt:lpstr>
      <vt:lpstr>ASP.NET Core MVC - ViewModel https://docs.microsoft.com/en-us/aspnet/core/mvc/views/overview?view=aspnetcore-5.0#passing-data-to-views</vt:lpstr>
      <vt:lpstr>ASP.NET Core MVC - ViewData/ViewBag https://docs.microsoft.com/en-us/aspnet/core/mvc/views/overview?view=aspnetcore-5.0#weakly-typed-data-viewdata-viewdata-attribute-and-viewbag</vt:lpstr>
      <vt:lpstr>ASP.NET Core MVC - ViewData/ViewBag https://docs.microsoft.com/en-us/aspnet/core/mvc/views/overview?view=aspnetcore-5.0#weakly-typed-data-viewdata-viewdata-attribute-and-viewbag</vt:lpstr>
      <vt:lpstr>ViewData/ViewBag Differences https://docs.microsoft.com/en-us/aspnet/core/mvc/views/overview?view=aspnetcore-5.0#weakly-typed-data-viewdata-viewdata-attribute-and-viewbag</vt:lpstr>
      <vt:lpstr>ASP.NET Core MVC 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2020-03-20T13:46:12Z</dcterms:created>
  <dcterms:modified xsi:type="dcterms:W3CDTF">2023-02-24T16:42:17Z</dcterms:modified>
</cp:coreProperties>
</file>