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7" r:id="rId4"/>
    <p:sldId id="265" r:id="rId5"/>
    <p:sldId id="266" r:id="rId6"/>
    <p:sldId id="260" r:id="rId7"/>
    <p:sldId id="269" r:id="rId8"/>
    <p:sldId id="268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8E0C7-774E-4F06-A566-558C0655C997}" v="1" dt="2020-07-28T23:26:15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spnet/web-api/overview/web-api-routing-and-actions/routing-in-aspnet-web-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mvc/overview/older-versions-1/controllers-and-routing/aspnet-mvc-controllers-overview-cs#understanding-controll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mvc/overview/older-versions-1/controllers-and-routing/asp-net-mvc-routing-overview-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spnet/mvc/overview/older-versions-1/controllers-and-routing/aspnet-mvc-controllers-overview-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aspnet/mvc/overview/older-versions-1/controllers-and-routing/aspnet-mvc-controllers-overview-cs#understanding-controller-ac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spnet/mvc/overview/older-versions-1/controllers-and-routing/aspnet-mvc-controllers-overview-cs#understanding-action-resul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security/authentication-filters#setting-an-authentication-filter" TargetMode="External"/><Relationship Id="rId2" Type="http://schemas.openxmlformats.org/officeDocument/2006/relationships/hyperlink" Target="https://docs.microsoft.com/en-us/aspnet/mvc/overview/older-versions-1/controllers-and-routing/understanding-action-filters-cs#the-different-types-of-fil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older-versions-1/controllers-and-routing/understanding-action-filters-cs#the-base-actionfilterattribute-class" TargetMode="External"/><Relationship Id="rId2" Type="http://schemas.openxmlformats.org/officeDocument/2006/relationships/hyperlink" Target="https://docs.microsoft.com/en-us/aspnet/mvc/overview/older-versions-1/controllers-and-routing/understanding-action-filters-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spnet/mvc/overview/older-versions-1/controllers-and-routing/creating-a-route-constraint-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EF8C-98B0-462A-A9DD-273BFD18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 Verbs in ASP.NET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https://docs.microsoft.com/en-us/aspnet/web-api/overview/web-api-routing-and-actions/routing-in-aspnet-web-api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45AE52-2FF7-4713-9118-80B9B68EBA98}"/>
              </a:ext>
            </a:extLst>
          </p:cNvPr>
          <p:cNvSpPr/>
          <p:nvPr/>
        </p:nvSpPr>
        <p:spPr>
          <a:xfrm>
            <a:off x="1208314" y="1925326"/>
            <a:ext cx="4163066" cy="241323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200" dirty="0"/>
              <a:t>Instead of using the naming convention for </a:t>
            </a:r>
            <a:r>
              <a:rPr lang="en-US" sz="2200" b="1" i="1" dirty="0"/>
              <a:t>HTTP verbs</a:t>
            </a:r>
            <a:r>
              <a:rPr lang="en-US" sz="2200" dirty="0"/>
              <a:t>, you can explicitly specify the </a:t>
            </a:r>
            <a:r>
              <a:rPr lang="en-US" sz="2200" b="1" i="1" dirty="0"/>
              <a:t>HTTP verb</a:t>
            </a:r>
            <a:r>
              <a:rPr lang="en-US" sz="2200" dirty="0"/>
              <a:t> for an </a:t>
            </a:r>
            <a:r>
              <a:rPr lang="en-US" sz="2200" b="1" i="1" dirty="0"/>
              <a:t>action</a:t>
            </a:r>
            <a:r>
              <a:rPr lang="en-US" sz="2200" dirty="0"/>
              <a:t> by decorating the </a:t>
            </a:r>
            <a:r>
              <a:rPr lang="en-US" sz="2200" b="1" i="1" dirty="0"/>
              <a:t>action</a:t>
            </a:r>
            <a:r>
              <a:rPr lang="en-US" sz="2200" dirty="0"/>
              <a:t> method with one of the following </a:t>
            </a:r>
            <a:r>
              <a:rPr lang="en-US" sz="2200" b="1" i="1" dirty="0"/>
              <a:t>attributes</a:t>
            </a:r>
            <a:r>
              <a:rPr lang="en-US" sz="2200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D6BAD-D201-4FB4-945C-005E6BB068E7}"/>
              </a:ext>
            </a:extLst>
          </p:cNvPr>
          <p:cNvSpPr/>
          <p:nvPr/>
        </p:nvSpPr>
        <p:spPr>
          <a:xfrm>
            <a:off x="5511339" y="1925429"/>
            <a:ext cx="5644342" cy="1961275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2400" dirty="0"/>
              <a:t>Use </a:t>
            </a:r>
            <a:r>
              <a:rPr lang="en-US" sz="2400" b="1" i="1" dirty="0"/>
              <a:t>attributes</a:t>
            </a:r>
            <a:r>
              <a:rPr lang="en-US" sz="2400" dirty="0"/>
              <a:t> to specify the allowed </a:t>
            </a:r>
            <a:r>
              <a:rPr lang="en-US" sz="2400" b="1" i="1" dirty="0"/>
              <a:t>HTTP verbs</a:t>
            </a:r>
            <a:r>
              <a:rPr lang="en-US" sz="2400" dirty="0"/>
              <a:t>. You can override the </a:t>
            </a:r>
            <a:r>
              <a:rPr lang="en-US" sz="2400" b="1" i="1" dirty="0"/>
              <a:t>action</a:t>
            </a:r>
            <a:r>
              <a:rPr lang="en-US" sz="2400" dirty="0"/>
              <a:t> name given in the URL by using the 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ActionName</a:t>
            </a:r>
            <a:r>
              <a:rPr lang="en-US" sz="2400" dirty="0">
                <a:solidFill>
                  <a:srgbClr val="FF0000"/>
                </a:solidFill>
              </a:rPr>
              <a:t>] </a:t>
            </a:r>
            <a:r>
              <a:rPr lang="en-US" sz="2400" b="1" i="1" dirty="0"/>
              <a:t>attribute</a:t>
            </a:r>
            <a:r>
              <a:rPr lang="en-US" sz="2400" dirty="0"/>
              <a:t>.</a:t>
            </a:r>
          </a:p>
          <a:p>
            <a:r>
              <a:rPr lang="en-US" sz="2400" b="1" i="1" dirty="0" err="1">
                <a:solidFill>
                  <a:srgbClr val="FF0000"/>
                </a:solidFill>
              </a:rPr>
              <a:t>api</a:t>
            </a:r>
            <a:r>
              <a:rPr lang="en-US" sz="2400" b="1" i="1" dirty="0">
                <a:solidFill>
                  <a:srgbClr val="FF0000"/>
                </a:solidFill>
              </a:rPr>
              <a:t>/products/thumbnail/id </a:t>
            </a:r>
            <a:r>
              <a:rPr lang="en-US" sz="2400" dirty="0"/>
              <a:t>maps to both of the below </a:t>
            </a:r>
            <a:r>
              <a:rPr lang="en-US" sz="2400" b="1" i="1" dirty="0"/>
              <a:t>Action</a:t>
            </a:r>
            <a:r>
              <a:rPr lang="en-US" sz="2400" dirty="0"/>
              <a:t> Methods.</a:t>
            </a:r>
            <a:endParaRPr lang="en-US" sz="24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6BABB-A5A5-4CBB-9952-07249B22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09" y="4003369"/>
            <a:ext cx="5098602" cy="217990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9CEED38-6F3F-433D-A44D-B44903286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67458"/>
              </p:ext>
            </p:extLst>
          </p:nvPr>
        </p:nvGraphicFramePr>
        <p:xfrm>
          <a:off x="1246909" y="4471138"/>
          <a:ext cx="39748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915">
                  <a:extLst>
                    <a:ext uri="{9D8B030D-6E8A-4147-A177-3AD203B41FA5}">
                      <a16:colId xmlns:a16="http://schemas.microsoft.com/office/drawing/2014/main" val="83125538"/>
                    </a:ext>
                  </a:extLst>
                </a:gridCol>
                <a:gridCol w="2037927">
                  <a:extLst>
                    <a:ext uri="{9D8B030D-6E8A-4147-A177-3AD203B41FA5}">
                      <a16:colId xmlns:a16="http://schemas.microsoft.com/office/drawing/2014/main" val="1341460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HttpGet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HttpPut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7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HttpDelete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HttpOptions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462699"/>
                  </a:ext>
                </a:extLst>
              </a:tr>
              <a:tr h="22206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HttpPatch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HttpPost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41150"/>
                  </a:ext>
                </a:extLst>
              </a:tr>
              <a:tr h="222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HttpHead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1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03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858" y="0"/>
            <a:ext cx="8395855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C</a:t>
            </a:r>
            <a:r>
              <a:rPr lang="en-US" sz="4000" b="1" i="1" dirty="0">
                <a:solidFill>
                  <a:schemeClr val="bg1"/>
                </a:solidFill>
              </a:rPr>
              <a:t>ontrollers</a:t>
            </a:r>
            <a:r>
              <a:rPr lang="en-US" sz="4000" i="1" dirty="0">
                <a:solidFill>
                  <a:schemeClr val="bg1"/>
                </a:solidFill>
              </a:rPr>
              <a:t> are responsible for responding to requests made against an ASP.NET website. Each browser request is mapped to a particular </a:t>
            </a:r>
            <a:r>
              <a:rPr lang="en-US" sz="4000" b="1" i="1" dirty="0">
                <a:solidFill>
                  <a:schemeClr val="bg1"/>
                </a:solidFill>
              </a:rPr>
              <a:t>controller</a:t>
            </a:r>
            <a:r>
              <a:rPr lang="en-US" sz="4000" i="1" dirty="0">
                <a:solidFill>
                  <a:schemeClr val="bg1"/>
                </a:solidFill>
              </a:rPr>
              <a:t>.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1999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https://docs.microsoft.com/en-us/aspnet/mvc/overview/older-versions-1/controllers-and-routing/aspnet-mvc-controllers-overview-cs#understanding-controllers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89F6-33C0-487C-8247-3CFD19D0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ASP.NET URL Routing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https://docs.microsoft.com/en-us/aspnet/mvc/overview/older-versions-1/controllers-and-routing/asp-net-mvc-routing-overview-cs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E120-87DD-4493-AC9C-F7FE667A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09" y="1898838"/>
            <a:ext cx="10469452" cy="1416843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default route in an ASP.NET Core application maps the 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first addition of a URL to a controller name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the second addition to the controller action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</a:rPr>
              <a:t>the third addition to a named parameter</a:t>
            </a:r>
            <a:r>
              <a:rPr lang="en-US" sz="2400" dirty="0">
                <a:solidFill>
                  <a:schemeClr val="tx1"/>
                </a:solidFill>
              </a:rPr>
              <a:t>. The below URL equates to calling </a:t>
            </a:r>
            <a:r>
              <a:rPr lang="en-US" sz="2400" b="1" i="1" dirty="0" err="1">
                <a:solidFill>
                  <a:schemeClr val="tx1"/>
                </a:solidFill>
              </a:rPr>
              <a:t>Product.Index</a:t>
            </a:r>
            <a:r>
              <a:rPr lang="en-US" sz="2400" b="1" i="1" dirty="0">
                <a:solidFill>
                  <a:schemeClr val="tx1"/>
                </a:solidFill>
              </a:rPr>
              <a:t>(3).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97FD2-5773-4915-9E23-5BDE28EDE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67" y="3361259"/>
            <a:ext cx="7701569" cy="69641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69F3C-1022-4A71-B7CA-32830395DF4C}"/>
              </a:ext>
            </a:extLst>
          </p:cNvPr>
          <p:cNvSpPr txBox="1"/>
          <p:nvPr/>
        </p:nvSpPr>
        <p:spPr>
          <a:xfrm>
            <a:off x="2482088" y="4490443"/>
            <a:ext cx="742884" cy="46166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URL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6573A-F99A-4CDB-81C2-E6C0CD2798FB}"/>
              </a:ext>
            </a:extLst>
          </p:cNvPr>
          <p:cNvSpPr txBox="1"/>
          <p:nvPr/>
        </p:nvSpPr>
        <p:spPr>
          <a:xfrm>
            <a:off x="3610087" y="4484777"/>
            <a:ext cx="2233139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Controller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9A570-9FFC-487E-A776-29B5A24A727A}"/>
              </a:ext>
            </a:extLst>
          </p:cNvPr>
          <p:cNvSpPr txBox="1"/>
          <p:nvPr/>
        </p:nvSpPr>
        <p:spPr>
          <a:xfrm>
            <a:off x="6195429" y="4490442"/>
            <a:ext cx="2058743" cy="461665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Action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6F02A2-F521-4843-826E-EEA2242C5FA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53530" y="4103255"/>
            <a:ext cx="416145" cy="38718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3FA07-74CF-4E22-89B0-DC3B35134775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4726657" y="3870761"/>
            <a:ext cx="2140674" cy="6140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D8A0CF-5332-492A-A8E4-6BE0CC84EADF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21886" y="3870761"/>
            <a:ext cx="1306800" cy="6377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D6C37F-98C6-4419-8026-76333E5C1653}"/>
              </a:ext>
            </a:extLst>
          </p:cNvPr>
          <p:cNvSpPr txBox="1"/>
          <p:nvPr/>
        </p:nvSpPr>
        <p:spPr>
          <a:xfrm>
            <a:off x="8606375" y="4484777"/>
            <a:ext cx="1631244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Parameter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38D4B2-31B0-48D7-8246-F9487410A890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9421997" y="3870761"/>
            <a:ext cx="20828" cy="614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603226-1CE2-40DA-91DF-4E74EA29FED6}"/>
              </a:ext>
            </a:extLst>
          </p:cNvPr>
          <p:cNvSpPr/>
          <p:nvPr/>
        </p:nvSpPr>
        <p:spPr>
          <a:xfrm>
            <a:off x="979209" y="5009739"/>
            <a:ext cx="10469452" cy="1360425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rmAutofit/>
          </a:bodyPr>
          <a:lstStyle/>
          <a:p>
            <a:r>
              <a:rPr lang="en-US" sz="2200" dirty="0"/>
              <a:t>The routing configuration includes defaults for all three parameters. If a </a:t>
            </a:r>
            <a:r>
              <a:rPr lang="en-US" sz="2200" b="1" i="1" dirty="0"/>
              <a:t>controller</a:t>
            </a:r>
            <a:r>
              <a:rPr lang="en-US" sz="2200" dirty="0"/>
              <a:t> is not supplied, the route defaults ‘Home’. If an </a:t>
            </a:r>
            <a:r>
              <a:rPr lang="en-US" sz="2200" b="1" i="1" dirty="0"/>
              <a:t>action</a:t>
            </a:r>
            <a:r>
              <a:rPr lang="en-US" sz="2200" dirty="0"/>
              <a:t> is not supplied, the action defaults to ‘Index’. If there’s no id, the id parameter defaults to an empty string.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254F5-4667-43E8-B52F-5CF465F05D6B}"/>
              </a:ext>
            </a:extLst>
          </p:cNvPr>
          <p:cNvSpPr/>
          <p:nvPr/>
        </p:nvSpPr>
        <p:spPr>
          <a:xfrm>
            <a:off x="6060233" y="3483573"/>
            <a:ext cx="1614195" cy="387188"/>
          </a:xfrm>
          <a:prstGeom prst="rect">
            <a:avLst/>
          </a:prstGeom>
          <a:solidFill>
            <a:srgbClr val="92D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FBCD4-50A8-4FF4-9022-AD01BEACE0AD}"/>
              </a:ext>
            </a:extLst>
          </p:cNvPr>
          <p:cNvSpPr/>
          <p:nvPr/>
        </p:nvSpPr>
        <p:spPr>
          <a:xfrm>
            <a:off x="7946027" y="3483573"/>
            <a:ext cx="1165317" cy="387188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4050A-5076-4A73-BBA9-BDC47756898F}"/>
              </a:ext>
            </a:extLst>
          </p:cNvPr>
          <p:cNvSpPr/>
          <p:nvPr/>
        </p:nvSpPr>
        <p:spPr>
          <a:xfrm>
            <a:off x="9270452" y="3483573"/>
            <a:ext cx="344745" cy="38718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7F86-2CCD-4E06-BF25-A6D922FF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954539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Controllers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https://docs.microsoft.com/en-us/aspnet/mvc/overview/older-versions-1/controllers-and-routing/aspnet-mvc-controllers-overview-cs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15E3-66F6-4A6D-B3E1-DE61241F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08" y="1875453"/>
            <a:ext cx="5416421" cy="452534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If the URL, </a:t>
            </a:r>
            <a:r>
              <a:rPr lang="en-US" sz="1800" b="1" i="1" dirty="0">
                <a:solidFill>
                  <a:schemeClr val="tx1"/>
                </a:solidFill>
              </a:rPr>
              <a:t>http://localhost/Product/Index/3</a:t>
            </a:r>
            <a:r>
              <a:rPr lang="en-US" sz="1800" dirty="0">
                <a:solidFill>
                  <a:schemeClr val="tx1"/>
                </a:solidFill>
              </a:rPr>
              <a:t>, is entered into the browser, a </a:t>
            </a:r>
            <a:r>
              <a:rPr lang="en-US" sz="1800" b="1" i="1" dirty="0">
                <a:solidFill>
                  <a:schemeClr val="tx1"/>
                </a:solidFill>
              </a:rPr>
              <a:t>controller</a:t>
            </a:r>
            <a:r>
              <a:rPr lang="en-US" sz="1800" dirty="0">
                <a:solidFill>
                  <a:schemeClr val="tx1"/>
                </a:solidFill>
              </a:rPr>
              <a:t> named ‘</a:t>
            </a:r>
            <a:r>
              <a:rPr lang="en-US" sz="1800" dirty="0" err="1">
                <a:solidFill>
                  <a:srgbClr val="FF0000"/>
                </a:solidFill>
              </a:rPr>
              <a:t>ProductController</a:t>
            </a:r>
            <a:r>
              <a:rPr lang="en-US" sz="1800" dirty="0">
                <a:solidFill>
                  <a:schemeClr val="tx1"/>
                </a:solidFill>
              </a:rPr>
              <a:t>’ is invoked. </a:t>
            </a:r>
            <a:r>
              <a:rPr lang="en-US" sz="1800" dirty="0" err="1">
                <a:solidFill>
                  <a:srgbClr val="FF0000"/>
                </a:solidFill>
              </a:rPr>
              <a:t>ProductController</a:t>
            </a:r>
            <a:r>
              <a:rPr lang="en-US" sz="1800" dirty="0">
                <a:solidFill>
                  <a:schemeClr val="tx1"/>
                </a:solidFill>
              </a:rPr>
              <a:t> is responsible for generating the response to the browser request. Convention (and default) is to route </a:t>
            </a:r>
            <a:r>
              <a:rPr lang="en-US" sz="1800" dirty="0" err="1">
                <a:solidFill>
                  <a:schemeClr val="tx1"/>
                </a:solidFill>
              </a:rPr>
              <a:t>Urls</a:t>
            </a:r>
            <a:r>
              <a:rPr lang="en-US" sz="1800" dirty="0">
                <a:solidFill>
                  <a:schemeClr val="tx1"/>
                </a:solidFill>
              </a:rPr>
              <a:t> to a named </a:t>
            </a:r>
            <a:r>
              <a:rPr lang="en-US" sz="1800" b="1" i="1" dirty="0">
                <a:solidFill>
                  <a:schemeClr val="tx1"/>
                </a:solidFill>
              </a:rPr>
              <a:t>controller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b="1" i="1" dirty="0">
                <a:solidFill>
                  <a:schemeClr val="tx1"/>
                </a:solidFill>
              </a:rPr>
              <a:t>controller</a:t>
            </a:r>
            <a:r>
              <a:rPr lang="en-US" sz="1800" dirty="0">
                <a:solidFill>
                  <a:schemeClr val="tx1"/>
                </a:solidFill>
              </a:rPr>
              <a:t> is a regular C# class that derives from either the base </a:t>
            </a:r>
            <a:r>
              <a:rPr lang="en-US" sz="1800" b="1" i="1" dirty="0" err="1">
                <a:solidFill>
                  <a:schemeClr val="tx1"/>
                </a:solidFill>
              </a:rPr>
              <a:t>System.Web.Mvc.Controller</a:t>
            </a:r>
            <a:r>
              <a:rPr lang="en-US" sz="1800" dirty="0">
                <a:solidFill>
                  <a:schemeClr val="tx1"/>
                </a:solidFill>
              </a:rPr>
              <a:t> class for MVC apps or the </a:t>
            </a:r>
            <a:r>
              <a:rPr lang="en-US" sz="1800" b="1" i="1" dirty="0" err="1">
                <a:solidFill>
                  <a:schemeClr val="tx1"/>
                </a:solidFill>
                <a:effectLst/>
              </a:rPr>
              <a:t>Microsoft.AspNetCore.Mvc.ControllerBase</a:t>
            </a:r>
            <a:r>
              <a:rPr lang="en-US" sz="1800" b="1" i="1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class for APIs. These base classes provide the controller with valuable functionality.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6E7B0-55DA-46CA-824B-A1C95A20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546" y="2112302"/>
            <a:ext cx="4154273" cy="417368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A345ED-F9BD-4DEB-A5F2-C016659F90F4}"/>
              </a:ext>
            </a:extLst>
          </p:cNvPr>
          <p:cNvSpPr/>
          <p:nvPr/>
        </p:nvSpPr>
        <p:spPr>
          <a:xfrm>
            <a:off x="8452235" y="3868303"/>
            <a:ext cx="1462649" cy="232145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0DFAE71-66A7-42D0-BFD7-5ED81A707F95}"/>
              </a:ext>
            </a:extLst>
          </p:cNvPr>
          <p:cNvCxnSpPr>
            <a:cxnSpLocks/>
            <a:stCxn id="18" idx="0"/>
            <a:endCxn id="5" idx="0"/>
          </p:cNvCxnSpPr>
          <p:nvPr/>
        </p:nvCxnSpPr>
        <p:spPr>
          <a:xfrm rot="16200000" flipH="1">
            <a:off x="6030239" y="714982"/>
            <a:ext cx="1637375" cy="4669266"/>
          </a:xfrm>
          <a:prstGeom prst="bentConnector3">
            <a:avLst>
              <a:gd name="adj1" fmla="val -1396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0C9250-6519-431D-AFF6-EF08222B75B9}"/>
              </a:ext>
            </a:extLst>
          </p:cNvPr>
          <p:cNvSpPr/>
          <p:nvPr/>
        </p:nvSpPr>
        <p:spPr>
          <a:xfrm>
            <a:off x="4051818" y="2230928"/>
            <a:ext cx="924951" cy="305215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89F6-33C0-487C-8247-3CFD19D0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Controller Actions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https://docs.microsoft.com/en-us/aspnet/mvc/overview/older-versions-1/controllers-and-routing/aspnet-mvc-controllers-overview-cs#understanding-controller-actions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E120-87DD-4493-AC9C-F7FE667A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27" y="1898838"/>
            <a:ext cx="10497603" cy="1397819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action</a:t>
            </a:r>
            <a:r>
              <a:rPr lang="en-US" sz="2400" dirty="0">
                <a:solidFill>
                  <a:schemeClr val="tx1"/>
                </a:solidFill>
              </a:rPr>
              <a:t> method is a method in a </a:t>
            </a:r>
            <a:r>
              <a:rPr lang="en-US" sz="2400" b="1" i="1" dirty="0">
                <a:solidFill>
                  <a:schemeClr val="tx1"/>
                </a:solidFill>
              </a:rPr>
              <a:t>controller</a:t>
            </a:r>
            <a:r>
              <a:rPr lang="en-US" sz="2400" dirty="0">
                <a:solidFill>
                  <a:schemeClr val="tx1"/>
                </a:solidFill>
              </a:rPr>
              <a:t> class that gets called when you enter a URL with the </a:t>
            </a:r>
            <a:r>
              <a:rPr lang="en-US" sz="2400" b="1" i="1" dirty="0">
                <a:solidFill>
                  <a:schemeClr val="tx1"/>
                </a:solidFill>
              </a:rPr>
              <a:t>action</a:t>
            </a:r>
            <a:r>
              <a:rPr lang="en-US" sz="2400" dirty="0">
                <a:solidFill>
                  <a:schemeClr val="tx1"/>
                </a:solidFill>
              </a:rPr>
              <a:t> specified. A request is made URL </a:t>
            </a:r>
            <a:r>
              <a:rPr lang="en-US" sz="2400" b="1" i="1" dirty="0">
                <a:solidFill>
                  <a:schemeClr val="tx1"/>
                </a:solidFill>
              </a:rPr>
              <a:t>http://localhost/Product/Index/3</a:t>
            </a:r>
            <a:r>
              <a:rPr lang="en-US" sz="2400" dirty="0">
                <a:solidFill>
                  <a:schemeClr val="tx1"/>
                </a:solidFill>
              </a:rPr>
              <a:t>, will be routed to the Product </a:t>
            </a:r>
            <a:r>
              <a:rPr lang="en-US" sz="2400" b="1" i="1" dirty="0">
                <a:solidFill>
                  <a:schemeClr val="tx1"/>
                </a:solidFill>
              </a:rPr>
              <a:t>controller</a:t>
            </a:r>
            <a:r>
              <a:rPr lang="en-US" sz="2400" dirty="0">
                <a:solidFill>
                  <a:schemeClr val="tx1"/>
                </a:solidFill>
              </a:rPr>
              <a:t> and the </a:t>
            </a:r>
            <a:r>
              <a:rPr lang="en-US" sz="2400" u="sng" dirty="0">
                <a:solidFill>
                  <a:schemeClr val="tx1"/>
                </a:solidFill>
              </a:rPr>
              <a:t>Index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action</a:t>
            </a:r>
            <a:r>
              <a:rPr lang="en-US" sz="2400" dirty="0">
                <a:solidFill>
                  <a:schemeClr val="tx1"/>
                </a:solidFill>
              </a:rPr>
              <a:t> with the parameter 3.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3D2B60-6288-43CA-AA03-39CB721F9B92}"/>
              </a:ext>
            </a:extLst>
          </p:cNvPr>
          <p:cNvSpPr/>
          <p:nvPr/>
        </p:nvSpPr>
        <p:spPr>
          <a:xfrm>
            <a:off x="1121498" y="4994279"/>
            <a:ext cx="10009964" cy="142287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controller</a:t>
            </a:r>
            <a:r>
              <a:rPr lang="en-US" sz="2400" dirty="0"/>
              <a:t> </a:t>
            </a:r>
            <a:r>
              <a:rPr lang="en-US" sz="2400" b="1" i="1" dirty="0"/>
              <a:t>action</a:t>
            </a:r>
            <a:r>
              <a:rPr lang="en-US" sz="2400" dirty="0"/>
              <a:t> must be a </a:t>
            </a:r>
            <a:r>
              <a:rPr lang="en-US" sz="2400" b="1" i="1" dirty="0"/>
              <a:t>public</a:t>
            </a:r>
            <a:r>
              <a:rPr lang="en-US" sz="2400" dirty="0"/>
              <a:t> </a:t>
            </a:r>
            <a:r>
              <a:rPr lang="en-US" sz="2400" b="1" i="1" dirty="0"/>
              <a:t>method</a:t>
            </a:r>
            <a:r>
              <a:rPr lang="en-US" sz="2400" dirty="0"/>
              <a:t> of a </a:t>
            </a:r>
            <a:r>
              <a:rPr lang="en-US" sz="2400" b="1" i="1" dirty="0"/>
              <a:t>controller</a:t>
            </a:r>
            <a:r>
              <a:rPr lang="en-US" sz="2400" dirty="0"/>
              <a:t> class. Any </a:t>
            </a:r>
            <a:r>
              <a:rPr lang="en-US" sz="2400" b="1" i="1" dirty="0"/>
              <a:t>public</a:t>
            </a:r>
            <a:r>
              <a:rPr lang="en-US" sz="2400" dirty="0"/>
              <a:t> </a:t>
            </a:r>
            <a:r>
              <a:rPr lang="en-US" sz="2400" b="1" i="1" dirty="0"/>
              <a:t>method</a:t>
            </a:r>
            <a:r>
              <a:rPr lang="en-US" sz="2400" dirty="0"/>
              <a:t> in a </a:t>
            </a:r>
            <a:r>
              <a:rPr lang="en-US" sz="2400" b="1" i="1" dirty="0"/>
              <a:t>controller</a:t>
            </a:r>
            <a:r>
              <a:rPr lang="en-US" sz="2400" dirty="0"/>
              <a:t> class is exposed as a </a:t>
            </a:r>
            <a:r>
              <a:rPr lang="en-US" sz="2400" b="1" i="1" dirty="0"/>
              <a:t>controller</a:t>
            </a:r>
            <a:r>
              <a:rPr lang="en-US" sz="2400" dirty="0"/>
              <a:t> </a:t>
            </a:r>
            <a:r>
              <a:rPr lang="en-US" sz="2400" b="1" i="1" dirty="0"/>
              <a:t>action.</a:t>
            </a:r>
            <a:r>
              <a:rPr lang="en-US" sz="2400" dirty="0"/>
              <a:t> A </a:t>
            </a:r>
            <a:r>
              <a:rPr lang="en-US" sz="2400" b="1" i="1" dirty="0"/>
              <a:t>method</a:t>
            </a:r>
            <a:r>
              <a:rPr lang="en-US" sz="2400" dirty="0"/>
              <a:t> used as a </a:t>
            </a:r>
            <a:r>
              <a:rPr lang="en-US" sz="2400" b="1" i="1" dirty="0"/>
              <a:t>controller</a:t>
            </a:r>
            <a:r>
              <a:rPr lang="en-US" sz="2400" dirty="0"/>
              <a:t> </a:t>
            </a:r>
            <a:r>
              <a:rPr lang="en-US" sz="2400" b="1" i="1" dirty="0"/>
              <a:t>action</a:t>
            </a:r>
            <a:r>
              <a:rPr lang="en-US" sz="2400" dirty="0"/>
              <a:t> cannot be overloaded.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39847A-CCB6-4D9D-B097-BFFF5419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67" y="3361259"/>
            <a:ext cx="7701569" cy="69641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9AE5C7-A689-49B1-A217-67453B7783B8}"/>
              </a:ext>
            </a:extLst>
          </p:cNvPr>
          <p:cNvSpPr txBox="1"/>
          <p:nvPr/>
        </p:nvSpPr>
        <p:spPr>
          <a:xfrm>
            <a:off x="2482088" y="4490443"/>
            <a:ext cx="742884" cy="461665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URL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8833C-A504-4C6F-BE00-3B36FE4D8A9A}"/>
              </a:ext>
            </a:extLst>
          </p:cNvPr>
          <p:cNvSpPr txBox="1"/>
          <p:nvPr/>
        </p:nvSpPr>
        <p:spPr>
          <a:xfrm>
            <a:off x="3610087" y="4484777"/>
            <a:ext cx="2233139" cy="461665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Controller Class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6CBF7-E45D-4DFA-A3C3-C30C2156D5C9}"/>
              </a:ext>
            </a:extLst>
          </p:cNvPr>
          <p:cNvSpPr txBox="1"/>
          <p:nvPr/>
        </p:nvSpPr>
        <p:spPr>
          <a:xfrm>
            <a:off x="6195429" y="4490442"/>
            <a:ext cx="2058743" cy="461665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Action Method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036ABC-137C-4213-B3C8-A2B323C1117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853530" y="4103255"/>
            <a:ext cx="416145" cy="38718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F16D9F-8705-4D45-866B-0C2CE1252198}"/>
              </a:ext>
            </a:extLst>
          </p:cNvPr>
          <p:cNvCxnSpPr>
            <a:cxnSpLocks/>
            <a:stCxn id="20" idx="0"/>
            <a:endCxn id="28" idx="2"/>
          </p:cNvCxnSpPr>
          <p:nvPr/>
        </p:nvCxnSpPr>
        <p:spPr>
          <a:xfrm flipV="1">
            <a:off x="4726657" y="3870761"/>
            <a:ext cx="2140674" cy="6140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85F340-EBC3-4E27-9D2B-ADCABB6D7B84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221886" y="3870761"/>
            <a:ext cx="1306800" cy="6377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9150C0-19DC-4826-A4FE-CFA2B8BE31A9}"/>
              </a:ext>
            </a:extLst>
          </p:cNvPr>
          <p:cNvSpPr txBox="1"/>
          <p:nvPr/>
        </p:nvSpPr>
        <p:spPr>
          <a:xfrm>
            <a:off x="8606375" y="4484777"/>
            <a:ext cx="1631244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Parameter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BCDEE0-8FE6-4068-94D3-A4D8BB2D923D}"/>
              </a:ext>
            </a:extLst>
          </p:cNvPr>
          <p:cNvCxnSpPr>
            <a:cxnSpLocks/>
            <a:stCxn id="26" idx="0"/>
            <a:endCxn id="32" idx="2"/>
          </p:cNvCxnSpPr>
          <p:nvPr/>
        </p:nvCxnSpPr>
        <p:spPr>
          <a:xfrm flipV="1">
            <a:off x="9421997" y="3870761"/>
            <a:ext cx="20828" cy="614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2DDB2BF-339E-4882-982C-2E07BC004659}"/>
              </a:ext>
            </a:extLst>
          </p:cNvPr>
          <p:cNvSpPr/>
          <p:nvPr/>
        </p:nvSpPr>
        <p:spPr>
          <a:xfrm>
            <a:off x="6060233" y="3483573"/>
            <a:ext cx="1614195" cy="387188"/>
          </a:xfrm>
          <a:prstGeom prst="rect">
            <a:avLst/>
          </a:prstGeom>
          <a:solidFill>
            <a:srgbClr val="92D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21EB02-410A-417D-9207-DD5C5985C361}"/>
              </a:ext>
            </a:extLst>
          </p:cNvPr>
          <p:cNvSpPr/>
          <p:nvPr/>
        </p:nvSpPr>
        <p:spPr>
          <a:xfrm>
            <a:off x="7946027" y="3483573"/>
            <a:ext cx="1165317" cy="387188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81045-CE7A-45F9-B25F-B5CC4170C00A}"/>
              </a:ext>
            </a:extLst>
          </p:cNvPr>
          <p:cNvSpPr/>
          <p:nvPr/>
        </p:nvSpPr>
        <p:spPr>
          <a:xfrm>
            <a:off x="9270452" y="3483573"/>
            <a:ext cx="344745" cy="387188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E8A7-5D26-43ED-926F-1B4BD86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54" y="265425"/>
            <a:ext cx="6151552" cy="149806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ActionResult</a:t>
            </a:r>
            <a:r>
              <a:rPr lang="en-US" dirty="0">
                <a:solidFill>
                  <a:schemeClr val="tx1"/>
                </a:solidFill>
              </a:rPr>
              <a:t>&lt;&gt;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100" dirty="0">
                <a:hlinkClick r:id="rId2"/>
              </a:rPr>
              <a:t>https://docs.microsoft.com/en-us/aspnet/mvc/overview/older-versions-1/controllers-and-routing/aspnet-mvc-controllers-overview-cs#understanding-action-results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D53F-55CE-4241-95FB-9FEC00D5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30" y="1907178"/>
            <a:ext cx="5757031" cy="218507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When a browser makes a request, a </a:t>
            </a:r>
            <a:r>
              <a:rPr lang="en-US" sz="2800" b="1" i="1" dirty="0">
                <a:solidFill>
                  <a:schemeClr val="tx1"/>
                </a:solidFill>
              </a:rPr>
              <a:t>controller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i="1" dirty="0">
                <a:solidFill>
                  <a:schemeClr val="tx1"/>
                </a:solidFill>
              </a:rPr>
              <a:t>action</a:t>
            </a:r>
            <a:r>
              <a:rPr lang="en-US" sz="2800" dirty="0">
                <a:solidFill>
                  <a:schemeClr val="tx1"/>
                </a:solidFill>
              </a:rPr>
              <a:t> returns a response in the form of an </a:t>
            </a:r>
            <a:r>
              <a:rPr lang="en-US" sz="2800" b="1" i="1" dirty="0" err="1">
                <a:solidFill>
                  <a:schemeClr val="tx1"/>
                </a:solidFill>
              </a:rPr>
              <a:t>ActionResult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3F4ADA-C8BF-4E33-A961-65D554C68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58451"/>
              </p:ext>
            </p:extLst>
          </p:nvPr>
        </p:nvGraphicFramePr>
        <p:xfrm>
          <a:off x="976847" y="4235940"/>
          <a:ext cx="8124044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174">
                  <a:extLst>
                    <a:ext uri="{9D8B030D-6E8A-4147-A177-3AD203B41FA5}">
                      <a16:colId xmlns:a16="http://schemas.microsoft.com/office/drawing/2014/main" val="2541013348"/>
                    </a:ext>
                  </a:extLst>
                </a:gridCol>
                <a:gridCol w="3246859">
                  <a:extLst>
                    <a:ext uri="{9D8B030D-6E8A-4147-A177-3AD203B41FA5}">
                      <a16:colId xmlns:a16="http://schemas.microsoft.com/office/drawing/2014/main" val="1696955361"/>
                    </a:ext>
                  </a:extLst>
                </a:gridCol>
                <a:gridCol w="3393011">
                  <a:extLst>
                    <a:ext uri="{9D8B030D-6E8A-4147-A177-3AD203B41FA5}">
                      <a16:colId xmlns:a16="http://schemas.microsoft.com/office/drawing/2014/main" val="2263466080"/>
                    </a:ext>
                  </a:extLst>
                </a:gridCol>
              </a:tblGrid>
              <a:tr h="35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ActionResult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Controller Base Class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27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 View();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Returns a HTML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View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to the browser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793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 new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EmptyResult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Returns empty (void)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65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RedirectToAction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(Index);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Calls another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Method.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8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ContentResult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Content("Hello World!");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Returns text to the browser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464706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BC0D23E-6565-46CF-A24D-1BC7F5B8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474" y="4659907"/>
            <a:ext cx="2743984" cy="122629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20BA3-3A1B-4CCC-BEAD-6BB78861B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432" y="598665"/>
            <a:ext cx="3755687" cy="175448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4979A-E5E6-4482-964B-7C98E4681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432" y="2554948"/>
            <a:ext cx="3755687" cy="150405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584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3720-63F1-4371-A01B-D9F3EE96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66276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Filter Attributes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https://docs.microsoft.com/en-us/aspnet/mvc/overview/older-versions-1/controllers-and-routing/understanding-action-filters-cs#the-different-types-of-filters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https://docs.microsoft.com/en-us/aspnet/web-api/overview/security/authentication-filters#setting-an-authentication-filter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DBD3-95A1-42F9-8CDB-21F62B88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8" y="1912258"/>
            <a:ext cx="10008365" cy="2636415"/>
          </a:xfrm>
        </p:spPr>
        <p:txBody>
          <a:bodyPr anchor="ctr"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ASP.NET framework supports four different types of filters. Here they are listed in order of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0000"/>
                </a:solidFill>
              </a:rPr>
              <a:t>Authorization filters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Implements the </a:t>
            </a:r>
            <a:r>
              <a:rPr lang="en-US" dirty="0" err="1">
                <a:solidFill>
                  <a:schemeClr val="tx1"/>
                </a:solidFill>
              </a:rPr>
              <a:t>IAuthorizationFilter</a:t>
            </a:r>
            <a:r>
              <a:rPr lang="en-US" dirty="0">
                <a:solidFill>
                  <a:schemeClr val="tx1"/>
                </a:solidFill>
              </a:rPr>
              <a:t> attribute. Always executes first.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0000"/>
                </a:solidFill>
              </a:rPr>
              <a:t>Action filters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Implements the </a:t>
            </a:r>
            <a:r>
              <a:rPr lang="en-US" dirty="0" err="1">
                <a:solidFill>
                  <a:schemeClr val="tx1"/>
                </a:solidFill>
              </a:rPr>
              <a:t>IActionFilter</a:t>
            </a:r>
            <a:r>
              <a:rPr lang="en-US" dirty="0">
                <a:solidFill>
                  <a:schemeClr val="tx1"/>
                </a:solidFill>
              </a:rPr>
              <a:t> attribute.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0000"/>
                </a:solidFill>
              </a:rPr>
              <a:t>Result filters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Implements the </a:t>
            </a:r>
            <a:r>
              <a:rPr lang="en-US" dirty="0" err="1">
                <a:solidFill>
                  <a:schemeClr val="tx1"/>
                </a:solidFill>
              </a:rPr>
              <a:t>IResultFilter</a:t>
            </a:r>
            <a:r>
              <a:rPr lang="en-US" dirty="0">
                <a:solidFill>
                  <a:schemeClr val="tx1"/>
                </a:solidFill>
              </a:rPr>
              <a:t> attribute.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0000"/>
                </a:solidFill>
              </a:rPr>
              <a:t>Exception filters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Implements the </a:t>
            </a:r>
            <a:r>
              <a:rPr lang="en-US" dirty="0" err="1">
                <a:solidFill>
                  <a:schemeClr val="tx1"/>
                </a:solidFill>
              </a:rPr>
              <a:t>IExceptionFilter</a:t>
            </a:r>
            <a:r>
              <a:rPr lang="en-US" dirty="0">
                <a:solidFill>
                  <a:schemeClr val="tx1"/>
                </a:solidFill>
              </a:rPr>
              <a:t> attribute. Always executes last. Can be used for logging.</a:t>
            </a:r>
            <a:endParaRPr lang="en-US" sz="19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To implement any filter, create a class that </a:t>
            </a:r>
            <a:r>
              <a:rPr lang="en-US" sz="1900" u="sng" dirty="0">
                <a:solidFill>
                  <a:schemeClr val="tx1"/>
                </a:solidFill>
              </a:rPr>
              <a:t>inherits</a:t>
            </a:r>
            <a:r>
              <a:rPr lang="en-US" sz="1900" dirty="0">
                <a:solidFill>
                  <a:schemeClr val="tx1"/>
                </a:solidFill>
              </a:rPr>
              <a:t> the base </a:t>
            </a:r>
            <a:r>
              <a:rPr lang="en-US" sz="1900" b="1" i="1" dirty="0">
                <a:solidFill>
                  <a:schemeClr val="tx1"/>
                </a:solidFill>
              </a:rPr>
              <a:t>Filter</a:t>
            </a:r>
            <a:r>
              <a:rPr lang="en-US" sz="1900" dirty="0">
                <a:solidFill>
                  <a:schemeClr val="tx1"/>
                </a:solidFill>
              </a:rPr>
              <a:t> class and implements one or more of the </a:t>
            </a:r>
            <a:r>
              <a:rPr lang="en-US" sz="1900" b="1" i="1" dirty="0" err="1">
                <a:solidFill>
                  <a:schemeClr val="tx1"/>
                </a:solidFill>
              </a:rPr>
              <a:t>IAuthorizationFilter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b="1" i="1" dirty="0" err="1">
                <a:solidFill>
                  <a:schemeClr val="tx1"/>
                </a:solidFill>
              </a:rPr>
              <a:t>IActionFilter</a:t>
            </a:r>
            <a:r>
              <a:rPr lang="en-US" sz="1900" dirty="0">
                <a:solidFill>
                  <a:schemeClr val="tx1"/>
                </a:solidFill>
              </a:rPr>
              <a:t>, </a:t>
            </a:r>
            <a:r>
              <a:rPr lang="en-US" sz="1900" b="1" i="1" dirty="0" err="1">
                <a:solidFill>
                  <a:schemeClr val="tx1"/>
                </a:solidFill>
              </a:rPr>
              <a:t>IResultFilter</a:t>
            </a:r>
            <a:r>
              <a:rPr lang="en-US" sz="1900" dirty="0">
                <a:solidFill>
                  <a:schemeClr val="tx1"/>
                </a:solidFill>
              </a:rPr>
              <a:t>, or </a:t>
            </a:r>
            <a:r>
              <a:rPr lang="en-US" sz="1900" b="1" i="1" dirty="0" err="1">
                <a:solidFill>
                  <a:schemeClr val="tx1"/>
                </a:solidFill>
              </a:rPr>
              <a:t>IExceptionFilter</a:t>
            </a:r>
            <a:r>
              <a:rPr lang="en-US" sz="1900" dirty="0">
                <a:solidFill>
                  <a:schemeClr val="tx1"/>
                </a:solidFill>
              </a:rPr>
              <a:t> interfaces.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6F95-396F-48BB-ACA9-B540E68A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648" y="4567207"/>
            <a:ext cx="7858242" cy="200419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81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9FD3-BEDC-4AF7-80C8-03DDA6DB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7867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Action Filters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https://docs.microsoft.com/en-us/aspnet/mvc/overview/older-versions-1/controllers-and-routing/understanding-action-filters-cs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125C-39BC-4CB6-AE9F-966B4B56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84" y="1895303"/>
            <a:ext cx="5858691" cy="452212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An </a:t>
            </a:r>
            <a:r>
              <a:rPr lang="en-US" sz="2000" b="1" i="1" dirty="0">
                <a:solidFill>
                  <a:schemeClr val="tx1"/>
                </a:solidFill>
              </a:rPr>
              <a:t>action filter </a:t>
            </a:r>
            <a:r>
              <a:rPr lang="en-US" sz="2000" dirty="0">
                <a:solidFill>
                  <a:schemeClr val="tx1"/>
                </a:solidFill>
              </a:rPr>
              <a:t>is an </a:t>
            </a:r>
            <a:r>
              <a:rPr lang="en-US" sz="2000" b="1" i="1" dirty="0">
                <a:solidFill>
                  <a:schemeClr val="tx1"/>
                </a:solidFill>
              </a:rPr>
              <a:t>attribute</a:t>
            </a:r>
            <a:r>
              <a:rPr lang="en-US" sz="2000" dirty="0">
                <a:solidFill>
                  <a:schemeClr val="tx1"/>
                </a:solidFill>
              </a:rPr>
              <a:t> that you can apply to a </a:t>
            </a:r>
            <a:r>
              <a:rPr lang="en-US" sz="2000" b="1" i="1" dirty="0">
                <a:solidFill>
                  <a:schemeClr val="tx1"/>
                </a:solidFill>
              </a:rPr>
              <a:t>controller action </a:t>
            </a:r>
            <a:r>
              <a:rPr lang="en-US" sz="2000" dirty="0">
                <a:solidFill>
                  <a:schemeClr val="tx1"/>
                </a:solidFill>
              </a:rPr>
              <a:t>or an entire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. It modifies the way in which the </a:t>
            </a:r>
            <a:r>
              <a:rPr lang="en-US" sz="2000" b="1" i="1" dirty="0">
                <a:solidFill>
                  <a:schemeClr val="tx1"/>
                </a:solidFill>
              </a:rPr>
              <a:t>action</a:t>
            </a:r>
            <a:r>
              <a:rPr lang="en-US" sz="2000" dirty="0">
                <a:solidFill>
                  <a:schemeClr val="tx1"/>
                </a:solidFill>
              </a:rPr>
              <a:t> is executed. The ASP.NET framework includes several </a:t>
            </a:r>
            <a:r>
              <a:rPr lang="en-US" sz="2000" b="1" i="1" dirty="0">
                <a:solidFill>
                  <a:schemeClr val="tx1"/>
                </a:solidFill>
              </a:rPr>
              <a:t>action filters: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rgbClr val="FF0000"/>
                </a:solidFill>
              </a:rPr>
              <a:t>OutputCache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– caches the output of a controller action for a specified amount of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rgbClr val="FF0000"/>
                </a:solidFill>
              </a:rPr>
              <a:t>HandleError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– handles errors raised when a controller action executes.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FF0000"/>
                </a:solidFill>
              </a:rPr>
              <a:t>Authorize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– enables you to restrict access to a user or role.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You can also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create custom filters</a:t>
            </a:r>
            <a:r>
              <a:rPr lang="en-US" sz="1800" dirty="0"/>
              <a:t>.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You can apply more than one action filter at a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90B7D-8B1A-455F-A144-CB2F9AAE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285" y="2295346"/>
            <a:ext cx="4004085" cy="273268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D28589-C6A3-48DC-82F3-4872D5A9D790}"/>
              </a:ext>
            </a:extLst>
          </p:cNvPr>
          <p:cNvSpPr/>
          <p:nvPr/>
        </p:nvSpPr>
        <p:spPr>
          <a:xfrm>
            <a:off x="7144884" y="5037359"/>
            <a:ext cx="4023190" cy="954107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This </a:t>
            </a:r>
            <a:r>
              <a:rPr lang="en-US" sz="1400" b="1" i="1" dirty="0" err="1"/>
              <a:t>OutputCache</a:t>
            </a:r>
            <a:r>
              <a:rPr lang="en-US" sz="1400" dirty="0"/>
              <a:t> filter causes the returned value to be cached for 10 seconds. If you repeatedly invoke the Index() </a:t>
            </a:r>
            <a:r>
              <a:rPr lang="en-US" sz="1400" b="1" i="1" dirty="0"/>
              <a:t>action</a:t>
            </a:r>
            <a:r>
              <a:rPr lang="en-US" sz="1400" dirty="0"/>
              <a:t> by hitting the Refresh button, you will see the same time for 10 seconds.</a:t>
            </a:r>
          </a:p>
        </p:txBody>
      </p:sp>
    </p:spTree>
    <p:extLst>
      <p:ext uri="{BB962C8B-B14F-4D97-AF65-F5344CB8AC3E}">
        <p14:creationId xmlns:p14="http://schemas.microsoft.com/office/powerpoint/2010/main" val="222967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69B9-BBC2-44ED-A5C9-AB7A21F6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URL Query Parameters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https://docs.microsoft.com/en-us/aspnet/mvc/overview/older-versions-1/controllers-and-routing/creating-a-route-constraint-cs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E7D5-24FC-462A-A37A-4D7DE7F5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0" y="1895302"/>
            <a:ext cx="5691673" cy="448887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last part of a </a:t>
            </a:r>
            <a:r>
              <a:rPr lang="en-US" sz="2400" dirty="0" err="1">
                <a:solidFill>
                  <a:schemeClr val="tx1"/>
                </a:solidFill>
              </a:rPr>
              <a:t>Url</a:t>
            </a:r>
            <a:r>
              <a:rPr lang="en-US" sz="2400" dirty="0">
                <a:solidFill>
                  <a:schemeClr val="tx1"/>
                </a:solidFill>
              </a:rPr>
              <a:t> is the query parameter. This value is passed in the </a:t>
            </a:r>
            <a:r>
              <a:rPr lang="en-US" sz="2400" b="1" i="1" dirty="0">
                <a:solidFill>
                  <a:schemeClr val="tx1"/>
                </a:solidFill>
              </a:rPr>
              <a:t>Action </a:t>
            </a:r>
            <a:r>
              <a:rPr lang="en-US" sz="2400" dirty="0">
                <a:solidFill>
                  <a:schemeClr val="tx1"/>
                </a:solidFill>
              </a:rPr>
              <a:t>Method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where it can be acted upon.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prevent an invalid value from being passed to the </a:t>
            </a:r>
            <a:r>
              <a:rPr lang="en-US" sz="2400" b="1" i="1" dirty="0">
                <a:solidFill>
                  <a:schemeClr val="tx1"/>
                </a:solidFill>
              </a:rPr>
              <a:t>Action</a:t>
            </a:r>
            <a:r>
              <a:rPr lang="en-US" sz="2400" dirty="0">
                <a:solidFill>
                  <a:schemeClr val="tx1"/>
                </a:solidFill>
              </a:rPr>
              <a:t> Method, you can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define constraints when defining routes.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check the value of the parameter and </a:t>
            </a:r>
            <a:r>
              <a:rPr lang="en-US" sz="2000" dirty="0" err="1">
                <a:solidFill>
                  <a:srgbClr val="FF0000"/>
                </a:solidFill>
              </a:rPr>
              <a:t>RedirectToAction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to handle the input correctly.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4FBD8-ED77-4480-9837-A767D402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070" y="2318341"/>
            <a:ext cx="3628104" cy="364279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337928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1049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 Controller</vt:lpstr>
      <vt:lpstr>Controllers are responsible for responding to requests made against an ASP.NET website. Each browser request is mapped to a particular controller.</vt:lpstr>
      <vt:lpstr>ASP.NET URL Routing https://docs.microsoft.com/en-us/aspnet/mvc/overview/older-versions-1/controllers-and-routing/asp-net-mvc-routing-overview-cs</vt:lpstr>
      <vt:lpstr>Controllers https://docs.microsoft.com/en-us/aspnet/mvc/overview/older-versions-1/controllers-and-routing/aspnet-mvc-controllers-overview-cs</vt:lpstr>
      <vt:lpstr>Controller Actions https://docs.microsoft.com/en-us/aspnet/mvc/overview/older-versions-1/controllers-and-routing/aspnet-mvc-controllers-overview-cs#understanding-controller-actions</vt:lpstr>
      <vt:lpstr>ActionResult&lt;&gt; https://docs.microsoft.com/en-us/aspnet/mvc/overview/older-versions-1/controllers-and-routing/aspnet-mvc-controllers-overview-cs#understanding-action-results</vt:lpstr>
      <vt:lpstr>Filter Attributes https://docs.microsoft.com/en-us/aspnet/mvc/overview/older-versions-1/controllers-and-routing/understanding-action-filters-cs#the-different-types-of-filters https://docs.microsoft.com/en-us/aspnet/web-api/overview/security/authentication-filters#setting-an-authentication-filter</vt:lpstr>
      <vt:lpstr>Action Filters https://docs.microsoft.com/en-us/aspnet/mvc/overview/older-versions-1/controllers-and-routing/understanding-action-filters-cs</vt:lpstr>
      <vt:lpstr>URL Query Parameters https://docs.microsoft.com/en-us/aspnet/mvc/overview/older-versions-1/controllers-and-routing/creating-a-route-constraint-cs</vt:lpstr>
      <vt:lpstr>HTTP Verbs in ASP.NET https://docs.microsoft.com/en-us/aspnet/web-api/overview/web-api-routing-and-actions/routing-in-aspnet-web-api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2020-03-20T13:48:53Z</dcterms:created>
  <dcterms:modified xsi:type="dcterms:W3CDTF">2023-05-25T13:14:34Z</dcterms:modified>
</cp:coreProperties>
</file>