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4" r:id="rId4"/>
    <p:sldId id="267" r:id="rId5"/>
    <p:sldId id="278" r:id="rId6"/>
    <p:sldId id="260" r:id="rId7"/>
    <p:sldId id="264" r:id="rId8"/>
    <p:sldId id="279" r:id="rId9"/>
    <p:sldId id="265" r:id="rId10"/>
    <p:sldId id="269" r:id="rId11"/>
    <p:sldId id="268" r:id="rId12"/>
    <p:sldId id="280" r:id="rId13"/>
    <p:sldId id="281" r:id="rId14"/>
    <p:sldId id="275" r:id="rId15"/>
    <p:sldId id="282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aspnet/core/mvc/models/validation?view=aspnetcore-5.0#error-mess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models/validation?view=aspnetcore-5.0#required-validation-on-the-serv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aspnet/core/mvc/models/validation?view=aspnetcore-5.0#required-validation-on-the-serv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aspnet/core/mvc/models/validation?view=aspnetcore-5.0#remote-attribu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spnet/core/mvc/models/validation?view=aspnetcore-3.1#additional-fields" TargetMode="Externa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aspnet/core/mvc/models/validation?view=aspnetcore-5.0#custom-attribut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web-pages/overview/ui-layouts-and-themes/validating-user-input-in-aspnet-web-pages-sites#adding-client-side-valid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ef6/modeling/code-first/data-annotations#the-mode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mvc/overview/older-versions-1/models-data/validation-with-the-data-annotation-validators-c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eveloper.mozilla.org/en-US/docs/Learn/HTML/Howto/Use_data_attribut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web-api/?view=aspnetcore-5.0#automatic-http-400-responses" TargetMode="External"/><Relationship Id="rId2" Type="http://schemas.openxmlformats.org/officeDocument/2006/relationships/hyperlink" Target="https://docs.microsoft.com/en-us/aspnet/core/mvc/models/validation?view=aspnetcore-5.0#model-st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aspnet/core/mvc/models/validation?view=aspnetcore-5.0#model-sta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aspnet/mvc/overview/older-versions-1/models-data/validation-with-the-data-annotation-validators-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dataannotations.stringlengthattribute?view=net-5.0" TargetMode="External"/><Relationship Id="rId2" Type="http://schemas.openxmlformats.org/officeDocument/2006/relationships/hyperlink" Target="https://docs.microsoft.com/en-us/aspnet/mvc/overview/getting-started/introduction/adding-valid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ktutorialshub.com/entity-framework/ef-data-annotations-maxlength-minlength-attribute/" TargetMode="External"/><Relationship Id="rId5" Type="http://schemas.openxmlformats.org/officeDocument/2006/relationships/hyperlink" Target="https://docs.microsoft.com/en-us/aspnet/core/mvc/models/validation?view=aspnetcore-3.1#remote-attribute" TargetMode="External"/><Relationship Id="rId4" Type="http://schemas.openxmlformats.org/officeDocument/2006/relationships/hyperlink" Target="https://docs.microsoft.com/en-us/dotnet/api/system.componentmodel.dataannotations.urlattribute?view=net-5.0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api/system.componentmodel.dataannotations.phoneattribute?view=net-5.0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docs.microsoft.com/en-us/dotnet/api/system.componentmodel.dataannotations.emailaddressattribute?view=net-5.0" TargetMode="External"/><Relationship Id="rId2" Type="http://schemas.openxmlformats.org/officeDocument/2006/relationships/hyperlink" Target="https://docs.microsoft.com/en-us/aspnet/core/mvc/models/validation?view=aspnetcore-5.0#validation-attribu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componentmodel.dataannotations.compareattribute?view=net-5.0" TargetMode="External"/><Relationship Id="rId11" Type="http://schemas.openxmlformats.org/officeDocument/2006/relationships/hyperlink" Target="https://docs.microsoft.com/en-us/aspnet/core/mvc/models/validation?view=aspnetcore-3.1#required-attribute" TargetMode="External"/><Relationship Id="rId5" Type="http://schemas.openxmlformats.org/officeDocument/2006/relationships/hyperlink" Target="https://docs.microsoft.com/en-us/dotnet/api/system.componentmodel.dataannotations.creditcardattribute?view=net-5.0" TargetMode="External"/><Relationship Id="rId10" Type="http://schemas.openxmlformats.org/officeDocument/2006/relationships/hyperlink" Target="https://docs.microsoft.com/en-us/dotnet/api/system.componentmodel.dataannotations.regularexpressionattribute?view=net-5.0" TargetMode="External"/><Relationship Id="rId4" Type="http://schemas.openxmlformats.org/officeDocument/2006/relationships/hyperlink" Target="https://docs.microsoft.com/en-us/dotnet/api/system.componentmodel.dataannotations?view=netframework-4.8" TargetMode="External"/><Relationship Id="rId9" Type="http://schemas.openxmlformats.org/officeDocument/2006/relationships/hyperlink" Target="https://docs.microsoft.com/en-us/dotnet/api/system.componentmodel.dataannotations.rangeattribute?view=net-5.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mvc/overview/getting-started/introduction/adding-valida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Data Annotations and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FE3E-AF9C-457B-859B-2DAD8917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16156" cy="145075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Validation – Client-Side Error Messages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https://docs.microsoft.com/en-us/aspnet/core/mvc/models/validation?view=aspnetcore-5.0#error-messages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DC91ED-2104-4363-9620-D46513A7C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1939" y="3428304"/>
            <a:ext cx="8948120" cy="49479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EE30B-7E84-41F9-BB1D-3D87B7725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214790"/>
            <a:ext cx="10058399" cy="39149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22D3E7-B02D-40F1-9DD2-60C824FE84A7}"/>
              </a:ext>
            </a:extLst>
          </p:cNvPr>
          <p:cNvSpPr/>
          <p:nvPr/>
        </p:nvSpPr>
        <p:spPr>
          <a:xfrm>
            <a:off x="1062606" y="4640173"/>
            <a:ext cx="8948120" cy="646331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dirty="0"/>
              <a:t>When applied to a Name property, the error message created by the preceding code would be "Name length must be between 6 and 8.".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946AC1-33B5-4B43-811D-990BA2CF3697}"/>
              </a:ext>
            </a:extLst>
          </p:cNvPr>
          <p:cNvSpPr/>
          <p:nvPr/>
        </p:nvSpPr>
        <p:spPr>
          <a:xfrm>
            <a:off x="1097280" y="1918596"/>
            <a:ext cx="10102162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3600" dirty="0"/>
              <a:t>Error messages can be displayed on a web page for the user to see.</a:t>
            </a:r>
          </a:p>
        </p:txBody>
      </p:sp>
    </p:spTree>
    <p:extLst>
      <p:ext uri="{BB962C8B-B14F-4D97-AF65-F5344CB8AC3E}">
        <p14:creationId xmlns:p14="http://schemas.microsoft.com/office/powerpoint/2010/main" val="338227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3729-1308-4B46-B977-F1C624D5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59891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Validation – </a:t>
            </a:r>
            <a:r>
              <a:rPr lang="en-US" dirty="0">
                <a:solidFill>
                  <a:srgbClr val="FF0000"/>
                </a:solidFill>
              </a:rPr>
              <a:t>[Required] </a:t>
            </a:r>
            <a:r>
              <a:rPr lang="en-US" dirty="0">
                <a:solidFill>
                  <a:schemeClr val="tx1"/>
                </a:solidFill>
              </a:rPr>
              <a:t>Server-Side</a:t>
            </a:r>
            <a:br>
              <a:rPr lang="en-US" sz="4400" dirty="0"/>
            </a:br>
            <a:r>
              <a:rPr lang="en-US" sz="1400" dirty="0">
                <a:hlinkClick r:id="rId2"/>
              </a:rPr>
              <a:t>https://docs.microsoft.com/en-us/aspnet/core/mvc/models/validation?view=aspnetcore-5.0#required-validation-on-the-server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622-D666-4247-98EA-8DD6915E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9138"/>
            <a:ext cx="10058400" cy="260163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validation system in .NET Core treats </a:t>
            </a:r>
            <a:r>
              <a:rPr lang="en-US" sz="2400" b="1" i="1" dirty="0">
                <a:solidFill>
                  <a:schemeClr val="tx1"/>
                </a:solidFill>
              </a:rPr>
              <a:t>non-nullable</a:t>
            </a:r>
            <a:r>
              <a:rPr lang="en-US" sz="2400" dirty="0">
                <a:solidFill>
                  <a:schemeClr val="tx1"/>
                </a:solidFill>
              </a:rPr>
              <a:t> parameters or </a:t>
            </a:r>
            <a:r>
              <a:rPr lang="en-US" sz="2400" b="1" i="1" dirty="0">
                <a:solidFill>
                  <a:schemeClr val="tx1"/>
                </a:solidFill>
              </a:rPr>
              <a:t>bound</a:t>
            </a:r>
            <a:r>
              <a:rPr lang="en-US" sz="2400" dirty="0">
                <a:solidFill>
                  <a:schemeClr val="tx1"/>
                </a:solidFill>
              </a:rPr>
              <a:t> properties as if they had a </a:t>
            </a:r>
            <a:r>
              <a:rPr lang="en-US" sz="2400" dirty="0">
                <a:solidFill>
                  <a:srgbClr val="FF0000"/>
                </a:solidFill>
              </a:rPr>
              <a:t>[Required] </a:t>
            </a:r>
            <a:r>
              <a:rPr lang="en-US" sz="2400" dirty="0">
                <a:solidFill>
                  <a:schemeClr val="tx1"/>
                </a:solidFill>
              </a:rPr>
              <a:t>attribute. </a:t>
            </a:r>
            <a:r>
              <a:rPr lang="en-US" sz="2400" b="1" i="1" dirty="0">
                <a:solidFill>
                  <a:schemeClr val="tx1"/>
                </a:solidFill>
              </a:rPr>
              <a:t>Value types </a:t>
            </a:r>
            <a:r>
              <a:rPr lang="en-US" sz="2400" dirty="0">
                <a:solidFill>
                  <a:schemeClr val="tx1"/>
                </a:solidFill>
              </a:rPr>
              <a:t>such as </a:t>
            </a:r>
            <a:r>
              <a:rPr lang="en-US" sz="2400" b="1" i="1" dirty="0">
                <a:solidFill>
                  <a:schemeClr val="tx1"/>
                </a:solidFill>
              </a:rPr>
              <a:t>decimal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i="1" dirty="0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are </a:t>
            </a:r>
            <a:r>
              <a:rPr lang="en-US" sz="2400" b="1" i="1" dirty="0">
                <a:solidFill>
                  <a:schemeClr val="tx1"/>
                </a:solidFill>
              </a:rPr>
              <a:t>non-nullable</a:t>
            </a:r>
            <a:r>
              <a:rPr lang="en-US" sz="2400" dirty="0">
                <a:solidFill>
                  <a:schemeClr val="tx1"/>
                </a:solidFill>
              </a:rPr>
              <a:t>. This behavior can be disabled by configuring the </a:t>
            </a:r>
            <a:r>
              <a:rPr lang="en-US" sz="2400" b="1" i="1" dirty="0" err="1">
                <a:solidFill>
                  <a:srgbClr val="FF0000"/>
                </a:solidFill>
              </a:rPr>
              <a:t>SuppressImplicitRequiredAttributeForNonNullableReferenceTypes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property of the options object in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Startup.ConfigureServices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to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true</a:t>
            </a:r>
            <a:r>
              <a:rPr lang="en-US" sz="2400" b="1" i="1" dirty="0"/>
              <a:t>.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391B66-11D5-4D1D-B0AB-02EBF835DCE1}"/>
              </a:ext>
            </a:extLst>
          </p:cNvPr>
          <p:cNvSpPr/>
          <p:nvPr/>
        </p:nvSpPr>
        <p:spPr>
          <a:xfrm>
            <a:off x="1483841" y="4500770"/>
            <a:ext cx="9285278" cy="707886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services.AddControllers</a:t>
            </a:r>
            <a:r>
              <a:rPr lang="en-US" sz="2000" dirty="0">
                <a:solidFill>
                  <a:schemeClr val="bg1"/>
                </a:solidFill>
              </a:rPr>
              <a:t>(options =&gt; options.SuppressImplicitRequiredAttributeForNonNullableReferenceTypes = true);</a:t>
            </a:r>
          </a:p>
        </p:txBody>
      </p:sp>
    </p:spTree>
    <p:extLst>
      <p:ext uri="{BB962C8B-B14F-4D97-AF65-F5344CB8AC3E}">
        <p14:creationId xmlns:p14="http://schemas.microsoft.com/office/powerpoint/2010/main" val="24266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F517-B861-4426-911B-8DC19D48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27004" cy="1450757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Validation – </a:t>
            </a:r>
            <a:r>
              <a:rPr lang="en-US" sz="5200" dirty="0">
                <a:solidFill>
                  <a:srgbClr val="FF0000"/>
                </a:solidFill>
              </a:rPr>
              <a:t>[Required] </a:t>
            </a:r>
            <a:r>
              <a:rPr lang="en-US" sz="5200" dirty="0">
                <a:solidFill>
                  <a:schemeClr val="tx1"/>
                </a:solidFill>
              </a:rPr>
              <a:t>Server-Side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https://docs.microsoft.com/en-us/aspnet/core/mvc/models/validation?view=aspnetcore-5.0#required-validation-on-the-server</a:t>
            </a:r>
            <a:endParaRPr lang="en-US" sz="13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873C2-154F-4436-9ED0-F313BB493BFD}"/>
              </a:ext>
            </a:extLst>
          </p:cNvPr>
          <p:cNvSpPr/>
          <p:nvPr/>
        </p:nvSpPr>
        <p:spPr>
          <a:xfrm>
            <a:off x="1097280" y="1887357"/>
            <a:ext cx="10058400" cy="2307616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000" b="1" i="1" dirty="0"/>
              <a:t>Model Binding</a:t>
            </a:r>
            <a:r>
              <a:rPr lang="en-US" sz="2000" dirty="0"/>
              <a:t> for a non-nullable </a:t>
            </a:r>
            <a:r>
              <a:rPr lang="en-US" sz="2000" b="1" i="1" dirty="0"/>
              <a:t>Property</a:t>
            </a:r>
            <a:r>
              <a:rPr lang="en-US" sz="2000" dirty="0"/>
              <a:t> can sometimes FAIL. This leaves the value </a:t>
            </a:r>
            <a:r>
              <a:rPr lang="en-US" sz="2000" b="1" i="1" dirty="0"/>
              <a:t>null</a:t>
            </a:r>
            <a:r>
              <a:rPr lang="en-US" sz="2000" dirty="0"/>
              <a:t>. On the server, a </a:t>
            </a:r>
            <a:r>
              <a:rPr lang="en-US" sz="2000" dirty="0">
                <a:solidFill>
                  <a:srgbClr val="FF0000"/>
                </a:solidFill>
              </a:rPr>
              <a:t>[Required]</a:t>
            </a:r>
            <a:r>
              <a:rPr lang="en-US" sz="2000" dirty="0"/>
              <a:t> value is considered missing if the </a:t>
            </a:r>
            <a:r>
              <a:rPr lang="en-US" sz="2000" b="1" i="1" dirty="0"/>
              <a:t>Property</a:t>
            </a:r>
            <a:r>
              <a:rPr lang="en-US" sz="2000" dirty="0"/>
              <a:t> is null, but a </a:t>
            </a:r>
            <a:r>
              <a:rPr lang="en-US" sz="2000" b="1" i="1" dirty="0"/>
              <a:t>non-nullable</a:t>
            </a:r>
            <a:r>
              <a:rPr lang="en-US" sz="2000" dirty="0"/>
              <a:t> field (</a:t>
            </a:r>
            <a:r>
              <a:rPr lang="en-US" sz="2000" b="1" i="1" dirty="0"/>
              <a:t>int</a:t>
            </a:r>
            <a:r>
              <a:rPr lang="en-US" sz="2000" dirty="0"/>
              <a:t> or </a:t>
            </a:r>
            <a:r>
              <a:rPr lang="en-US" sz="2000" b="1" i="1" dirty="0"/>
              <a:t>decimal</a:t>
            </a:r>
            <a:r>
              <a:rPr lang="en-US" sz="2000" dirty="0"/>
              <a:t>) is always counted as valid, server-side. This means the </a:t>
            </a:r>
            <a:r>
              <a:rPr lang="en-US" sz="2000" dirty="0">
                <a:solidFill>
                  <a:srgbClr val="FF0000"/>
                </a:solidFill>
              </a:rPr>
              <a:t>[Required] </a:t>
            </a:r>
            <a:r>
              <a:rPr lang="en-US" sz="2000" dirty="0"/>
              <a:t>attribute's error message is never displayed on </a:t>
            </a:r>
            <a:r>
              <a:rPr lang="en-US" sz="2000" b="1" i="1" dirty="0"/>
              <a:t>non-nullable</a:t>
            </a:r>
            <a:r>
              <a:rPr lang="en-US" sz="2000" dirty="0"/>
              <a:t> fields when this error occurs. </a:t>
            </a:r>
          </a:p>
          <a:p>
            <a:r>
              <a:rPr lang="en-US" sz="2000" dirty="0"/>
              <a:t>There are two options to specify a custom error message for server-side validation of </a:t>
            </a:r>
            <a:r>
              <a:rPr lang="en-US" sz="2000" b="1" i="1" dirty="0"/>
              <a:t>non-nullable</a:t>
            </a:r>
            <a:r>
              <a:rPr lang="en-US" sz="2000" dirty="0"/>
              <a:t> types.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9BF6E-D01D-45CE-997F-029C4D8D5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336" y="4119501"/>
            <a:ext cx="6540344" cy="214304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8E8D39-BA1F-4B66-BDED-2C55F65F87EC}"/>
              </a:ext>
            </a:extLst>
          </p:cNvPr>
          <p:cNvSpPr txBox="1"/>
          <p:nvPr/>
        </p:nvSpPr>
        <p:spPr>
          <a:xfrm>
            <a:off x="1291427" y="4151636"/>
            <a:ext cx="3323909" cy="2176466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Make the field </a:t>
            </a:r>
            <a:r>
              <a:rPr lang="en-US" sz="2000" b="1" i="1" dirty="0"/>
              <a:t>nullable</a:t>
            </a:r>
            <a:r>
              <a:rPr lang="en-US" sz="2000" dirty="0"/>
              <a:t> (Ex, </a:t>
            </a:r>
            <a:r>
              <a:rPr lang="en-US" sz="2000" dirty="0">
                <a:solidFill>
                  <a:srgbClr val="FF0000"/>
                </a:solidFill>
              </a:rPr>
              <a:t>decimal?</a:t>
            </a:r>
            <a:r>
              <a:rPr lang="en-US" sz="2000" dirty="0"/>
              <a:t> instead of </a:t>
            </a:r>
            <a:r>
              <a:rPr lang="en-US" sz="2000" dirty="0">
                <a:solidFill>
                  <a:srgbClr val="FF0000"/>
                </a:solidFill>
              </a:rPr>
              <a:t>decimal</a:t>
            </a:r>
            <a:r>
              <a:rPr lang="en-US" sz="20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Specify the default error message to be used by </a:t>
            </a:r>
            <a:r>
              <a:rPr lang="en-US" sz="2000" b="1" i="1" dirty="0"/>
              <a:t>Model Binding</a:t>
            </a:r>
            <a:r>
              <a:rPr lang="en-US" sz="2000" dirty="0"/>
              <a:t>. (not recommended) </a:t>
            </a:r>
          </a:p>
        </p:txBody>
      </p:sp>
    </p:spTree>
    <p:extLst>
      <p:ext uri="{BB962C8B-B14F-4D97-AF65-F5344CB8AC3E}">
        <p14:creationId xmlns:p14="http://schemas.microsoft.com/office/powerpoint/2010/main" val="14315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4FA0-25AE-4226-AB8D-A8176A5C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13892"/>
            <a:ext cx="10058400" cy="114528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[Remote] </a:t>
            </a:r>
            <a:r>
              <a:rPr lang="en-US" sz="2400" dirty="0">
                <a:solidFill>
                  <a:schemeClr val="tx1"/>
                </a:solidFill>
              </a:rPr>
              <a:t>attribute implements client-side validation that requires calling an </a:t>
            </a:r>
            <a:r>
              <a:rPr lang="en-US" sz="2400" b="1" i="1" dirty="0">
                <a:solidFill>
                  <a:schemeClr val="tx1"/>
                </a:solidFill>
              </a:rPr>
              <a:t>Action </a:t>
            </a:r>
            <a:r>
              <a:rPr lang="en-US" sz="2400" dirty="0">
                <a:solidFill>
                  <a:schemeClr val="tx1"/>
                </a:solidFill>
              </a:rPr>
              <a:t>method on the server to determine whether field input is valid. For example, the app may need to verify whether a </a:t>
            </a:r>
            <a:r>
              <a:rPr lang="en-US" sz="2400" dirty="0" err="1">
                <a:solidFill>
                  <a:srgbClr val="FF0000"/>
                </a:solidFill>
              </a:rPr>
              <a:t>userName</a:t>
            </a:r>
            <a:r>
              <a:rPr lang="en-US" sz="2400" dirty="0">
                <a:solidFill>
                  <a:schemeClr val="tx1"/>
                </a:solidFill>
              </a:rPr>
              <a:t> is already in use.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FE6E6A-69CB-4703-8CD7-4C450A44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Validation – </a:t>
            </a:r>
            <a:r>
              <a:rPr lang="en-US" sz="5200" dirty="0">
                <a:solidFill>
                  <a:srgbClr val="FF0000"/>
                </a:solidFill>
              </a:rPr>
              <a:t>[Remote] </a:t>
            </a:r>
            <a:r>
              <a:rPr lang="en-US" sz="5200" dirty="0">
                <a:solidFill>
                  <a:schemeClr val="tx1"/>
                </a:solidFill>
              </a:rPr>
              <a:t>Server-Side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https://docs.microsoft.com/en-us/aspnet/core/mvc/models/validation?view=aspnetcore-5.0#remote-attribute</a:t>
            </a:r>
            <a:endParaRPr lang="en-US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E3EFE-C314-434F-BE7D-D922B3D98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01164"/>
            <a:ext cx="5792322" cy="261258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6AB7F-7E30-41CF-A634-50107E713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3191675"/>
            <a:ext cx="5792323" cy="69609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277107-F7E4-4CC8-9BD8-717B7AA77504}"/>
              </a:ext>
            </a:extLst>
          </p:cNvPr>
          <p:cNvSpPr/>
          <p:nvPr/>
        </p:nvSpPr>
        <p:spPr>
          <a:xfrm>
            <a:off x="1066799" y="3077512"/>
            <a:ext cx="5059363" cy="3305703"/>
          </a:xfrm>
          <a:prstGeom prst="rect">
            <a:avLst/>
          </a:prstGeom>
        </p:spPr>
        <p:txBody>
          <a:bodyPr wrap="square" anchor="ctr">
            <a:normAutofit fontScale="92500" lnSpcReduction="10000"/>
          </a:bodyPr>
          <a:lstStyle/>
          <a:p>
            <a:r>
              <a:rPr lang="en-US" sz="2400" dirty="0"/>
              <a:t>To do this, create an </a:t>
            </a:r>
            <a:r>
              <a:rPr lang="en-US" sz="2400" b="1" i="1" dirty="0"/>
              <a:t>Action </a:t>
            </a:r>
            <a:r>
              <a:rPr lang="en-US" sz="2400" dirty="0"/>
              <a:t>method for JavaScript to call. The </a:t>
            </a:r>
            <a:r>
              <a:rPr lang="en-US" sz="2400" b="1" i="1" dirty="0"/>
              <a:t>jQuery</a:t>
            </a:r>
            <a:r>
              <a:rPr lang="en-US" sz="2400" dirty="0"/>
              <a:t> Validate remote method expects a </a:t>
            </a:r>
            <a:r>
              <a:rPr lang="en-US" sz="2400" b="1" i="1" dirty="0"/>
              <a:t>JSON</a:t>
            </a:r>
            <a:r>
              <a:rPr lang="en-US" sz="2400" dirty="0"/>
              <a:t> 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 means the input data is </a:t>
            </a:r>
            <a:r>
              <a:rPr lang="en-US" sz="2400" u="sng" dirty="0"/>
              <a:t>valid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undefined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null</a:t>
            </a:r>
            <a:r>
              <a:rPr lang="en-US" sz="2400" dirty="0"/>
              <a:t>, or any other string means the input is </a:t>
            </a:r>
            <a:r>
              <a:rPr lang="en-US" sz="2400" u="sng" dirty="0"/>
              <a:t>invalid</a:t>
            </a:r>
            <a:r>
              <a:rPr lang="en-US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Display the default error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Display the string as a custom error message.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B9495-A3B8-4EB8-843C-2A2A681EA614}"/>
              </a:ext>
            </a:extLst>
          </p:cNvPr>
          <p:cNvSpPr txBox="1"/>
          <p:nvPr/>
        </p:nvSpPr>
        <p:spPr>
          <a:xfrm>
            <a:off x="0" y="6456649"/>
            <a:ext cx="579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*You can also check </a:t>
            </a:r>
            <a:r>
              <a:rPr lang="en-US" dirty="0">
                <a:highlight>
                  <a:srgbClr val="FFFF00"/>
                </a:highlight>
                <a:hlinkClick r:id="rId5"/>
              </a:rPr>
              <a:t>multiple</a:t>
            </a:r>
            <a:r>
              <a:rPr lang="en-US" dirty="0">
                <a:highlight>
                  <a:srgbClr val="FFFF00"/>
                </a:highlight>
              </a:rPr>
              <a:t> fields in combination</a:t>
            </a:r>
          </a:p>
        </p:txBody>
      </p:sp>
    </p:spTree>
    <p:extLst>
      <p:ext uri="{BB962C8B-B14F-4D97-AF65-F5344CB8AC3E}">
        <p14:creationId xmlns:p14="http://schemas.microsoft.com/office/powerpoint/2010/main" val="94682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0CF0-B7D4-4F82-9DA2-F8D79A8F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Custom Data Annotations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https://docs.microsoft.com/en-us/aspnet/core/mvc/models/validation?view=aspnetcore-5.0#custom-attributes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E7D08-47C4-49CE-AA07-5A03F8E41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8135"/>
            <a:ext cx="4965485" cy="4515022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Create </a:t>
            </a:r>
            <a:r>
              <a:rPr lang="en-US" u="sng" dirty="0">
                <a:solidFill>
                  <a:schemeClr val="tx1"/>
                </a:solidFill>
              </a:rPr>
              <a:t>custom validation attributes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>
                <a:solidFill>
                  <a:schemeClr val="tx1"/>
                </a:solidFill>
              </a:rPr>
              <a:t>1) Create a class that inherits from </a:t>
            </a:r>
            <a:r>
              <a:rPr lang="en-US" b="1" i="1" dirty="0" err="1">
                <a:solidFill>
                  <a:schemeClr val="tx1"/>
                </a:solidFill>
              </a:rPr>
              <a:t>ValidationAttribute</a:t>
            </a:r>
            <a:r>
              <a:rPr lang="en-US" dirty="0">
                <a:solidFill>
                  <a:schemeClr val="tx1"/>
                </a:solidFill>
              </a:rPr>
              <a:t> and contains the data to be validated against as a property. </a:t>
            </a:r>
          </a:p>
          <a:p>
            <a:r>
              <a:rPr lang="en-US" dirty="0">
                <a:solidFill>
                  <a:schemeClr val="tx1"/>
                </a:solidFill>
              </a:rPr>
              <a:t>2) Override </a:t>
            </a:r>
            <a:r>
              <a:rPr lang="en-US" dirty="0" err="1">
                <a:solidFill>
                  <a:srgbClr val="FF0000"/>
                </a:solidFill>
              </a:rPr>
              <a:t>IsValid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b="1" i="1" dirty="0" err="1">
                <a:solidFill>
                  <a:schemeClr val="tx1"/>
                </a:solidFill>
              </a:rPr>
              <a:t>ValidationAttribute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IsValid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accepts an object, which is the input to be validated.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 overload of </a:t>
            </a:r>
            <a:r>
              <a:rPr lang="en-US" dirty="0" err="1">
                <a:solidFill>
                  <a:srgbClr val="FF0000"/>
                </a:solidFill>
              </a:rPr>
              <a:t>IsValid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also accepts a </a:t>
            </a:r>
            <a:r>
              <a:rPr lang="en-US" b="1" i="1" dirty="0" err="1">
                <a:solidFill>
                  <a:schemeClr val="tx1"/>
                </a:solidFill>
              </a:rPr>
              <a:t>ValidationContext</a:t>
            </a:r>
            <a:r>
              <a:rPr lang="en-US" dirty="0">
                <a:solidFill>
                  <a:schemeClr val="tx1"/>
                </a:solidFill>
              </a:rPr>
              <a:t> object, which provides additional information, like the </a:t>
            </a:r>
            <a:r>
              <a:rPr lang="en-US" b="1" i="1" dirty="0">
                <a:solidFill>
                  <a:schemeClr val="tx1"/>
                </a:solidFill>
              </a:rPr>
              <a:t>Model </a:t>
            </a:r>
            <a:r>
              <a:rPr lang="en-US" dirty="0">
                <a:solidFill>
                  <a:schemeClr val="tx1"/>
                </a:solidFill>
              </a:rPr>
              <a:t>instance created by </a:t>
            </a:r>
            <a:r>
              <a:rPr lang="en-US" b="1" i="1" dirty="0">
                <a:solidFill>
                  <a:schemeClr val="tx1"/>
                </a:solidFill>
              </a:rPr>
              <a:t>Model Binding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This example validates that the release date for a movie in the </a:t>
            </a:r>
            <a:r>
              <a:rPr lang="en-US" u="sng" dirty="0">
                <a:solidFill>
                  <a:schemeClr val="tx1"/>
                </a:solidFill>
              </a:rPr>
              <a:t>Classic</a:t>
            </a:r>
            <a:r>
              <a:rPr lang="en-US" dirty="0">
                <a:solidFill>
                  <a:schemeClr val="tx1"/>
                </a:solidFill>
              </a:rPr>
              <a:t> genre isn’t after a specified year. The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ClassicMovie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b="1" i="1" dirty="0"/>
              <a:t> </a:t>
            </a:r>
            <a:r>
              <a:rPr lang="en-US" dirty="0">
                <a:solidFill>
                  <a:schemeClr val="tx1"/>
                </a:solidFill>
              </a:rPr>
              <a:t>attribute is only run on the server.</a:t>
            </a: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Data Annotation </a:t>
            </a:r>
            <a:r>
              <a:rPr lang="en-US" dirty="0">
                <a:solidFill>
                  <a:schemeClr val="tx1"/>
                </a:solidFill>
              </a:rPr>
              <a:t>syntax on the </a:t>
            </a:r>
            <a:r>
              <a:rPr lang="en-US" b="1" i="1" dirty="0">
                <a:solidFill>
                  <a:schemeClr val="tx1"/>
                </a:solidFill>
              </a:rPr>
              <a:t>Model </a:t>
            </a:r>
            <a:r>
              <a:rPr lang="en-US" dirty="0">
                <a:solidFill>
                  <a:schemeClr val="tx1"/>
                </a:solidFill>
              </a:rPr>
              <a:t>is: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[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ClassicMovie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(1957)]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1120B-3CFB-4E92-930C-AA4612B86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774" y="2046465"/>
            <a:ext cx="4871011" cy="423379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4506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A8D7-9E23-40A8-A3B6-9D51AC73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Validate on leaving a field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https://docs.microsoft.com/en-us/aspnet/web-pages/overview/ui-layouts-and-themes/validating-user-input-in-aspnet-web-pages-sites#adding-client-side-validation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AD09-79D2-4CDF-960E-068F40F3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41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C856-9865-4823-B90A-DB0E3F0C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28238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EF Code-First Data Annotations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https://docs.microsoft.com/en-us/ef/ef6/modeling/code-first/data-annotations#the-model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965EF7-D120-4B3F-B070-C871EC6D4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56278"/>
              </p:ext>
            </p:extLst>
          </p:nvPr>
        </p:nvGraphicFramePr>
        <p:xfrm>
          <a:off x="796962" y="1988743"/>
          <a:ext cx="10598076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5175">
                  <a:extLst>
                    <a:ext uri="{9D8B030D-6E8A-4147-A177-3AD203B41FA5}">
                      <a16:colId xmlns:a16="http://schemas.microsoft.com/office/drawing/2014/main" val="2115246003"/>
                    </a:ext>
                  </a:extLst>
                </a:gridCol>
                <a:gridCol w="7082901">
                  <a:extLst>
                    <a:ext uri="{9D8B030D-6E8A-4147-A177-3AD203B41FA5}">
                      <a16:colId xmlns:a16="http://schemas.microsoft.com/office/drawing/2014/main" val="340205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 Annotation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Explanation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92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[Key]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Annotates a property as the Key of the entity 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6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[Column(order=2)]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with [Key] to create a composite column. This will be the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ForeignKey</a:t>
                      </a:r>
                      <a:r>
                        <a:rPr lang="en-US" dirty="0"/>
                        <a:t>(“</a:t>
                      </a:r>
                      <a:r>
                        <a:rPr lang="en-US" dirty="0" err="1"/>
                        <a:t>FK_ModelName</a:t>
                      </a:r>
                      <a:r>
                        <a:rPr lang="en-US" dirty="0"/>
                        <a:t>")]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 a certain model as the FK for this model.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69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[Required]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property will be required in the Db and client-side.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58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NotMapped</a:t>
                      </a:r>
                      <a:r>
                        <a:rPr lang="en-US" dirty="0"/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property will not be mapped to the Db.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5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ComplexType</a:t>
                      </a:r>
                      <a:r>
                        <a:rPr lang="en-US" dirty="0"/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annotation is placed on a subtype of a model to alert EF that the property on the model has properties of it own.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80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ConcurrencyCheck</a:t>
                      </a:r>
                      <a:r>
                        <a:rPr lang="en-US" dirty="0"/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of changes between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SaveChanges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dirty="0"/>
                        <a:t> calls.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80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[Table(“</a:t>
                      </a:r>
                      <a:r>
                        <a:rPr lang="en-US" dirty="0" err="1"/>
                        <a:t>TableName</a:t>
                      </a:r>
                      <a:r>
                        <a:rPr lang="en-US" dirty="0"/>
                        <a:t>")]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Placed above the Model Class name. Allows you to change the name of the table in the Db.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19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[Column(“</a:t>
                      </a:r>
                      <a:r>
                        <a:rPr lang="en-US" dirty="0" err="1"/>
                        <a:t>ColumnName</a:t>
                      </a:r>
                      <a:r>
                        <a:rPr lang="en-US" dirty="0"/>
                        <a:t>”)]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you to name a column other than the property name.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20378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AEDCA07-B292-4CFE-8BD2-2635D65684BC}"/>
              </a:ext>
            </a:extLst>
          </p:cNvPr>
          <p:cNvSpPr/>
          <p:nvPr/>
        </p:nvSpPr>
        <p:spPr>
          <a:xfrm>
            <a:off x="7232073" y="6396335"/>
            <a:ext cx="4959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highlight>
                  <a:srgbClr val="FFFF00"/>
                </a:highlight>
              </a:rPr>
              <a:t>*There are many more available</a:t>
            </a:r>
          </a:p>
        </p:txBody>
      </p:sp>
    </p:spTree>
    <p:extLst>
      <p:ext uri="{BB962C8B-B14F-4D97-AF65-F5344CB8AC3E}">
        <p14:creationId xmlns:p14="http://schemas.microsoft.com/office/powerpoint/2010/main" val="225634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7611" y="0"/>
            <a:ext cx="8451348" cy="4920312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Data Annotations Attributes enable you to perform validation by adding attributes to a model class property.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2999"/>
            <a:ext cx="12191999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https://docs.microsoft.com/en-us/aspnet/mvc/overview/older-versions-1/models-data/validation-with-the-data-annotation-validators-cs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1114-0FA4-4EB1-9672-DE249DC9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Validate User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8874-F010-4FCF-9FC8-0DCEF15C3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755" y="1900051"/>
            <a:ext cx="5401723" cy="451262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Client-Side validation gives the user faster error checking. They don’t need to submit a form to see that their input was invalid.</a:t>
            </a:r>
          </a:p>
          <a:p>
            <a:r>
              <a:rPr lang="en-US" dirty="0">
                <a:solidFill>
                  <a:schemeClr val="tx1"/>
                </a:solidFill>
              </a:rPr>
              <a:t>For Client-Side validation, built-in HTML validation attributes can be used. .NET </a:t>
            </a:r>
            <a:r>
              <a:rPr lang="en-US" b="1" i="1" dirty="0">
                <a:solidFill>
                  <a:schemeClr val="tx1"/>
                </a:solidFill>
              </a:rPr>
              <a:t>Tag Helpers</a:t>
            </a:r>
            <a:r>
              <a:rPr lang="en-US" dirty="0">
                <a:solidFill>
                  <a:schemeClr val="tx1"/>
                </a:solidFill>
              </a:rPr>
              <a:t> are designed to work with the </a:t>
            </a:r>
            <a:r>
              <a:rPr lang="en-US" b="1" i="1" dirty="0">
                <a:solidFill>
                  <a:schemeClr val="tx1"/>
                </a:solidFill>
              </a:rPr>
              <a:t>jQuery Unobtrusive Validation</a:t>
            </a:r>
            <a:r>
              <a:rPr lang="en-US" dirty="0">
                <a:solidFill>
                  <a:schemeClr val="tx1"/>
                </a:solidFill>
              </a:rPr>
              <a:t> script. Microsoft </a:t>
            </a:r>
            <a:r>
              <a:rPr lang="en-US" b="1" i="1" dirty="0">
                <a:solidFill>
                  <a:schemeClr val="tx1"/>
                </a:solidFill>
              </a:rPr>
              <a:t>jQuery Validation Library</a:t>
            </a:r>
            <a:r>
              <a:rPr lang="en-US" dirty="0">
                <a:solidFill>
                  <a:schemeClr val="tx1"/>
                </a:solidFill>
              </a:rPr>
              <a:t>, uses </a:t>
            </a:r>
            <a:r>
              <a:rPr lang="en-US" b="1" i="1" dirty="0">
                <a:solidFill>
                  <a:schemeClr val="tx1"/>
                </a:solidFill>
              </a:rPr>
              <a:t>jQuery’s Validate Plugin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Tag Helpers</a:t>
            </a:r>
            <a:r>
              <a:rPr lang="en-US" dirty="0">
                <a:solidFill>
                  <a:schemeClr val="tx1"/>
                </a:solidFill>
              </a:rPr>
              <a:t> put </a:t>
            </a:r>
            <a:r>
              <a:rPr lang="en-US" b="1" i="1" dirty="0">
                <a:hlinkClick r:id="rId2"/>
              </a:rPr>
              <a:t>HTML5 data attributes </a:t>
            </a:r>
            <a:r>
              <a:rPr lang="en-US" dirty="0">
                <a:solidFill>
                  <a:schemeClr val="tx1"/>
                </a:solidFill>
              </a:rPr>
              <a:t>into form controls, which the Validation Library uses to configure validation logic and display validation messages on the Client-Side. This enables </a:t>
            </a:r>
            <a:r>
              <a:rPr lang="en-US" b="1" i="1" dirty="0">
                <a:solidFill>
                  <a:schemeClr val="tx1"/>
                </a:solidFill>
              </a:rPr>
              <a:t>Data Annotations </a:t>
            </a:r>
            <a:r>
              <a:rPr lang="en-US" dirty="0">
                <a:solidFill>
                  <a:schemeClr val="tx1"/>
                </a:solidFill>
              </a:rPr>
              <a:t>to drive </a:t>
            </a:r>
            <a:r>
              <a:rPr lang="en-US" u="sng" dirty="0">
                <a:solidFill>
                  <a:schemeClr val="tx1"/>
                </a:solidFill>
              </a:rPr>
              <a:t>consistent</a:t>
            </a:r>
            <a:r>
              <a:rPr lang="en-US" dirty="0">
                <a:solidFill>
                  <a:schemeClr val="tx1"/>
                </a:solidFill>
              </a:rPr>
              <a:t> validation on both the Server-Side and the Client-Side (before sending to server).</a:t>
            </a:r>
          </a:p>
          <a:p>
            <a:r>
              <a:rPr lang="en-US" dirty="0">
                <a:solidFill>
                  <a:schemeClr val="tx1"/>
                </a:solidFill>
              </a:rPr>
              <a:t>Custom Client-Side validation is also possible.</a:t>
            </a:r>
          </a:p>
        </p:txBody>
      </p:sp>
      <p:pic>
        <p:nvPicPr>
          <p:cNvPr id="2050" name="Picture 2" descr="Programming Foundations: Secure Coding | LinkedIn Learning ...">
            <a:extLst>
              <a:ext uri="{FF2B5EF4-FFF2-40B4-BE49-F238E27FC236}">
                <a16:creationId xmlns:a16="http://schemas.microsoft.com/office/drawing/2014/main" id="{A084C958-4F8F-432C-9CB8-1FA996EFD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498" y="2641930"/>
            <a:ext cx="4317182" cy="318682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38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2D59-BBF9-4442-9C64-35FB0098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State Validation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https://docs.microsoft.com/en-us/aspnet/core/mvc/models/validation?view=aspnetcore-5.0#model-state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https://docs.microsoft.com/en-us/aspnet/core/web-api/?view=aspnetcore-5.0#automatic-http-400-responses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551775-39E6-479E-ADC8-C61A119077AF}"/>
              </a:ext>
            </a:extLst>
          </p:cNvPr>
          <p:cNvSpPr/>
          <p:nvPr/>
        </p:nvSpPr>
        <p:spPr>
          <a:xfrm>
            <a:off x="1097280" y="1934308"/>
            <a:ext cx="5088879" cy="4448907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400" dirty="0"/>
              <a:t>Both </a:t>
            </a:r>
            <a:r>
              <a:rPr lang="en-US" sz="2400" b="1" i="1" dirty="0"/>
              <a:t>Model Binding </a:t>
            </a:r>
            <a:r>
              <a:rPr lang="en-US" sz="2400" dirty="0"/>
              <a:t>and </a:t>
            </a:r>
            <a:r>
              <a:rPr lang="en-US" sz="2400" b="1" i="1" dirty="0"/>
              <a:t>Model Validation </a:t>
            </a:r>
            <a:r>
              <a:rPr lang="en-US" sz="2400" dirty="0"/>
              <a:t>occur before the execution of a </a:t>
            </a:r>
            <a:r>
              <a:rPr lang="en-US" sz="2400" b="1" i="1" dirty="0"/>
              <a:t>Controller</a:t>
            </a:r>
            <a:r>
              <a:rPr lang="en-US" sz="2400" dirty="0"/>
              <a:t> </a:t>
            </a:r>
            <a:r>
              <a:rPr lang="en-US" sz="2400" b="1" i="1" dirty="0"/>
              <a:t>Action Method</a:t>
            </a:r>
            <a:r>
              <a:rPr lang="en-US" sz="2400" dirty="0"/>
              <a:t>. Web apps must manually inspect </a:t>
            </a:r>
            <a:r>
              <a:rPr lang="en-US" sz="2400" dirty="0" err="1">
                <a:solidFill>
                  <a:srgbClr val="FF0000"/>
                </a:solidFill>
              </a:rPr>
              <a:t>ModelState.IsValid</a:t>
            </a:r>
            <a:r>
              <a:rPr lang="en-US" sz="2400" dirty="0"/>
              <a:t>. If false, redisplay the webpage with an error message.</a:t>
            </a:r>
          </a:p>
          <a:p>
            <a:r>
              <a:rPr lang="en-US" sz="2400" dirty="0"/>
              <a:t>Web API </a:t>
            </a:r>
            <a:r>
              <a:rPr lang="en-US" sz="2400" b="1" i="1" dirty="0"/>
              <a:t>Controllers</a:t>
            </a:r>
            <a:r>
              <a:rPr lang="en-US" sz="2400" dirty="0"/>
              <a:t> using the </a:t>
            </a:r>
            <a:r>
              <a:rPr lang="en-US" sz="2400" dirty="0">
                <a:solidFill>
                  <a:srgbClr val="FF0000"/>
                </a:solidFill>
              </a:rPr>
              <a:t>[</a:t>
            </a:r>
            <a:r>
              <a:rPr lang="en-US" sz="2400" dirty="0" err="1">
                <a:solidFill>
                  <a:srgbClr val="FF0000"/>
                </a:solidFill>
              </a:rPr>
              <a:t>ApiController</a:t>
            </a:r>
            <a:r>
              <a:rPr lang="en-US" sz="2400" dirty="0">
                <a:solidFill>
                  <a:srgbClr val="FF0000"/>
                </a:solidFill>
              </a:rPr>
              <a:t>] </a:t>
            </a:r>
            <a:r>
              <a:rPr lang="en-US" sz="2400" dirty="0"/>
              <a:t>attribute automatically respond with an </a:t>
            </a:r>
            <a:r>
              <a:rPr lang="en-US" sz="2400" b="1" i="1" dirty="0"/>
              <a:t>HTTP 400</a:t>
            </a:r>
            <a:r>
              <a:rPr lang="en-US" sz="2400" dirty="0"/>
              <a:t> response containing error details.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F1061B-136C-4257-9132-C6E2A56D3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159" y="2461199"/>
            <a:ext cx="4892630" cy="337861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7533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2D59-BBF9-4442-9C64-35FB0098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State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https://docs.microsoft.com/en-us/aspnet/core/mvc/models/validation?view=aspnetcore-5.0#model-state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2577-2B1B-4B3E-AC52-CC5ED9B5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00691"/>
            <a:ext cx="5186918" cy="4499633"/>
          </a:xfrm>
        </p:spPr>
        <p:txBody>
          <a:bodyPr anchor="ctr">
            <a:normAutofit fontScale="62500" lnSpcReduction="20000"/>
          </a:bodyPr>
          <a:lstStyle/>
          <a:p>
            <a:r>
              <a:rPr lang="en-US" sz="3600" b="1" i="1" dirty="0">
                <a:solidFill>
                  <a:schemeClr val="tx1"/>
                </a:solidFill>
              </a:rPr>
              <a:t>Model state </a:t>
            </a:r>
            <a:r>
              <a:rPr lang="en-US" sz="3600" dirty="0">
                <a:solidFill>
                  <a:schemeClr val="tx1"/>
                </a:solidFill>
              </a:rPr>
              <a:t>comes from the </a:t>
            </a:r>
            <a:r>
              <a:rPr lang="en-US" sz="3600" b="1" i="1" dirty="0">
                <a:solidFill>
                  <a:schemeClr val="tx1"/>
                </a:solidFill>
              </a:rPr>
              <a:t>filter</a:t>
            </a:r>
            <a:r>
              <a:rPr lang="en-US" sz="3600" dirty="0">
                <a:solidFill>
                  <a:schemeClr val="tx1"/>
                </a:solidFill>
              </a:rPr>
              <a:t> pipeline and represents errors that come from two subsystems: </a:t>
            </a:r>
            <a:r>
              <a:rPr lang="en-US" sz="3600" b="1" i="1" dirty="0">
                <a:solidFill>
                  <a:schemeClr val="tx1"/>
                </a:solidFill>
              </a:rPr>
              <a:t>Model Binding </a:t>
            </a:r>
            <a:r>
              <a:rPr lang="en-US" sz="3600" dirty="0">
                <a:solidFill>
                  <a:schemeClr val="tx1"/>
                </a:solidFill>
              </a:rPr>
              <a:t>and </a:t>
            </a:r>
            <a:r>
              <a:rPr lang="en-US" sz="3600" b="1" i="1" dirty="0">
                <a:solidFill>
                  <a:schemeClr val="tx1"/>
                </a:solidFill>
              </a:rPr>
              <a:t>Model Validation</a:t>
            </a:r>
            <a:r>
              <a:rPr lang="en-US" sz="3600" dirty="0">
                <a:solidFill>
                  <a:schemeClr val="tx1"/>
                </a:solidFill>
              </a:rPr>
              <a:t>. </a:t>
            </a:r>
          </a:p>
          <a:p>
            <a:r>
              <a:rPr lang="en-US" sz="3200" b="1" i="1" dirty="0">
                <a:solidFill>
                  <a:schemeClr val="tx1"/>
                </a:solidFill>
              </a:rPr>
              <a:t>Model Binding</a:t>
            </a:r>
            <a:r>
              <a:rPr lang="en-US" sz="3200" dirty="0">
                <a:solidFill>
                  <a:schemeClr val="tx1"/>
                </a:solidFill>
              </a:rPr>
              <a:t> errors are generally data conversion errors.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Ex. A string is entered in an integer field. </a:t>
            </a:r>
          </a:p>
          <a:p>
            <a:r>
              <a:rPr lang="en-US" sz="3200" b="1" i="1" dirty="0">
                <a:solidFill>
                  <a:schemeClr val="tx1"/>
                </a:solidFill>
              </a:rPr>
              <a:t>Model validation </a:t>
            </a:r>
            <a:r>
              <a:rPr lang="en-US" sz="3200" dirty="0">
                <a:solidFill>
                  <a:schemeClr val="tx1"/>
                </a:solidFill>
              </a:rPr>
              <a:t>occurs after </a:t>
            </a:r>
            <a:r>
              <a:rPr lang="en-US" sz="3200" b="1" i="1" dirty="0">
                <a:solidFill>
                  <a:schemeClr val="tx1"/>
                </a:solidFill>
              </a:rPr>
              <a:t>Model Binding </a:t>
            </a:r>
            <a:r>
              <a:rPr lang="en-US" sz="3200" dirty="0">
                <a:solidFill>
                  <a:schemeClr val="tx1"/>
                </a:solidFill>
              </a:rPr>
              <a:t>and reports errors when data doesn't conform to business rules.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Ex. a 0 is entered in a field that expects a rating between 1 and 5.</a:t>
            </a:r>
            <a:endParaRPr lang="en-US" sz="26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A good way to prevent </a:t>
            </a:r>
            <a:r>
              <a:rPr lang="en-US" sz="3200" b="1" i="1" dirty="0">
                <a:solidFill>
                  <a:schemeClr val="tx1"/>
                </a:solidFill>
              </a:rPr>
              <a:t>Model Binding</a:t>
            </a:r>
            <a:r>
              <a:rPr lang="en-US" sz="3200" dirty="0">
                <a:solidFill>
                  <a:schemeClr val="tx1"/>
                </a:solidFill>
              </a:rPr>
              <a:t> errors is to use data annotations on the </a:t>
            </a:r>
            <a:r>
              <a:rPr lang="en-US" sz="3200" b="1" i="1" dirty="0">
                <a:solidFill>
                  <a:schemeClr val="tx1"/>
                </a:solidFill>
              </a:rPr>
              <a:t>Model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78517-7C59-4E64-9962-FA49E306C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334" y="2524813"/>
            <a:ext cx="4708385" cy="325138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4188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3729-1308-4B46-B977-F1C624D5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Annotations –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hlinkClick r:id="rId2"/>
              </a:rPr>
              <a:t>https://docs.microsoft.com/en-us/aspnet/mvc/overview/older-versions-1/models-data/validation-with-the-data-annotation-validators-cs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622-D666-4247-98EA-8DD6915E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8315"/>
            <a:ext cx="5294369" cy="454342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 err="1">
                <a:solidFill>
                  <a:schemeClr val="tx1"/>
                </a:solidFill>
              </a:rPr>
              <a:t>DataAnnotations</a:t>
            </a:r>
            <a:r>
              <a:rPr lang="en-US" sz="2400" dirty="0">
                <a:solidFill>
                  <a:schemeClr val="tx1"/>
                </a:solidFill>
              </a:rPr>
              <a:t> namespace provides a set of built-in </a:t>
            </a:r>
            <a:r>
              <a:rPr lang="en-US" sz="2400" b="1" i="1" dirty="0">
                <a:solidFill>
                  <a:schemeClr val="tx1"/>
                </a:solidFill>
              </a:rPr>
              <a:t>validation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attributes</a:t>
            </a:r>
            <a:r>
              <a:rPr lang="en-US" sz="2400" dirty="0">
                <a:solidFill>
                  <a:schemeClr val="tx1"/>
                </a:solidFill>
              </a:rPr>
              <a:t> that are applied declaratively to a </a:t>
            </a:r>
            <a:r>
              <a:rPr lang="en-US" sz="2400" b="1" i="1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 or </a:t>
            </a:r>
            <a:r>
              <a:rPr lang="en-US" sz="2400" b="1" i="1" dirty="0">
                <a:solidFill>
                  <a:schemeClr val="tx1"/>
                </a:solidFill>
              </a:rPr>
              <a:t>property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r>
              <a:rPr lang="en-US" sz="2400" b="1" i="1" dirty="0" err="1">
                <a:solidFill>
                  <a:schemeClr val="tx1"/>
                </a:solidFill>
              </a:rPr>
              <a:t>DataAnnotations</a:t>
            </a:r>
            <a:r>
              <a:rPr lang="en-US" sz="2400" dirty="0">
                <a:solidFill>
                  <a:schemeClr val="tx1"/>
                </a:solidFill>
              </a:rPr>
              <a:t> also contains formatting </a:t>
            </a:r>
            <a:r>
              <a:rPr lang="en-US" sz="2400" b="1" i="1" dirty="0">
                <a:solidFill>
                  <a:schemeClr val="tx1"/>
                </a:solidFill>
              </a:rPr>
              <a:t>attributes</a:t>
            </a:r>
            <a:r>
              <a:rPr lang="en-US" sz="2400" dirty="0">
                <a:solidFill>
                  <a:schemeClr val="tx1"/>
                </a:solidFill>
              </a:rPr>
              <a:t> like </a:t>
            </a:r>
            <a:r>
              <a:rPr lang="en-US" sz="2400" b="1" i="1" dirty="0" err="1">
                <a:solidFill>
                  <a:schemeClr val="tx1"/>
                </a:solidFill>
              </a:rPr>
              <a:t>DataType</a:t>
            </a:r>
            <a:r>
              <a:rPr lang="en-US" sz="2400" dirty="0">
                <a:solidFill>
                  <a:schemeClr val="tx1"/>
                </a:solidFill>
              </a:rPr>
              <a:t> that help with formatting but don't provide </a:t>
            </a:r>
            <a:r>
              <a:rPr lang="en-US" sz="2400" b="1" i="1" dirty="0">
                <a:solidFill>
                  <a:schemeClr val="tx1"/>
                </a:solidFill>
              </a:rPr>
              <a:t>validation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2DF69-8428-4A3B-8FE0-1DA72195E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30" y="2373013"/>
            <a:ext cx="4543339" cy="359403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3699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85B4-1C57-4CAB-A43C-D53BED15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8167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Validation – Client-Side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https://docs.microsoft.com/en-us/aspnet/mvc/overview/getting-started/introduction/adding-validation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246316-5AF8-4D05-AFB7-603153DB1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181794"/>
              </p:ext>
            </p:extLst>
          </p:nvPr>
        </p:nvGraphicFramePr>
        <p:xfrm>
          <a:off x="1225212" y="2185317"/>
          <a:ext cx="9802536" cy="3201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835">
                  <a:extLst>
                    <a:ext uri="{9D8B030D-6E8A-4147-A177-3AD203B41FA5}">
                      <a16:colId xmlns:a16="http://schemas.microsoft.com/office/drawing/2014/main" val="3020400138"/>
                    </a:ext>
                  </a:extLst>
                </a:gridCol>
                <a:gridCol w="6250701">
                  <a:extLst>
                    <a:ext uri="{9D8B030D-6E8A-4147-A177-3AD203B41FA5}">
                      <a16:colId xmlns:a16="http://schemas.microsoft.com/office/drawing/2014/main" val="3861810587"/>
                    </a:ext>
                  </a:extLst>
                </a:gridCol>
              </a:tblGrid>
              <a:tr h="5397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Explanation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79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3"/>
                        </a:rPr>
                        <a:t>[</a:t>
                      </a:r>
                      <a:r>
                        <a:rPr lang="en-US" sz="1800" dirty="0" err="1">
                          <a:hlinkClick r:id="rId3"/>
                        </a:rPr>
                        <a:t>StringLength</a:t>
                      </a:r>
                      <a:r>
                        <a:rPr lang="en-US" sz="1800" dirty="0">
                          <a:hlinkClick r:id="rId3"/>
                        </a:rPr>
                        <a:t>]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Validates a string property value doesn't exceed a specified length limit.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55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4"/>
                        </a:rPr>
                        <a:t>[</a:t>
                      </a:r>
                      <a:r>
                        <a:rPr lang="en-US" sz="1800" dirty="0" err="1">
                          <a:hlinkClick r:id="rId4"/>
                        </a:rPr>
                        <a:t>Url</a:t>
                      </a:r>
                      <a:r>
                        <a:rPr lang="en-US" sz="1800" dirty="0">
                          <a:hlinkClick r:id="rId4"/>
                        </a:rPr>
                        <a:t>]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Validates the property has a URL format.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10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5"/>
                        </a:rPr>
                        <a:t>[Remote]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Validates input on the client by calling an action method on the server.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18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6"/>
                        </a:rPr>
                        <a:t>[</a:t>
                      </a:r>
                      <a:r>
                        <a:rPr lang="en-US" sz="1800" dirty="0" err="1">
                          <a:hlinkClick r:id="rId6"/>
                        </a:rPr>
                        <a:t>MinLength</a:t>
                      </a:r>
                      <a:r>
                        <a:rPr lang="en-US" sz="1800" dirty="0">
                          <a:hlinkClick r:id="rId6"/>
                        </a:rPr>
                        <a:t>(x)]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Minimum length is x. Also sets DB column size min.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25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6"/>
                        </a:rPr>
                        <a:t>[</a:t>
                      </a:r>
                      <a:r>
                        <a:rPr lang="en-US" sz="1800" dirty="0" err="1">
                          <a:hlinkClick r:id="rId6"/>
                        </a:rPr>
                        <a:t>MaxLength</a:t>
                      </a:r>
                      <a:r>
                        <a:rPr lang="en-US" sz="1800" dirty="0">
                          <a:hlinkClick r:id="rId6"/>
                        </a:rPr>
                        <a:t>(y, </a:t>
                      </a:r>
                      <a:r>
                        <a:rPr lang="en-US" sz="1800" dirty="0" err="1">
                          <a:hlinkClick r:id="rId6"/>
                        </a:rPr>
                        <a:t>ErrorMessage</a:t>
                      </a:r>
                      <a:r>
                        <a:rPr lang="en-US" sz="1800" dirty="0">
                          <a:hlinkClick r:id="rId6"/>
                        </a:rPr>
                        <a:t>=“This is required”)]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Maximum length is y and this error message is displayed. Also sets DB column size max.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5240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D24F262-432D-4404-B4F7-5D259F3629A6}"/>
              </a:ext>
            </a:extLst>
          </p:cNvPr>
          <p:cNvSpPr/>
          <p:nvPr/>
        </p:nvSpPr>
        <p:spPr>
          <a:xfrm>
            <a:off x="7232073" y="6396335"/>
            <a:ext cx="49599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</a:rPr>
              <a:t>*Custom </a:t>
            </a:r>
            <a:r>
              <a:rPr lang="en-US" sz="2400" dirty="0" err="1">
                <a:highlight>
                  <a:srgbClr val="FFFF00"/>
                </a:highlight>
              </a:rPr>
              <a:t>createdvalidation</a:t>
            </a:r>
            <a:r>
              <a:rPr lang="en-US" sz="2400" dirty="0">
                <a:highlight>
                  <a:srgbClr val="FFFF00"/>
                </a:highlight>
              </a:rPr>
              <a:t> is also possible.</a:t>
            </a:r>
          </a:p>
        </p:txBody>
      </p:sp>
    </p:spTree>
    <p:extLst>
      <p:ext uri="{BB962C8B-B14F-4D97-AF65-F5344CB8AC3E}">
        <p14:creationId xmlns:p14="http://schemas.microsoft.com/office/powerpoint/2010/main" val="65196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3729-1308-4B46-B977-F1C624D5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60" y="388202"/>
            <a:ext cx="10131422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Validation – Client-Side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https://docs.microsoft.com/en-us/aspnet/core/mvc/models/validation?view=aspnetcore-5.0#validation-attributes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FCB8B1-DC5E-4EE5-89A6-58AF8ADE8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62098" y="2113816"/>
            <a:ext cx="3227384" cy="408481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C23828-57D0-48E8-A10D-0971B1BDCC5E}"/>
              </a:ext>
            </a:extLst>
          </p:cNvPr>
          <p:cNvSpPr/>
          <p:nvPr/>
        </p:nvSpPr>
        <p:spPr>
          <a:xfrm>
            <a:off x="230822" y="6469797"/>
            <a:ext cx="40693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hlinkClick r:id="rId4"/>
              </a:rPr>
              <a:t> See a complete list of validation attributes</a:t>
            </a:r>
            <a:r>
              <a:rPr lang="en-US" sz="1600" dirty="0">
                <a:highlight>
                  <a:srgbClr val="FFFF00"/>
                </a:highlight>
              </a:rPr>
              <a:t>.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2BECCFE-147A-405D-80D1-2A629A198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926573"/>
              </p:ext>
            </p:extLst>
          </p:nvPr>
        </p:nvGraphicFramePr>
        <p:xfrm>
          <a:off x="1053513" y="2110130"/>
          <a:ext cx="6705307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338">
                  <a:extLst>
                    <a:ext uri="{9D8B030D-6E8A-4147-A177-3AD203B41FA5}">
                      <a16:colId xmlns:a16="http://schemas.microsoft.com/office/drawing/2014/main" val="4227763686"/>
                    </a:ext>
                  </a:extLst>
                </a:gridCol>
                <a:gridCol w="4955969">
                  <a:extLst>
                    <a:ext uri="{9D8B030D-6E8A-4147-A177-3AD203B41FA5}">
                      <a16:colId xmlns:a16="http://schemas.microsoft.com/office/drawing/2014/main" val="125064484"/>
                    </a:ext>
                  </a:extLst>
                </a:gridCol>
              </a:tblGrid>
              <a:tr h="3105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930948"/>
                  </a:ext>
                </a:extLst>
              </a:tr>
              <a:tr h="310576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5"/>
                        </a:rPr>
                        <a:t>[</a:t>
                      </a:r>
                      <a:r>
                        <a:rPr lang="en-US" sz="1800" dirty="0" err="1">
                          <a:hlinkClick r:id="rId5"/>
                        </a:rPr>
                        <a:t>CreditCard</a:t>
                      </a:r>
                      <a:r>
                        <a:rPr lang="en-US" sz="1800" dirty="0">
                          <a:hlinkClick r:id="rId5"/>
                        </a:rPr>
                        <a:t>]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Validates the property has a credit card format.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1371"/>
                  </a:ext>
                </a:extLst>
              </a:tr>
              <a:tr h="310576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6"/>
                        </a:rPr>
                        <a:t>[Compare]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Validates two properties in a model match.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54484"/>
                  </a:ext>
                </a:extLst>
              </a:tr>
              <a:tr h="255268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7"/>
                        </a:rPr>
                        <a:t>[</a:t>
                      </a:r>
                      <a:r>
                        <a:rPr lang="en-US" sz="1800" dirty="0" err="1">
                          <a:hlinkClick r:id="rId7"/>
                        </a:rPr>
                        <a:t>EmailAddress</a:t>
                      </a:r>
                      <a:r>
                        <a:rPr lang="en-US" sz="1800" dirty="0">
                          <a:hlinkClick r:id="rId7"/>
                        </a:rPr>
                        <a:t>]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Validates the property has an email format.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655681"/>
                  </a:ext>
                </a:extLst>
              </a:tr>
              <a:tr h="310576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8"/>
                        </a:rPr>
                        <a:t>[Phone]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Validates the property has a telephone number format.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75465"/>
                  </a:ext>
                </a:extLst>
              </a:tr>
              <a:tr h="310576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9"/>
                        </a:rPr>
                        <a:t>[Range]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Validates the property value falls within a specified range.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404278"/>
                  </a:ext>
                </a:extLst>
              </a:tr>
              <a:tr h="310576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10"/>
                        </a:rPr>
                        <a:t>[</a:t>
                      </a:r>
                      <a:r>
                        <a:rPr lang="en-US" sz="1800" dirty="0" err="1">
                          <a:hlinkClick r:id="rId10"/>
                        </a:rPr>
                        <a:t>RegularExpression</a:t>
                      </a:r>
                      <a:r>
                        <a:rPr lang="en-US" sz="1800" dirty="0">
                          <a:hlinkClick r:id="rId10"/>
                        </a:rPr>
                        <a:t>]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Validates the property value matches a specified regular expression.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874575"/>
                  </a:ext>
                </a:extLst>
              </a:tr>
              <a:tr h="329610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11"/>
                        </a:rPr>
                        <a:t>[Required]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Validates the field is not null.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410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63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A05932-39E1-4F2B-8633-488D06D0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47" y="2005048"/>
            <a:ext cx="6124506" cy="431721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5E69C-3EB9-4AE4-9784-54F28FCC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656" y="405739"/>
            <a:ext cx="9852561" cy="1383792"/>
          </a:xfrm>
          <a:solidFill>
            <a:schemeClr val="bg1"/>
          </a:solidFill>
          <a:ln w="25400">
            <a:noFill/>
          </a:ln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Data Annotations – Examples</a:t>
            </a:r>
            <a:br>
              <a:rPr lang="en-US" sz="4000" dirty="0"/>
            </a:br>
            <a:r>
              <a:rPr lang="en-US" sz="1400" dirty="0">
                <a:hlinkClick r:id="rId3"/>
              </a:rPr>
              <a:t>https://docs.microsoft.com/en-us/aspnet/mvc/overview/getting-started/introduction/adding-validation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0360365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1569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1_RetrospectVTI</vt:lpstr>
      <vt:lpstr>Data Annotations and Validation</vt:lpstr>
      <vt:lpstr>Data Annotations Attributes enable you to perform validation by adding attributes to a model class property.</vt:lpstr>
      <vt:lpstr>Why Validate User Input?</vt:lpstr>
      <vt:lpstr>Model State Validation https://docs.microsoft.com/en-us/aspnet/core/mvc/models/validation?view=aspnetcore-5.0#model-state https://docs.microsoft.com/en-us/aspnet/core/web-api/?view=aspnetcore-5.0#automatic-http-400-responses</vt:lpstr>
      <vt:lpstr>Model State https://docs.microsoft.com/en-us/aspnet/core/mvc/models/validation?view=aspnetcore-5.0#model-state</vt:lpstr>
      <vt:lpstr>Data Annotations – Overview https://docs.microsoft.com/en-us/aspnet/mvc/overview/older-versions-1/models-data/validation-with-the-data-annotation-validators-cs</vt:lpstr>
      <vt:lpstr>Validation – Client-Side https://docs.microsoft.com/en-us/aspnet/mvc/overview/getting-started/introduction/adding-validation</vt:lpstr>
      <vt:lpstr>Validation – Client-Side https://docs.microsoft.com/en-us/aspnet/core/mvc/models/validation?view=aspnetcore-5.0#validation-attributes</vt:lpstr>
      <vt:lpstr>Data Annotations – Examples https://docs.microsoft.com/en-us/aspnet/mvc/overview/getting-started/introduction/adding-validation</vt:lpstr>
      <vt:lpstr>Validation – Client-Side Error Messages https://docs.microsoft.com/en-us/aspnet/core/mvc/models/validation?view=aspnetcore-5.0#error-messages</vt:lpstr>
      <vt:lpstr>Validation – [Required] Server-Side https://docs.microsoft.com/en-us/aspnet/core/mvc/models/validation?view=aspnetcore-5.0#required-validation-on-the-server</vt:lpstr>
      <vt:lpstr>Validation – [Required] Server-Side https://docs.microsoft.com/en-us/aspnet/core/mvc/models/validation?view=aspnetcore-5.0#required-validation-on-the-server</vt:lpstr>
      <vt:lpstr>Validation – [Remote] Server-Side https://docs.microsoft.com/en-us/aspnet/core/mvc/models/validation?view=aspnetcore-5.0#remote-attribute</vt:lpstr>
      <vt:lpstr>Custom Data Annotations https://docs.microsoft.com/en-us/aspnet/core/mvc/models/validation?view=aspnetcore-5.0#custom-attributes</vt:lpstr>
      <vt:lpstr>Validate on leaving a field https://docs.microsoft.com/en-us/aspnet/web-pages/overview/ui-layouts-and-themes/validating-user-input-in-aspnet-web-pages-sites#adding-client-side-validation</vt:lpstr>
      <vt:lpstr>EF Code-First Data Annotations https://docs.microsoft.com/en-us/ef/ef6/modeling/code-first/data-annotations#the-model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2020-03-20T13:53:28Z</dcterms:created>
  <dcterms:modified xsi:type="dcterms:W3CDTF">2023-05-25T14:00:31Z</dcterms:modified>
</cp:coreProperties>
</file>