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9" r:id="rId4"/>
    <p:sldId id="272" r:id="rId5"/>
    <p:sldId id="265" r:id="rId6"/>
    <p:sldId id="270" r:id="rId7"/>
    <p:sldId id="271" r:id="rId8"/>
    <p:sldId id="273" r:id="rId9"/>
    <p:sldId id="274" r:id="rId10"/>
    <p:sldId id="277" r:id="rId11"/>
    <p:sldId id="278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D26AC-CC71-440E-8659-DB71DCABAE0C}" v="1" dt="2020-07-28T23:30:52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aspnet/core/mvc/controllers/dependency-injection?view=aspnetcore-5.0#action-injection-with-from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iserviceprovider.getservic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dependency-injection?view=aspnetcore-5.0#entity-framework-contexts" TargetMode="External"/><Relationship Id="rId2" Type="http://schemas.openxmlformats.org/officeDocument/2006/relationships/hyperlink" Target="https://docs.microsoft.com/en-us/dotnet/api/microsoft.extensions.dependencyinjection.entityframeworkservicecollectionextensions.adddbcontext?view=efcore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dependency-injection?view=aspnetcore-5.0#design-services-for-dependency-injec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dependency-injection?view=aspnetcore-5.0#recommendations" TargetMode="External"/><Relationship Id="rId2" Type="http://schemas.openxmlformats.org/officeDocument/2006/relationships/hyperlink" Target="https://docs.microsoft.com/en-us/aspnet/core/fundamentals/dependency-injection?view=aspnetcore-5.0#design-services-for-dependency-inje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fundamentals/dependency-injection?view=aspnetcore-5.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fundamentals/dependency-injection?view=aspnetcore-5.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microsoft.extensions.dependencyinjection.servicecollectionserviceextensions.addtransient" TargetMode="External"/><Relationship Id="rId2" Type="http://schemas.openxmlformats.org/officeDocument/2006/relationships/hyperlink" Target="https://docs.microsoft.com/en-us/aspnet/core/fundamentals/dependency-injection?view=aspnetcore-5.0#transi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api/microsoft.extensions.dependencyinjection.servicecollectionserviceextensions.addsingleton" TargetMode="External"/><Relationship Id="rId4" Type="http://schemas.openxmlformats.org/officeDocument/2006/relationships/hyperlink" Target="https://docs.microsoft.com/en-us/dotnet/api/microsoft.extensions.dependencyinjection.servicecollectionserviceextensions.addscop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dependency-injection?view=aspnetcore-5.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aspnet/core/fundamentals/dependency-injection?view=aspnetcore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spnet/core/fundamentals/dependency-injection?view=aspnetcore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aspnet/core/mvc/controllers/dependency-injection?view=aspnetcore-5.0#action-injection-with-fromservic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.NET Dependency </a:t>
            </a:r>
            <a:r>
              <a:rPr lang="en-US" sz="7200" dirty="0">
                <a:solidFill>
                  <a:schemeClr val="tx1"/>
                </a:solidFill>
              </a:rPr>
              <a:t>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3881-0809-486B-9AE9-301DFCB8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3914" cy="145075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Alternative to Constructor Injection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rgbClr val="FF0000"/>
                </a:solidFill>
              </a:rPr>
              <a:t>.</a:t>
            </a:r>
            <a:r>
              <a:rPr lang="en-US" sz="4400" dirty="0" err="1">
                <a:solidFill>
                  <a:srgbClr val="FF0000"/>
                </a:solidFill>
              </a:rPr>
              <a:t>GetService</a:t>
            </a:r>
            <a:r>
              <a:rPr lang="en-US" sz="4400" dirty="0">
                <a:solidFill>
                  <a:srgbClr val="FF0000"/>
                </a:solidFill>
              </a:rPr>
              <a:t>&lt;&gt;()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https://docs.microsoft.com/en-us/aspnet/core/mvc/controllers/dependency-injection?view=aspnetcore-5.0#action-injection-with-fromservices</a:t>
            </a:r>
            <a:endParaRPr lang="en-US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68F7-1FB1-4804-9F3A-091AE1C1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4047"/>
            <a:ext cx="10015370" cy="1277632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If you are unable to obtain an instance of a registered service by </a:t>
            </a:r>
            <a:r>
              <a:rPr lang="en-US" sz="2800" b="1" dirty="0">
                <a:solidFill>
                  <a:schemeClr val="tx1"/>
                </a:solidFill>
              </a:rPr>
              <a:t>Dependency Injection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r>
              <a:rPr lang="en-US" sz="2800" dirty="0" err="1">
                <a:solidFill>
                  <a:srgbClr val="FF0000"/>
                </a:solidFill>
              </a:rPr>
              <a:t>GetService</a:t>
            </a:r>
            <a:r>
              <a:rPr lang="en-US" sz="2800" dirty="0">
                <a:solidFill>
                  <a:srgbClr val="FF0000"/>
                </a:solidFill>
              </a:rPr>
              <a:t>&lt;&gt; </a:t>
            </a:r>
            <a:r>
              <a:rPr lang="en-US" sz="2800" dirty="0">
                <a:solidFill>
                  <a:schemeClr val="tx1"/>
                </a:solidFill>
              </a:rPr>
              <a:t>can be used to get a service object. 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3A1D3-32FC-4143-BFAE-34FE8A39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7" y="3161679"/>
            <a:ext cx="6779974" cy="290570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5128EC-6A8F-42A7-BEEA-CAF8EA55A9B9}"/>
              </a:ext>
            </a:extLst>
          </p:cNvPr>
          <p:cNvSpPr/>
          <p:nvPr/>
        </p:nvSpPr>
        <p:spPr>
          <a:xfrm>
            <a:off x="2929181" y="6433334"/>
            <a:ext cx="92628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ighlight>
                  <a:srgbClr val="FFFF00"/>
                </a:highlight>
              </a:rPr>
              <a:t>*Do not invoke </a:t>
            </a:r>
            <a:r>
              <a:rPr lang="en-US" sz="2000" u="sng" dirty="0" err="1">
                <a:highlight>
                  <a:srgbClr val="FFFF00"/>
                </a:highlight>
                <a:hlinkClick r:id="rId4"/>
              </a:rPr>
              <a:t>GetService</a:t>
            </a:r>
            <a:r>
              <a:rPr lang="en-US" sz="2000" dirty="0">
                <a:highlight>
                  <a:srgbClr val="FFFF00"/>
                </a:highlight>
              </a:rPr>
              <a:t> to obtain a service instance when you can use DI instead.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306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EB32-29B7-449A-A555-8674D067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286603"/>
            <a:ext cx="10105202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Dependency Injection -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Examples of Scopes.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2E587-9E3C-407C-ACD4-5B5C3231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70" y="2247229"/>
            <a:ext cx="9036424" cy="355217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4666F1-D6E8-45E3-8889-D26818AE1198}"/>
              </a:ext>
            </a:extLst>
          </p:cNvPr>
          <p:cNvSpPr/>
          <p:nvPr/>
        </p:nvSpPr>
        <p:spPr>
          <a:xfrm>
            <a:off x="1823871" y="2577764"/>
            <a:ext cx="3025904" cy="533126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85B4-1C57-4CAB-A43C-D53BED15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17382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Dependency Injection -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addDbContext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https://docs.microsoft.com/en-us/dotnet/api/microsoft.extensions.dependencyinjection.entityframeworkservicecollectionextensions.adddbcontext?view=efcore-5.0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https://docs.microsoft.com/en-us/aspnet/core/fundamentals/dependency-injection?view=aspnetcore-5.0#entity-framework-contexts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4FA0-25AE-4226-AB8D-A8176A5C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9015"/>
            <a:ext cx="10058400" cy="2007525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Entity Framework </a:t>
            </a:r>
            <a:r>
              <a:rPr lang="en-US" sz="2000" dirty="0">
                <a:solidFill>
                  <a:schemeClr val="tx1"/>
                </a:solidFill>
              </a:rPr>
              <a:t>context is usually added to the </a:t>
            </a:r>
            <a:r>
              <a:rPr lang="en-US" sz="2000" b="1" i="1" dirty="0">
                <a:solidFill>
                  <a:schemeClr val="tx1"/>
                </a:solidFill>
              </a:rPr>
              <a:t>service container </a:t>
            </a:r>
            <a:r>
              <a:rPr lang="en-US" sz="2000" dirty="0">
                <a:solidFill>
                  <a:schemeClr val="tx1"/>
                </a:solidFill>
              </a:rPr>
              <a:t>using the </a:t>
            </a:r>
            <a:r>
              <a:rPr lang="en-US" sz="2000" b="1" i="1" dirty="0">
                <a:solidFill>
                  <a:schemeClr val="tx1"/>
                </a:solidFill>
              </a:rPr>
              <a:t>scoped</a:t>
            </a:r>
            <a:r>
              <a:rPr lang="en-US" sz="2000" dirty="0">
                <a:solidFill>
                  <a:schemeClr val="tx1"/>
                </a:solidFill>
              </a:rPr>
              <a:t> lifetime because web app database operations are normally scoped to the client request. The default lifetime is </a:t>
            </a:r>
            <a:r>
              <a:rPr lang="en-US" sz="2000" b="1" i="1" dirty="0">
                <a:solidFill>
                  <a:schemeClr val="tx1"/>
                </a:solidFill>
              </a:rPr>
              <a:t>scoped</a:t>
            </a:r>
            <a:r>
              <a:rPr lang="en-US" sz="2000" dirty="0">
                <a:solidFill>
                  <a:schemeClr val="tx1"/>
                </a:solidFill>
              </a:rPr>
              <a:t> if a lifetime isn't specified by an </a:t>
            </a:r>
            <a:r>
              <a:rPr lang="en-US" sz="2000" b="1" i="1" dirty="0" err="1">
                <a:solidFill>
                  <a:srgbClr val="FF0000"/>
                </a:solidFill>
              </a:rPr>
              <a:t>AddDbContext</a:t>
            </a:r>
            <a:r>
              <a:rPr lang="en-US" sz="2000" b="1" i="1" dirty="0">
                <a:solidFill>
                  <a:srgbClr val="FF0000"/>
                </a:solidFill>
              </a:rPr>
              <a:t>&lt;</a:t>
            </a:r>
            <a:r>
              <a:rPr lang="en-US" sz="2000" b="1" i="1" dirty="0" err="1">
                <a:solidFill>
                  <a:srgbClr val="FF0000"/>
                </a:solidFill>
              </a:rPr>
              <a:t>TContext</a:t>
            </a:r>
            <a:r>
              <a:rPr lang="en-US" sz="2000" b="1" i="1" dirty="0">
                <a:solidFill>
                  <a:srgbClr val="FF0000"/>
                </a:solidFill>
              </a:rPr>
              <a:t>&gt;()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overload when registering the database context. Services of a given lifetime shouldn't use a database context with a shorter lifetime than the service.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6ACEB-860A-4625-BFC8-C4D6DDC1D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021" y="3972562"/>
            <a:ext cx="6913746" cy="264909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5196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DC77-A815-43C7-AD9D-BFA1549F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73564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 – Best Practices (1/2)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https://docs.microsoft.com/en-us/aspnet/core/fundamentals/dependency-injection?view=aspnetcore-5.0#design-services-for-dependency-injection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B4DDA-C389-442A-A7B6-8A0C77F6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2428"/>
            <a:ext cx="10167915" cy="4279347"/>
          </a:xfrm>
        </p:spPr>
        <p:txBody>
          <a:bodyPr anchor="ctr"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Best design practices are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Design services to use </a:t>
            </a:r>
            <a:r>
              <a:rPr lang="en-US" sz="2400" b="1" i="1" dirty="0">
                <a:solidFill>
                  <a:schemeClr val="tx1"/>
                </a:solidFill>
              </a:rPr>
              <a:t>dependency injection </a:t>
            </a:r>
            <a:r>
              <a:rPr lang="en-US" sz="2400" dirty="0">
                <a:solidFill>
                  <a:schemeClr val="tx1"/>
                </a:solidFill>
              </a:rPr>
              <a:t>to obtain their dependencies.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Avoid stateful, static classes and members.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Design apps to use </a:t>
            </a:r>
            <a:r>
              <a:rPr lang="en-US" sz="2400" b="1" i="1" dirty="0">
                <a:solidFill>
                  <a:schemeClr val="tx1"/>
                </a:solidFill>
              </a:rPr>
              <a:t>singleton</a:t>
            </a:r>
            <a:r>
              <a:rPr lang="en-US" sz="2400" dirty="0">
                <a:solidFill>
                  <a:schemeClr val="tx1"/>
                </a:solidFill>
              </a:rPr>
              <a:t> services, which avoid creating global state.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Avoid direct instantiation of dependent classes within services. Direct instantiation couples the code to a particular implementation.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Make classes small, well-factored, and easily tested.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a class seems to have too many injected dependencies, it’s a sign that the class has too many responsibilities and is violating the </a:t>
            </a:r>
            <a:r>
              <a:rPr lang="en-US" sz="2400" b="1" i="1" dirty="0">
                <a:solidFill>
                  <a:schemeClr val="tx1"/>
                </a:solidFill>
              </a:rPr>
              <a:t>Single Responsibility Principle (SOLID)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80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BA833-D9BD-4281-A135-BDF508EFE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1535"/>
            <a:ext cx="10189180" cy="4432762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 err="1">
                <a:solidFill>
                  <a:schemeClr val="tx1"/>
                </a:solidFill>
              </a:rPr>
              <a:t>IServiceProvider</a:t>
            </a:r>
            <a:r>
              <a:rPr lang="en-US" sz="2400" dirty="0">
                <a:solidFill>
                  <a:schemeClr val="tx1"/>
                </a:solidFill>
              </a:rPr>
              <a:t> requires a public constructor for Dependency Injection.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Dependency Injection </a:t>
            </a:r>
            <a:r>
              <a:rPr lang="en-US" sz="2400" dirty="0">
                <a:solidFill>
                  <a:schemeClr val="tx1"/>
                </a:solidFill>
              </a:rPr>
              <a:t>is an alternative to static or </a:t>
            </a:r>
            <a:r>
              <a:rPr lang="en-US" sz="2400" b="1" i="1" dirty="0">
                <a:solidFill>
                  <a:schemeClr val="tx1"/>
                </a:solidFill>
              </a:rPr>
              <a:t>global </a:t>
            </a:r>
            <a:r>
              <a:rPr lang="en-US" sz="2400" dirty="0">
                <a:solidFill>
                  <a:schemeClr val="tx1"/>
                </a:solidFill>
              </a:rPr>
              <a:t>object access patterns. You may not be able to realize the benefits of </a:t>
            </a:r>
            <a:r>
              <a:rPr lang="en-US" sz="2400" b="1" i="1" dirty="0">
                <a:solidFill>
                  <a:schemeClr val="tx1"/>
                </a:solidFill>
              </a:rPr>
              <a:t>DI</a:t>
            </a:r>
            <a:r>
              <a:rPr lang="en-US" sz="2400" dirty="0">
                <a:solidFill>
                  <a:schemeClr val="tx1"/>
                </a:solidFill>
              </a:rPr>
              <a:t> if you mix it with static object access.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 err="1">
                <a:solidFill>
                  <a:schemeClr val="tx1"/>
                </a:solidFill>
              </a:rPr>
              <a:t>IServiceProvider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service container </a:t>
            </a:r>
            <a:r>
              <a:rPr lang="en-US" sz="2400" dirty="0">
                <a:solidFill>
                  <a:schemeClr val="tx1"/>
                </a:solidFill>
              </a:rPr>
              <a:t>is designed to serve the needs of most consumer apps. Use the </a:t>
            </a:r>
            <a:r>
              <a:rPr lang="en-US" sz="2400" b="1" i="1" dirty="0" err="1">
                <a:solidFill>
                  <a:schemeClr val="tx1"/>
                </a:solidFill>
              </a:rPr>
              <a:t>IServiceProvider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container</a:t>
            </a:r>
            <a:r>
              <a:rPr lang="en-US" sz="2400" dirty="0">
                <a:solidFill>
                  <a:schemeClr val="tx1"/>
                </a:solidFill>
              </a:rPr>
              <a:t> unless you need a specific feature that </a:t>
            </a:r>
            <a:r>
              <a:rPr lang="en-US" sz="2400" b="1" i="1" dirty="0" err="1">
                <a:solidFill>
                  <a:schemeClr val="tx1"/>
                </a:solidFill>
              </a:rPr>
              <a:t>IServiceProvider</a:t>
            </a:r>
            <a:r>
              <a:rPr lang="en-US" sz="2400" dirty="0">
                <a:solidFill>
                  <a:schemeClr val="tx1"/>
                </a:solidFill>
              </a:rPr>
              <a:t> doesn't support.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831AD7-C365-4126-A223-446BAABC1E3D}"/>
              </a:ext>
            </a:extLst>
          </p:cNvPr>
          <p:cNvSpPr txBox="1">
            <a:spLocks/>
          </p:cNvSpPr>
          <p:nvPr/>
        </p:nvSpPr>
        <p:spPr>
          <a:xfrm>
            <a:off x="1097280" y="362515"/>
            <a:ext cx="10586238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DI – Best Practices (1/2)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https://docs.microsoft.com/en-us/aspnet/core/fundamentals/dependency-injection?view=aspnetcore-5.0#design-services-for-dependency-injection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https://docs.microsoft.com/en-us/aspnet/core/fundamentals/dependency-injection?view=aspnetcore-5.0#recommendations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6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9845" y="0"/>
            <a:ext cx="8151594" cy="4920312"/>
          </a:xfrm>
        </p:spPr>
        <p:txBody>
          <a:bodyPr anchor="ctr">
            <a:noAutofit/>
          </a:bodyPr>
          <a:lstStyle/>
          <a:p>
            <a:pPr lvl="0"/>
            <a:r>
              <a:rPr lang="en-US" sz="3600" i="1" dirty="0">
                <a:solidFill>
                  <a:schemeClr val="bg1"/>
                </a:solidFill>
              </a:rPr>
              <a:t>A </a:t>
            </a:r>
            <a:r>
              <a:rPr lang="en-US" sz="3600" b="1" i="1" dirty="0">
                <a:solidFill>
                  <a:schemeClr val="bg1"/>
                </a:solidFill>
              </a:rPr>
              <a:t>dependency</a:t>
            </a:r>
            <a:r>
              <a:rPr lang="en-US" sz="3600" i="1" dirty="0">
                <a:solidFill>
                  <a:schemeClr val="bg1"/>
                </a:solidFill>
              </a:rPr>
              <a:t> is anything that an object requires in order to function properly. The </a:t>
            </a:r>
            <a:r>
              <a:rPr lang="en-US" sz="3600" b="1" i="1" dirty="0">
                <a:solidFill>
                  <a:schemeClr val="bg1"/>
                </a:solidFill>
              </a:rPr>
              <a:t>Dependency injection (DI) </a:t>
            </a:r>
            <a:r>
              <a:rPr lang="en-US" sz="3600" i="1" dirty="0">
                <a:solidFill>
                  <a:schemeClr val="bg1"/>
                </a:solidFill>
              </a:rPr>
              <a:t>design pattern is a technique used to achieve </a:t>
            </a:r>
            <a:r>
              <a:rPr lang="en-US" sz="3600" b="1" i="1" dirty="0">
                <a:solidFill>
                  <a:schemeClr val="bg1"/>
                </a:solidFill>
              </a:rPr>
              <a:t>Inversion of Control (</a:t>
            </a:r>
            <a:r>
              <a:rPr lang="en-US" sz="3600" b="1" i="1" dirty="0" err="1">
                <a:solidFill>
                  <a:schemeClr val="bg1"/>
                </a:solidFill>
              </a:rPr>
              <a:t>IoC</a:t>
            </a:r>
            <a:r>
              <a:rPr lang="en-US" sz="3600" b="1" i="1" dirty="0">
                <a:solidFill>
                  <a:schemeClr val="bg1"/>
                </a:solidFill>
              </a:rPr>
              <a:t>) </a:t>
            </a:r>
            <a:r>
              <a:rPr lang="en-US" sz="3600" i="1" dirty="0">
                <a:solidFill>
                  <a:schemeClr val="bg1"/>
                </a:solidFill>
              </a:rPr>
              <a:t>between classes and their dependencies. 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2" y="4953000"/>
            <a:ext cx="1218895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https://docs.microsoft.com/en-us/aspnet/core/fundamentals/dependency-injection?view=aspnetcore-5.0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0BD36-E052-45FB-8452-372FA16CD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26200"/>
            <a:ext cx="5084088" cy="255226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55B5C-D87B-4171-8EBF-8D9E2B54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642" y="2067959"/>
            <a:ext cx="5390038" cy="232024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6C677-F758-4FD8-86E3-A0781219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Dependencies Explained</a:t>
            </a:r>
            <a:br>
              <a:rPr lang="en-US" dirty="0"/>
            </a:br>
            <a:r>
              <a:rPr lang="en-US" sz="1400" dirty="0">
                <a:hlinkClick r:id="rId4"/>
              </a:rPr>
              <a:t>https://docs.microsoft.com/en-us/aspnet/core/fundamentals/dependency-injection?view=aspnetcore-5.0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5044-3D9E-419A-9609-D02480B23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368" y="4393580"/>
            <a:ext cx="4974312" cy="198488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An instance of the </a:t>
            </a:r>
            <a:r>
              <a:rPr lang="en-US" sz="2600" b="1" i="1" dirty="0" err="1">
                <a:solidFill>
                  <a:schemeClr val="tx1"/>
                </a:solidFill>
              </a:rPr>
              <a:t>MyDependency</a:t>
            </a:r>
            <a:r>
              <a:rPr lang="en-US" sz="2600" dirty="0">
                <a:solidFill>
                  <a:schemeClr val="tx1"/>
                </a:solidFill>
              </a:rPr>
              <a:t> class can be created in the </a:t>
            </a:r>
            <a:r>
              <a:rPr lang="en-US" sz="2600" b="1" i="1" dirty="0" err="1">
                <a:solidFill>
                  <a:schemeClr val="tx1"/>
                </a:solidFill>
              </a:rPr>
              <a:t>IndexModel</a:t>
            </a:r>
            <a:r>
              <a:rPr lang="en-US" sz="2600" dirty="0">
                <a:solidFill>
                  <a:schemeClr val="tx1"/>
                </a:solidFill>
              </a:rPr>
              <a:t> class to make </a:t>
            </a:r>
            <a:r>
              <a:rPr lang="en-US" sz="2600" dirty="0" err="1">
                <a:solidFill>
                  <a:srgbClr val="FF0000"/>
                </a:solidFill>
              </a:rPr>
              <a:t>WriteMessage</a:t>
            </a:r>
            <a:r>
              <a:rPr lang="en-US" sz="2600" dirty="0">
                <a:solidFill>
                  <a:srgbClr val="FF0000"/>
                </a:solidFill>
              </a:rPr>
              <a:t>()</a:t>
            </a:r>
            <a:r>
              <a:rPr lang="en-US" sz="2600" dirty="0">
                <a:solidFill>
                  <a:schemeClr val="tx1"/>
                </a:solidFill>
              </a:rPr>
              <a:t> available to that class.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4AB4B-E2C4-4B74-921E-24B20BE7ECD6}"/>
              </a:ext>
            </a:extLst>
          </p:cNvPr>
          <p:cNvSpPr/>
          <p:nvPr/>
        </p:nvSpPr>
        <p:spPr>
          <a:xfrm>
            <a:off x="1097280" y="1898725"/>
            <a:ext cx="4668362" cy="192747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800" b="1" i="1" dirty="0" err="1"/>
              <a:t>IndexModel</a:t>
            </a:r>
            <a:r>
              <a:rPr lang="en-US" sz="2800" dirty="0"/>
              <a:t> class depends on functionality provided by the </a:t>
            </a:r>
            <a:r>
              <a:rPr lang="en-US" sz="2800" b="1" i="1" dirty="0" err="1"/>
              <a:t>MyDependency</a:t>
            </a:r>
            <a:r>
              <a:rPr lang="en-US" sz="2800" b="1" i="1" dirty="0"/>
              <a:t> </a:t>
            </a:r>
            <a:r>
              <a:rPr lang="en-US" sz="2800" dirty="0"/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193205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0BD36-E052-45FB-8452-372FA16CD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92609"/>
            <a:ext cx="4744054" cy="241093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55B5C-D87B-4171-8EBF-8D9E2B54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066" y="3797532"/>
            <a:ext cx="5113614" cy="241093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6C677-F758-4FD8-86E3-A0781219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Dependency Inversion –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4"/>
              </a:rPr>
              <a:t>https://docs.microsoft.com/en-us/aspnet/core/fundamentals/dependency-injection?view=aspnetcore-5.0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DA5577-77CE-4BC5-8EAE-09208588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94370"/>
            <a:ext cx="9997438" cy="1923250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Code that is directly dependent on another part of code to function can be problematic and should be avoided.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To replace </a:t>
            </a:r>
            <a:r>
              <a:rPr lang="en-US" sz="2400" b="1" i="1" dirty="0" err="1">
                <a:solidFill>
                  <a:schemeClr val="tx1"/>
                </a:solidFill>
              </a:rPr>
              <a:t>MyDependency</a:t>
            </a:r>
            <a:r>
              <a:rPr lang="en-US" sz="2400" dirty="0">
                <a:solidFill>
                  <a:schemeClr val="tx1"/>
                </a:solidFill>
              </a:rPr>
              <a:t> with a different implementation, the class would have to be modified.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</a:t>
            </a:r>
            <a:r>
              <a:rPr lang="en-US" sz="2400" b="1" i="1" dirty="0" err="1">
                <a:solidFill>
                  <a:schemeClr val="tx1"/>
                </a:solidFill>
              </a:rPr>
              <a:t>MyDependency</a:t>
            </a:r>
            <a:r>
              <a:rPr lang="en-US" sz="2400" dirty="0">
                <a:solidFill>
                  <a:schemeClr val="tx1"/>
                </a:solidFill>
              </a:rPr>
              <a:t> has dependencies, they must be configured by the class.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below implementation is difficult to unit test.</a:t>
            </a:r>
          </a:p>
        </p:txBody>
      </p:sp>
    </p:spTree>
    <p:extLst>
      <p:ext uri="{BB962C8B-B14F-4D97-AF65-F5344CB8AC3E}">
        <p14:creationId xmlns:p14="http://schemas.microsoft.com/office/powerpoint/2010/main" val="363221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D160-568F-4CB8-8544-7B204860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 Type Lifetimes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https://docs.microsoft.com/en-us/aspnet/core/fundamentals/dependency-injection?view=aspnetcore-5.0#transient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B83B45-7F82-4FE9-8C39-79CBF63F4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849018"/>
              </p:ext>
            </p:extLst>
          </p:nvPr>
        </p:nvGraphicFramePr>
        <p:xfrm>
          <a:off x="1158240" y="2254637"/>
          <a:ext cx="999744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59">
                  <a:extLst>
                    <a:ext uri="{9D8B030D-6E8A-4147-A177-3AD203B41FA5}">
                      <a16:colId xmlns:a16="http://schemas.microsoft.com/office/drawing/2014/main" val="954075409"/>
                    </a:ext>
                  </a:extLst>
                </a:gridCol>
                <a:gridCol w="8089881">
                  <a:extLst>
                    <a:ext uri="{9D8B030D-6E8A-4147-A177-3AD203B41FA5}">
                      <a16:colId xmlns:a16="http://schemas.microsoft.com/office/drawing/2014/main" val="1524942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98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Transient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/>
                        <a:t>Transient</a:t>
                      </a:r>
                      <a:r>
                        <a:rPr lang="en-US" sz="2400" dirty="0"/>
                        <a:t> services (</a:t>
                      </a:r>
                      <a:r>
                        <a:rPr lang="en-US" sz="2400" dirty="0" err="1">
                          <a:hlinkClick r:id="rId3"/>
                        </a:rPr>
                        <a:t>AddTransient</a:t>
                      </a:r>
                      <a:r>
                        <a:rPr lang="en-US" sz="2400" dirty="0"/>
                        <a:t>) are created each time they're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requested from the service container. Best for lightweight, stateless </a:t>
                      </a:r>
                      <a:r>
                        <a:rPr lang="en-US" sz="2400" dirty="0"/>
                        <a:t>services.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53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Scoped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Scoped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lifetime services (</a:t>
                      </a:r>
                      <a:r>
                        <a:rPr lang="en-US" sz="24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AddScoped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are created once per HTTP request (connection).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1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Singleton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/>
                        <a:t>Singleton</a:t>
                      </a:r>
                      <a:r>
                        <a:rPr lang="en-US" sz="2400" dirty="0"/>
                        <a:t> services (</a:t>
                      </a:r>
                      <a:r>
                        <a:rPr lang="en-US" sz="2400" dirty="0" err="1">
                          <a:hlinkClick r:id="rId5"/>
                        </a:rPr>
                        <a:t>AddSingleton</a:t>
                      </a:r>
                      <a:r>
                        <a:rPr lang="en-US" sz="2400" dirty="0"/>
                        <a:t>) are created the first time they're requested (or when </a:t>
                      </a:r>
                      <a:r>
                        <a:rPr lang="en-US" sz="2400" b="0" i="0" dirty="0" err="1">
                          <a:solidFill>
                            <a:srgbClr val="FF0000"/>
                          </a:solidFill>
                        </a:rPr>
                        <a:t>Startup.ConfigureServices</a:t>
                      </a:r>
                      <a:r>
                        <a:rPr lang="en-US" sz="2400" b="0" i="0" dirty="0">
                          <a:solidFill>
                            <a:srgbClr val="FF0000"/>
                          </a:solidFill>
                        </a:rPr>
                        <a:t>() </a:t>
                      </a:r>
                      <a:r>
                        <a:rPr lang="en-US" sz="2400" dirty="0"/>
                        <a:t>is run). Every subsequent request uses the same instance.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55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85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A1C1-F620-4268-BF60-8780BFBC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42902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Dependency Injection – “This is the way”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https://docs.microsoft.com/en-us/aspnet/core/fundamentals/dependency-injection?view=aspnetcore-5.0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330E-CC4E-4C48-884B-58E247168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06724"/>
            <a:ext cx="10299383" cy="4489741"/>
          </a:xfrm>
        </p:spPr>
        <p:txBody>
          <a:bodyPr anchor="ctr">
            <a:normAutofit lnSpcReduction="10000"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Dependency injection</a:t>
            </a:r>
            <a:r>
              <a:rPr lang="en-US" sz="2800" dirty="0">
                <a:solidFill>
                  <a:schemeClr val="tx1"/>
                </a:solidFill>
              </a:rPr>
              <a:t> helps provide services that classes need: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ASP.NET provides a built-in </a:t>
            </a:r>
            <a:r>
              <a:rPr lang="en-US" sz="2400" b="1" i="1" dirty="0">
                <a:solidFill>
                  <a:schemeClr val="tx1"/>
                </a:solidFill>
              </a:rPr>
              <a:t>service container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i="1" dirty="0" err="1">
                <a:solidFill>
                  <a:schemeClr val="tx1"/>
                </a:solidFill>
              </a:rPr>
              <a:t>IServiceProvider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Dependencies are registered in </a:t>
            </a:r>
            <a:r>
              <a:rPr lang="en-US" sz="2400" dirty="0" err="1">
                <a:solidFill>
                  <a:srgbClr val="FF0000"/>
                </a:solidFill>
              </a:rPr>
              <a:t>Program.ConfigureServices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i="1" dirty="0">
                <a:solidFill>
                  <a:schemeClr val="tx1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(or base class) is used to abstract the dependency implementation.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Inject the service into the constructor of the class where it's used. </a:t>
            </a:r>
          </a:p>
          <a:p>
            <a:pPr marL="201168" lvl="1" indent="0" algn="ctr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201168" lvl="1" indent="0" algn="ctr">
              <a:buNone/>
            </a:pPr>
            <a:r>
              <a:rPr lang="en-US" sz="3500" dirty="0">
                <a:solidFill>
                  <a:schemeClr val="tx1"/>
                </a:solidFill>
                <a:highlight>
                  <a:srgbClr val="FFFF00"/>
                </a:highlight>
              </a:rPr>
              <a:t>.NET framework takes on the responsibility of creating an instance of the dependency and disposing of it when it's no longer needed.</a:t>
            </a:r>
          </a:p>
        </p:txBody>
      </p:sp>
    </p:spTree>
    <p:extLst>
      <p:ext uri="{BB962C8B-B14F-4D97-AF65-F5344CB8AC3E}">
        <p14:creationId xmlns:p14="http://schemas.microsoft.com/office/powerpoint/2010/main" val="60747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F713-4783-4172-9A8B-BF2F0C2E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84311" cy="145075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Dependency Injection – Step by Step(1/2)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https://docs.microsoft.com/en-us/aspnet/core/fundamentals/dependency-injection?view=aspnetcore-5.0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C33ED-3BB5-41C7-8DF2-312677DE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636" y="2162241"/>
            <a:ext cx="4485370" cy="128586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B0F68-2098-443B-96B1-31AF37BE1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392" y="3070543"/>
            <a:ext cx="4641874" cy="302904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B4FD94-D229-4756-95F6-2113A4143D65}"/>
              </a:ext>
            </a:extLst>
          </p:cNvPr>
          <p:cNvSpPr txBox="1"/>
          <p:nvPr/>
        </p:nvSpPr>
        <p:spPr>
          <a:xfrm>
            <a:off x="1398707" y="3458867"/>
            <a:ext cx="4511552" cy="18823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rmAutofit fontScale="92500"/>
          </a:bodyPr>
          <a:lstStyle/>
          <a:p>
            <a:r>
              <a:rPr lang="en-US" sz="2800" dirty="0"/>
              <a:t>1) Create an interface where you declare a method that you want to make available through Dependency Injection.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4135E-7647-41B5-A53F-B81EF8D83E6B}"/>
              </a:ext>
            </a:extLst>
          </p:cNvPr>
          <p:cNvSpPr txBox="1"/>
          <p:nvPr/>
        </p:nvSpPr>
        <p:spPr>
          <a:xfrm>
            <a:off x="6261761" y="2151482"/>
            <a:ext cx="4657506" cy="90830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rmAutofit fontScale="92500"/>
          </a:bodyPr>
          <a:lstStyle/>
          <a:p>
            <a:r>
              <a:rPr lang="en-US" sz="2800" dirty="0"/>
              <a:t>2)Define the method in a class that implements the Interface.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1EAAB-2157-4FC8-8C9A-2D8B34FCDD5F}"/>
              </a:ext>
            </a:extLst>
          </p:cNvPr>
          <p:cNvSpPr/>
          <p:nvPr/>
        </p:nvSpPr>
        <p:spPr>
          <a:xfrm>
            <a:off x="6272517" y="3075922"/>
            <a:ext cx="4635991" cy="178524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21F621-3AFB-4002-8C0D-A568C82AB9B6}"/>
              </a:ext>
            </a:extLst>
          </p:cNvPr>
          <p:cNvSpPr/>
          <p:nvPr/>
        </p:nvSpPr>
        <p:spPr>
          <a:xfrm>
            <a:off x="6302413" y="4560734"/>
            <a:ext cx="4595337" cy="1332764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6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F713-4783-4172-9A8B-BF2F0C2E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02" y="286603"/>
            <a:ext cx="10413403" cy="1391589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Dependency Injection – Step by Step(2/2)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https://docs.microsoft.com/en-us/aspnet/core/fundamentals/dependency-injection?view=aspnetcore-5.0</a:t>
            </a:r>
            <a:endParaRPr lang="en-U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F0B74B-F61C-4952-89E1-B443F0291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1007" y="2060182"/>
            <a:ext cx="4477339" cy="465986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C24B7D-2046-48CC-BAA4-B56B61547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57" y="2060182"/>
            <a:ext cx="5160993" cy="224468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918F1F-31FA-4C28-BA9F-C2A0C9B7D5CB}"/>
              </a:ext>
            </a:extLst>
          </p:cNvPr>
          <p:cNvSpPr/>
          <p:nvPr/>
        </p:nvSpPr>
        <p:spPr>
          <a:xfrm>
            <a:off x="1411605" y="2372060"/>
            <a:ext cx="1745767" cy="291129"/>
          </a:xfrm>
          <a:prstGeom prst="rect">
            <a:avLst/>
          </a:prstGeom>
          <a:solidFill>
            <a:srgbClr val="2E2E2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6FC932-02F9-4C37-9357-321703C89D51}"/>
              </a:ext>
            </a:extLst>
          </p:cNvPr>
          <p:cNvSpPr txBox="1"/>
          <p:nvPr/>
        </p:nvSpPr>
        <p:spPr>
          <a:xfrm>
            <a:off x="1330310" y="4329952"/>
            <a:ext cx="5006340" cy="85694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rmAutofit fontScale="92500" lnSpcReduction="20000"/>
          </a:bodyPr>
          <a:lstStyle/>
          <a:p>
            <a:r>
              <a:rPr lang="en-US" sz="2000" dirty="0"/>
              <a:t>3)Add the dependency to </a:t>
            </a:r>
            <a:r>
              <a:rPr lang="en-US" sz="2000" b="1" i="1" dirty="0" err="1">
                <a:solidFill>
                  <a:srgbClr val="FF0000"/>
                </a:solidFill>
              </a:rPr>
              <a:t>ConfigureServices</a:t>
            </a:r>
            <a:r>
              <a:rPr lang="en-US" sz="2000" b="1" i="1" dirty="0">
                <a:solidFill>
                  <a:srgbClr val="FF0000"/>
                </a:solidFill>
              </a:rPr>
              <a:t>()</a:t>
            </a:r>
            <a:r>
              <a:rPr lang="en-US" sz="2000" b="1" i="1" dirty="0"/>
              <a:t> </a:t>
            </a:r>
            <a:r>
              <a:rPr lang="en-US" sz="2000" dirty="0"/>
              <a:t>with: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services.[</a:t>
            </a:r>
            <a:r>
              <a:rPr lang="en-US" sz="2000" dirty="0" err="1">
                <a:solidFill>
                  <a:srgbClr val="FF0000"/>
                </a:solidFill>
              </a:rPr>
              <a:t>desiredScope</a:t>
            </a:r>
            <a:r>
              <a:rPr lang="en-US" sz="2000" dirty="0">
                <a:solidFill>
                  <a:srgbClr val="FF0000"/>
                </a:solidFill>
              </a:rPr>
              <a:t>]&lt;[interface], [class]&gt;();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731C9-30B3-415E-B61F-814465C05E26}"/>
              </a:ext>
            </a:extLst>
          </p:cNvPr>
          <p:cNvSpPr txBox="1"/>
          <p:nvPr/>
        </p:nvSpPr>
        <p:spPr>
          <a:xfrm>
            <a:off x="1344710" y="5567082"/>
            <a:ext cx="5090510" cy="1160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rtlCol="0" anchor="ctr">
            <a:normAutofit fontScale="85000" lnSpcReduction="10000"/>
          </a:bodyPr>
          <a:lstStyle/>
          <a:p>
            <a:r>
              <a:rPr lang="en-US" sz="2400" dirty="0"/>
              <a:t>4) Inject the dependency into the </a:t>
            </a:r>
            <a:r>
              <a:rPr lang="en-US" sz="2400" u="sng" dirty="0"/>
              <a:t>constructor</a:t>
            </a:r>
            <a:r>
              <a:rPr lang="en-US" sz="2400" dirty="0"/>
              <a:t> of the dependent class and assign it to a </a:t>
            </a:r>
            <a:r>
              <a:rPr lang="en-US" sz="2400" b="1" i="1" dirty="0"/>
              <a:t>private</a:t>
            </a:r>
            <a:r>
              <a:rPr lang="en-US" sz="2400" dirty="0"/>
              <a:t> variable of the </a:t>
            </a:r>
            <a:r>
              <a:rPr lang="en-US" sz="2400" b="1" i="1" dirty="0"/>
              <a:t>interface</a:t>
            </a:r>
            <a:r>
              <a:rPr lang="en-US" sz="2400" dirty="0"/>
              <a:t> type.</a:t>
            </a:r>
          </a:p>
        </p:txBody>
      </p:sp>
    </p:spTree>
    <p:extLst>
      <p:ext uri="{BB962C8B-B14F-4D97-AF65-F5344CB8AC3E}">
        <p14:creationId xmlns:p14="http://schemas.microsoft.com/office/powerpoint/2010/main" val="183323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3881-0809-486B-9AE9-301DFCB8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40044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Alternative to Constructor Injection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FromServices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Attribute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https://docs.microsoft.com/en-us/aspnet/core/mvc/controllers/dependency-injection?view=aspnetcore-5.0#action-injection-with-fromservices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68F7-1FB1-4804-9F3A-091AE1C1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842" y="1892175"/>
            <a:ext cx="9794838" cy="190766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After registering a service with the </a:t>
            </a:r>
            <a:r>
              <a:rPr lang="en-US" sz="2400" b="1" i="1" dirty="0">
                <a:solidFill>
                  <a:schemeClr val="tx1"/>
                </a:solidFill>
              </a:rPr>
              <a:t>service container</a:t>
            </a:r>
            <a:r>
              <a:rPr lang="en-US" sz="2400" dirty="0">
                <a:solidFill>
                  <a:schemeClr val="tx1"/>
                </a:solidFill>
              </a:rPr>
              <a:t>, the </a:t>
            </a:r>
            <a:r>
              <a:rPr lang="en-US" sz="2400" dirty="0">
                <a:solidFill>
                  <a:srgbClr val="FF0000"/>
                </a:solidFill>
              </a:rPr>
              <a:t>[</a:t>
            </a:r>
            <a:r>
              <a:rPr lang="en-US" sz="2400" dirty="0" err="1">
                <a:solidFill>
                  <a:srgbClr val="FF0000"/>
                </a:solidFill>
              </a:rPr>
              <a:t>FromServices</a:t>
            </a:r>
            <a:r>
              <a:rPr lang="en-US" sz="2400" dirty="0">
                <a:solidFill>
                  <a:srgbClr val="FF0000"/>
                </a:solidFill>
              </a:rPr>
              <a:t>]</a:t>
            </a:r>
            <a:r>
              <a:rPr lang="en-US" sz="2400" dirty="0">
                <a:solidFill>
                  <a:schemeClr val="tx1"/>
                </a:solidFill>
              </a:rPr>
              <a:t> attribute enables injecting the registered service directly into an </a:t>
            </a:r>
            <a:r>
              <a:rPr lang="en-US" sz="2400" b="1" i="1" dirty="0">
                <a:solidFill>
                  <a:schemeClr val="tx1"/>
                </a:solidFill>
              </a:rPr>
              <a:t>Action Method </a:t>
            </a:r>
            <a:r>
              <a:rPr lang="en-US" sz="2400" dirty="0">
                <a:solidFill>
                  <a:schemeClr val="tx1"/>
                </a:solidFill>
              </a:rPr>
              <a:t>without using constructor injection in the </a:t>
            </a:r>
            <a:r>
              <a:rPr lang="en-US" sz="2400" b="1" i="1" dirty="0">
                <a:solidFill>
                  <a:schemeClr val="tx1"/>
                </a:solidFill>
              </a:rPr>
              <a:t>Controller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8AFDE-89E8-4168-BE0A-D179FD4D9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502" y="3951081"/>
            <a:ext cx="7468996" cy="176240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245933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1092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.NET Dependency Injection</vt:lpstr>
      <vt:lpstr>A dependency is anything that an object requires in order to function properly. The Dependency injection (DI) design pattern is a technique used to achieve Inversion of Control (IoC) between classes and their dependencies. </vt:lpstr>
      <vt:lpstr>Dependencies Explained https://docs.microsoft.com/en-us/aspnet/core/fundamentals/dependency-injection?view=aspnetcore-5.0</vt:lpstr>
      <vt:lpstr>Dependency Inversion – Overview https://docs.microsoft.com/en-us/aspnet/core/fundamentals/dependency-injection?view=aspnetcore-5.0</vt:lpstr>
      <vt:lpstr>Service Type Lifetimes https://docs.microsoft.com/en-us/aspnet/core/fundamentals/dependency-injection?view=aspnetcore-5.0#transient</vt:lpstr>
      <vt:lpstr>Dependency Injection – “This is the way” https://docs.microsoft.com/en-us/aspnet/core/fundamentals/dependency-injection?view=aspnetcore-5.0</vt:lpstr>
      <vt:lpstr>Dependency Injection – Step by Step(1/2) https://docs.microsoft.com/en-us/aspnet/core/fundamentals/dependency-injection?view=aspnetcore-5.0</vt:lpstr>
      <vt:lpstr>Dependency Injection – Step by Step(2/2) https://docs.microsoft.com/en-us/aspnet/core/fundamentals/dependency-injection?view=aspnetcore-5.0</vt:lpstr>
      <vt:lpstr>Alternative to Constructor Injection [FromServices] Attribute https://docs.microsoft.com/en-us/aspnet/core/mvc/controllers/dependency-injection?view=aspnetcore-5.0#action-injection-with-fromservices</vt:lpstr>
      <vt:lpstr>Alternative to Constructor Injection .GetService&lt;&gt;() https://docs.microsoft.com/en-us/aspnet/core/mvc/controllers/dependency-injection?view=aspnetcore-5.0#action-injection-with-fromservices</vt:lpstr>
      <vt:lpstr>Dependency Injection -  Examples of Scopes.</vt:lpstr>
      <vt:lpstr>Dependency Injection - .addDbContext https://docs.microsoft.com/en-us/dotnet/api/microsoft.extensions.dependencyinjection.entityframeworkservicecollectionextensions.adddbcontext?view=efcore-5.0 https://docs.microsoft.com/en-us/aspnet/core/fundamentals/dependency-injection?view=aspnetcore-5.0#entity-framework-contexts</vt:lpstr>
      <vt:lpstr>DI – Best Practices (1/2) https://docs.microsoft.com/en-us/aspnet/core/fundamentals/dependency-injection?view=aspnetcore-5.0#design-services-for-dependency-injection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2020-03-20T13:53:28Z</dcterms:created>
  <dcterms:modified xsi:type="dcterms:W3CDTF">2023-09-11T20:59:05Z</dcterms:modified>
</cp:coreProperties>
</file>