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69" r:id="rId4"/>
    <p:sldId id="259" r:id="rId5"/>
    <p:sldId id="260" r:id="rId6"/>
    <p:sldId id="273" r:id="rId7"/>
    <p:sldId id="261" r:id="rId8"/>
    <p:sldId id="270" r:id="rId9"/>
    <p:sldId id="272" r:id="rId10"/>
    <p:sldId id="262" r:id="rId11"/>
    <p:sldId id="271" r:id="rId12"/>
    <p:sldId id="265"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CBAB25-AD06-44A1-93EA-8497EB97CE4F}" v="2" dt="2020-07-28T23:49:29.7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71" d="100"/>
          <a:sy n="71" d="100"/>
        </p:scale>
        <p:origin x="281"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8/30/2022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8/30/2022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8/30/2022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8/30/2022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8/30/2022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8/30/2022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8/30/2022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8/30/2022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8/30/2022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8/30/2022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8/30/2022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8/30/2022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microsoft.com/en-us/aspnet/core/mvc/controllers/filters?view=aspnetcore-5.0#action-filter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microsoft.com/en-us/aspnet/core/mvc/controllers/filters?view=aspnetcore-5.0#action-filter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microsoft.com/en-us/aspnet/core/mvc/controllers/filters?view=aspnetcore-5.0#exception-filters"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ocs.microsoft.com/en-us/aspnet/core/mvc/controllers/filters?view=aspnetcore-5.0#result-filter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microsoft.com/en-us/aspnet/core/mvc/controllers/filters?view=aspnetcore-5.0"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microsoft.com/en-us/aspnet/core/mvc/controllers/filters?view=aspnetcore-5.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microsoft.com/en-us/aspnet/core/mvc/controllers/filters?view=aspnetcore-5.0#action-filter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aspnet/core/mvc/controllers/filters?view=aspnetcore-5.0#filter-types"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docs.microsoft.com/en-us/aspnet/core/mvc/controllers/filters?view=aspnetcore-5.0#using-middleware-in-the-filter-pipeline"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docs.microsoft.com/en-us/aspnet/core/mvc/controllers/filters?view=aspnetcore-5.0#default-order-of-execu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aspnet/core/mvc/controllers/filters?view=aspnetcore-5.0#authorization-filte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aspnet/core/mvc/controllers/filters?view=aspnetcore-5.0#resource-filter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microsoft.com/en-us/aspnet/core/mvc/controllers/filters?view=aspnetcore-5.0#action-filter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solidFill>
                  <a:schemeClr val="tx1"/>
                </a:solidFill>
              </a:rPr>
              <a:t>Filters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3200" dirty="0" err="1">
                <a:latin typeface="+mj-lt"/>
              </a:rPr>
              <a:t>.net</a:t>
            </a:r>
            <a:endParaRPr lang="en-US" sz="3200" dirty="0">
              <a:latin typeface="+mj-lt"/>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D8A9C-6AFD-40BF-A9ED-0A39ED5134E0}"/>
              </a:ext>
            </a:extLst>
          </p:cNvPr>
          <p:cNvSpPr>
            <a:spLocks noGrp="1"/>
          </p:cNvSpPr>
          <p:nvPr>
            <p:ph type="title"/>
          </p:nvPr>
        </p:nvSpPr>
        <p:spPr/>
        <p:txBody>
          <a:bodyPr>
            <a:normAutofit fontScale="90000"/>
          </a:bodyPr>
          <a:lstStyle/>
          <a:p>
            <a:r>
              <a:rPr lang="en-US" dirty="0">
                <a:solidFill>
                  <a:schemeClr val="tx1"/>
                </a:solidFill>
              </a:rPr>
              <a:t>Action Filter - </a:t>
            </a:r>
            <a:r>
              <a:rPr lang="en-US" dirty="0" err="1">
                <a:solidFill>
                  <a:schemeClr val="tx1"/>
                </a:solidFill>
              </a:rPr>
              <a:t>ActionExecutingContext</a:t>
            </a:r>
            <a:br>
              <a:rPr lang="en-US" dirty="0"/>
            </a:br>
            <a:r>
              <a:rPr lang="en-US" sz="1600" dirty="0">
                <a:hlinkClick r:id="rId2"/>
              </a:rPr>
              <a:t>https://docs.microsoft.com/en-us/aspnet/core/mvc/controllers/filters?view=aspnetcore-5.0#action-filters</a:t>
            </a:r>
            <a:endParaRPr lang="en-US" dirty="0"/>
          </a:p>
        </p:txBody>
      </p:sp>
      <p:pic>
        <p:nvPicPr>
          <p:cNvPr id="5" name="Picture 4">
            <a:extLst>
              <a:ext uri="{FF2B5EF4-FFF2-40B4-BE49-F238E27FC236}">
                <a16:creationId xmlns:a16="http://schemas.microsoft.com/office/drawing/2014/main" id="{FC3EE5F5-FF58-4B5B-A365-475EF17617B3}"/>
              </a:ext>
            </a:extLst>
          </p:cNvPr>
          <p:cNvPicPr>
            <a:picLocks noChangeAspect="1"/>
          </p:cNvPicPr>
          <p:nvPr/>
        </p:nvPicPr>
        <p:blipFill>
          <a:blip r:embed="rId3"/>
          <a:stretch>
            <a:fillRect/>
          </a:stretch>
        </p:blipFill>
        <p:spPr>
          <a:xfrm>
            <a:off x="3031807" y="4061899"/>
            <a:ext cx="6559867" cy="2615555"/>
          </a:xfrm>
          <a:prstGeom prst="rect">
            <a:avLst/>
          </a:prstGeom>
          <a:ln w="25400">
            <a:solidFill>
              <a:schemeClr val="accent2"/>
            </a:solidFill>
          </a:ln>
          <a:effectLst/>
        </p:spPr>
      </p:pic>
      <p:sp>
        <p:nvSpPr>
          <p:cNvPr id="6" name="Rectangle 5">
            <a:extLst>
              <a:ext uri="{FF2B5EF4-FFF2-40B4-BE49-F238E27FC236}">
                <a16:creationId xmlns:a16="http://schemas.microsoft.com/office/drawing/2014/main" id="{246D0656-AF92-4198-8607-7095A5E73723}"/>
              </a:ext>
            </a:extLst>
          </p:cNvPr>
          <p:cNvSpPr/>
          <p:nvPr/>
        </p:nvSpPr>
        <p:spPr>
          <a:xfrm>
            <a:off x="934802" y="1889837"/>
            <a:ext cx="10285648" cy="2172062"/>
          </a:xfrm>
          <a:prstGeom prst="rect">
            <a:avLst/>
          </a:prstGeom>
        </p:spPr>
        <p:txBody>
          <a:bodyPr wrap="square" anchor="ctr">
            <a:normAutofit lnSpcReduction="10000"/>
          </a:bodyPr>
          <a:lstStyle/>
          <a:p>
            <a:r>
              <a:rPr lang="en-US" sz="2000" b="1" i="1" dirty="0" err="1"/>
              <a:t>ActionExecutingContext</a:t>
            </a:r>
            <a:r>
              <a:rPr lang="en-US" sz="2000" dirty="0"/>
              <a:t> provides the following properties:</a:t>
            </a:r>
          </a:p>
          <a:p>
            <a:pPr marL="342900" indent="-342900">
              <a:buFont typeface="Arial" panose="020B0604020202020204" pitchFamily="34" charset="0"/>
              <a:buChar char="•"/>
            </a:pPr>
            <a:r>
              <a:rPr lang="en-US" sz="2000" b="1" i="1" dirty="0" err="1">
                <a:solidFill>
                  <a:srgbClr val="FF0000"/>
                </a:solidFill>
              </a:rPr>
              <a:t>ActionArguments</a:t>
            </a:r>
            <a:r>
              <a:rPr lang="en-US" sz="2000" dirty="0"/>
              <a:t> - enables reading the inputs to the </a:t>
            </a:r>
            <a:r>
              <a:rPr lang="en-US" sz="2000" b="1" i="1" dirty="0"/>
              <a:t>Action </a:t>
            </a:r>
            <a:r>
              <a:rPr lang="en-US" sz="2000" dirty="0"/>
              <a:t>method.</a:t>
            </a:r>
          </a:p>
          <a:p>
            <a:pPr marL="342900" indent="-342900">
              <a:buFont typeface="Arial" panose="020B0604020202020204" pitchFamily="34" charset="0"/>
              <a:buChar char="•"/>
            </a:pPr>
            <a:r>
              <a:rPr lang="en-US" sz="2000" dirty="0"/>
              <a:t>Access to various </a:t>
            </a:r>
            <a:r>
              <a:rPr lang="en-US" sz="2000" b="1" i="1" dirty="0"/>
              <a:t>Controller </a:t>
            </a:r>
            <a:r>
              <a:rPr lang="en-US" sz="2000" dirty="0"/>
              <a:t>Properties like </a:t>
            </a:r>
            <a:r>
              <a:rPr lang="en-US" sz="2000" dirty="0" err="1">
                <a:solidFill>
                  <a:srgbClr val="FF0000"/>
                </a:solidFill>
              </a:rPr>
              <a:t>HttpContext</a:t>
            </a:r>
            <a:r>
              <a:rPr lang="en-US" sz="2000" dirty="0"/>
              <a:t>, </a:t>
            </a:r>
            <a:r>
              <a:rPr lang="en-US" sz="2000" dirty="0" err="1">
                <a:solidFill>
                  <a:srgbClr val="FF0000"/>
                </a:solidFill>
              </a:rPr>
              <a:t>ModelState</a:t>
            </a:r>
            <a:r>
              <a:rPr lang="en-US" sz="2000" dirty="0"/>
              <a:t>, etc. These enable direct manipulation of the </a:t>
            </a:r>
            <a:r>
              <a:rPr lang="en-US" sz="2000" b="1" i="1" dirty="0"/>
              <a:t>Controller </a:t>
            </a:r>
            <a:r>
              <a:rPr lang="en-US" sz="2000" dirty="0"/>
              <a:t>instance and properties inherited from Controller class.</a:t>
            </a:r>
          </a:p>
          <a:p>
            <a:pPr marL="342900" indent="-342900">
              <a:buFont typeface="Arial" panose="020B0604020202020204" pitchFamily="34" charset="0"/>
              <a:buChar char="•"/>
            </a:pPr>
            <a:r>
              <a:rPr lang="en-US" sz="2000" b="1" i="1" dirty="0">
                <a:solidFill>
                  <a:srgbClr val="FF0000"/>
                </a:solidFill>
              </a:rPr>
              <a:t>Result</a:t>
            </a:r>
            <a:r>
              <a:rPr lang="en-US" sz="2000" dirty="0"/>
              <a:t> – This gets or sets the </a:t>
            </a:r>
            <a:r>
              <a:rPr lang="en-US" sz="2000" b="1" i="1" dirty="0" err="1"/>
              <a:t>ActionResult</a:t>
            </a:r>
            <a:r>
              <a:rPr lang="en-US" sz="2000" dirty="0"/>
              <a:t> returned by the </a:t>
            </a:r>
            <a:r>
              <a:rPr lang="en-US" sz="2000" b="1" i="1" dirty="0"/>
              <a:t>Action</a:t>
            </a:r>
            <a:r>
              <a:rPr lang="en-US" sz="2000" dirty="0"/>
              <a:t> method. Setting </a:t>
            </a:r>
            <a:r>
              <a:rPr lang="en-US" sz="2000" dirty="0">
                <a:solidFill>
                  <a:srgbClr val="FF0000"/>
                </a:solidFill>
              </a:rPr>
              <a:t>Result</a:t>
            </a:r>
            <a:r>
              <a:rPr lang="en-US" sz="2000" dirty="0"/>
              <a:t> to anything not-null skips execution of the </a:t>
            </a:r>
            <a:r>
              <a:rPr lang="en-US" sz="2000" b="1" i="1" dirty="0"/>
              <a:t>Action </a:t>
            </a:r>
            <a:r>
              <a:rPr lang="en-US" sz="2000" dirty="0"/>
              <a:t>method and subsequent </a:t>
            </a:r>
            <a:r>
              <a:rPr lang="en-US" sz="2000" b="1" i="1" dirty="0"/>
              <a:t>Action </a:t>
            </a:r>
            <a:r>
              <a:rPr lang="en-US" sz="2000" dirty="0"/>
              <a:t>filters.</a:t>
            </a:r>
          </a:p>
        </p:txBody>
      </p:sp>
      <p:sp>
        <p:nvSpPr>
          <p:cNvPr id="8" name="Rectangle: Rounded Corners 7">
            <a:extLst>
              <a:ext uri="{FF2B5EF4-FFF2-40B4-BE49-F238E27FC236}">
                <a16:creationId xmlns:a16="http://schemas.microsoft.com/office/drawing/2014/main" id="{6F089AC5-AF66-41D9-8568-AC4824707337}"/>
              </a:ext>
            </a:extLst>
          </p:cNvPr>
          <p:cNvSpPr/>
          <p:nvPr/>
        </p:nvSpPr>
        <p:spPr>
          <a:xfrm>
            <a:off x="5510211" y="4410075"/>
            <a:ext cx="1776413" cy="259555"/>
          </a:xfrm>
          <a:prstGeom prst="roundRect">
            <a:avLst/>
          </a:prstGeom>
          <a:solidFill>
            <a:schemeClr val="accent2">
              <a:alpha val="19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3F141382-192F-4BD5-BEA2-53934C170047}"/>
              </a:ext>
            </a:extLst>
          </p:cNvPr>
          <p:cNvCxnSpPr>
            <a:cxnSpLocks/>
            <a:stCxn id="10" idx="1"/>
            <a:endCxn id="8" idx="2"/>
          </p:cNvCxnSpPr>
          <p:nvPr/>
        </p:nvCxnSpPr>
        <p:spPr>
          <a:xfrm rot="10800000" flipH="1" flipV="1">
            <a:off x="971550" y="2148836"/>
            <a:ext cx="5426868" cy="2520794"/>
          </a:xfrm>
          <a:prstGeom prst="bentConnector4">
            <a:avLst>
              <a:gd name="adj1" fmla="val -4212"/>
              <a:gd name="adj2" fmla="val 109069"/>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5BF4DEDD-5755-42AE-82D5-A2EBB6120020}"/>
              </a:ext>
            </a:extLst>
          </p:cNvPr>
          <p:cNvSpPr/>
          <p:nvPr/>
        </p:nvSpPr>
        <p:spPr>
          <a:xfrm>
            <a:off x="971550" y="1999325"/>
            <a:ext cx="2621858" cy="299022"/>
          </a:xfrm>
          <a:prstGeom prst="round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0016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D8A9C-6AFD-40BF-A9ED-0A39ED5134E0}"/>
              </a:ext>
            </a:extLst>
          </p:cNvPr>
          <p:cNvSpPr>
            <a:spLocks noGrp="1"/>
          </p:cNvSpPr>
          <p:nvPr>
            <p:ph type="title"/>
          </p:nvPr>
        </p:nvSpPr>
        <p:spPr/>
        <p:txBody>
          <a:bodyPr>
            <a:normAutofit/>
          </a:bodyPr>
          <a:lstStyle/>
          <a:p>
            <a:r>
              <a:rPr lang="en-US" dirty="0"/>
              <a:t>Action Filter</a:t>
            </a:r>
            <a:br>
              <a:rPr lang="en-US" dirty="0"/>
            </a:br>
            <a:r>
              <a:rPr lang="en-US" sz="1400" dirty="0">
                <a:hlinkClick r:id="rId2"/>
              </a:rPr>
              <a:t>https://docs.microsoft.com/en-us/aspnet/core/mvc/controllers/filters?view=aspnetcore-5.0#action-filters</a:t>
            </a:r>
            <a:endParaRPr lang="en-US" dirty="0"/>
          </a:p>
        </p:txBody>
      </p:sp>
      <p:sp>
        <p:nvSpPr>
          <p:cNvPr id="4" name="Rectangle 3">
            <a:extLst>
              <a:ext uri="{FF2B5EF4-FFF2-40B4-BE49-F238E27FC236}">
                <a16:creationId xmlns:a16="http://schemas.microsoft.com/office/drawing/2014/main" id="{C487EF2E-7C04-47B7-ADA7-0EE4A4894286}"/>
              </a:ext>
            </a:extLst>
          </p:cNvPr>
          <p:cNvSpPr/>
          <p:nvPr/>
        </p:nvSpPr>
        <p:spPr>
          <a:xfrm>
            <a:off x="1161232" y="1889837"/>
            <a:ext cx="9994447" cy="2134476"/>
          </a:xfrm>
          <a:prstGeom prst="rect">
            <a:avLst/>
          </a:prstGeom>
        </p:spPr>
        <p:txBody>
          <a:bodyPr wrap="square" anchor="ctr">
            <a:normAutofit lnSpcReduction="10000"/>
          </a:bodyPr>
          <a:lstStyle/>
          <a:p>
            <a:r>
              <a:rPr lang="en-US" sz="2000" dirty="0"/>
              <a:t>After the </a:t>
            </a:r>
            <a:r>
              <a:rPr lang="en-US" sz="2000" b="1" i="1" dirty="0"/>
              <a:t>Action </a:t>
            </a:r>
            <a:r>
              <a:rPr lang="en-US" sz="2000" dirty="0"/>
              <a:t>method executes, the </a:t>
            </a:r>
            <a:r>
              <a:rPr lang="en-US" sz="2000" b="1" i="1" dirty="0" err="1"/>
              <a:t>ActionExecutedContext</a:t>
            </a:r>
            <a:r>
              <a:rPr lang="en-US" sz="2000" dirty="0"/>
              <a:t> provides </a:t>
            </a:r>
            <a:r>
              <a:rPr lang="en-US" sz="2000" b="1" i="1" dirty="0"/>
              <a:t>Controller</a:t>
            </a:r>
            <a:r>
              <a:rPr lang="en-US" sz="2000" dirty="0"/>
              <a:t> access, </a:t>
            </a:r>
            <a:r>
              <a:rPr lang="en-US" sz="2000" b="1" i="1" dirty="0"/>
              <a:t>Result,</a:t>
            </a:r>
            <a:r>
              <a:rPr lang="en-US" sz="2000" dirty="0"/>
              <a:t> and the properties </a:t>
            </a:r>
            <a:r>
              <a:rPr lang="en-US" sz="2000" b="1" i="1" dirty="0"/>
              <a:t>Canceled</a:t>
            </a:r>
            <a:r>
              <a:rPr lang="en-US" sz="2000" dirty="0"/>
              <a:t> and </a:t>
            </a:r>
            <a:r>
              <a:rPr lang="en-US" sz="2000" b="1" i="1" dirty="0"/>
              <a:t>Exception</a:t>
            </a:r>
            <a:r>
              <a:rPr lang="en-US" sz="2000" dirty="0"/>
              <a:t>.</a:t>
            </a:r>
          </a:p>
          <a:p>
            <a:r>
              <a:rPr lang="en-US" sz="2000" b="1" i="1" dirty="0"/>
              <a:t>Canceled</a:t>
            </a:r>
            <a:r>
              <a:rPr lang="en-US" sz="2000" dirty="0"/>
              <a:t> is set to </a:t>
            </a:r>
            <a:r>
              <a:rPr lang="en-US" sz="2000" dirty="0">
                <a:solidFill>
                  <a:srgbClr val="FF0000"/>
                </a:solidFill>
              </a:rPr>
              <a:t>True</a:t>
            </a:r>
            <a:r>
              <a:rPr lang="en-US" sz="2000" dirty="0"/>
              <a:t> if </a:t>
            </a:r>
            <a:r>
              <a:rPr lang="en-US" sz="2000" b="1" i="1" dirty="0"/>
              <a:t>Action</a:t>
            </a:r>
            <a:r>
              <a:rPr lang="en-US" sz="2000" dirty="0"/>
              <a:t> execution was short-circuited by another filter.</a:t>
            </a:r>
          </a:p>
          <a:p>
            <a:r>
              <a:rPr lang="en-US" sz="2000" b="1" i="1" dirty="0"/>
              <a:t>Exception</a:t>
            </a:r>
            <a:r>
              <a:rPr lang="en-US" sz="2000" dirty="0"/>
              <a:t> is Non-null if the </a:t>
            </a:r>
            <a:r>
              <a:rPr lang="en-US" sz="2000" b="1" i="1" dirty="0"/>
              <a:t>Action </a:t>
            </a:r>
            <a:r>
              <a:rPr lang="en-US" sz="2000" dirty="0"/>
              <a:t>or a previously run </a:t>
            </a:r>
            <a:r>
              <a:rPr lang="en-US" sz="2000" b="1" i="1" dirty="0"/>
              <a:t>Action</a:t>
            </a:r>
            <a:r>
              <a:rPr lang="en-US" sz="2000" dirty="0"/>
              <a:t> filter threw an exception. </a:t>
            </a:r>
          </a:p>
          <a:p>
            <a:r>
              <a:rPr lang="en-US" sz="2000" dirty="0"/>
              <a:t>Setting </a:t>
            </a:r>
            <a:r>
              <a:rPr lang="en-US" sz="2000" b="1" i="1" dirty="0"/>
              <a:t>Exception</a:t>
            </a:r>
            <a:r>
              <a:rPr lang="en-US" sz="2000" dirty="0"/>
              <a:t> to null:</a:t>
            </a:r>
          </a:p>
          <a:p>
            <a:pPr marL="742950" lvl="1" indent="-285750">
              <a:buFont typeface="Arial" panose="020B0604020202020204" pitchFamily="34" charset="0"/>
              <a:buChar char="•"/>
            </a:pPr>
            <a:r>
              <a:rPr lang="en-US" sz="2000" dirty="0"/>
              <a:t>Effectively handles the exception.</a:t>
            </a:r>
          </a:p>
          <a:p>
            <a:pPr marL="742950" lvl="1" indent="-285750">
              <a:buFont typeface="Arial" panose="020B0604020202020204" pitchFamily="34" charset="0"/>
              <a:buChar char="•"/>
            </a:pPr>
            <a:r>
              <a:rPr lang="en-US" sz="2000" b="1" i="1" dirty="0"/>
              <a:t>Result </a:t>
            </a:r>
            <a:r>
              <a:rPr lang="en-US" sz="2000" dirty="0"/>
              <a:t>is executed as if it was returned from the </a:t>
            </a:r>
            <a:r>
              <a:rPr lang="en-US" sz="2000" b="1" i="1" dirty="0"/>
              <a:t>Action</a:t>
            </a:r>
            <a:r>
              <a:rPr lang="en-US" sz="2000" dirty="0"/>
              <a:t> method.</a:t>
            </a:r>
          </a:p>
        </p:txBody>
      </p:sp>
      <p:pic>
        <p:nvPicPr>
          <p:cNvPr id="8" name="Picture 7">
            <a:extLst>
              <a:ext uri="{FF2B5EF4-FFF2-40B4-BE49-F238E27FC236}">
                <a16:creationId xmlns:a16="http://schemas.microsoft.com/office/drawing/2014/main" id="{46979119-7F73-489B-A1A3-769B6D740F87}"/>
              </a:ext>
            </a:extLst>
          </p:cNvPr>
          <p:cNvPicPr>
            <a:picLocks noChangeAspect="1"/>
          </p:cNvPicPr>
          <p:nvPr/>
        </p:nvPicPr>
        <p:blipFill>
          <a:blip r:embed="rId3"/>
          <a:stretch>
            <a:fillRect/>
          </a:stretch>
        </p:blipFill>
        <p:spPr>
          <a:xfrm>
            <a:off x="3031807" y="4061899"/>
            <a:ext cx="6559867" cy="2615555"/>
          </a:xfrm>
          <a:prstGeom prst="rect">
            <a:avLst/>
          </a:prstGeom>
          <a:ln w="25400">
            <a:solidFill>
              <a:schemeClr val="accent2"/>
            </a:solidFill>
          </a:ln>
          <a:effectLst/>
        </p:spPr>
      </p:pic>
    </p:spTree>
    <p:extLst>
      <p:ext uri="{BB962C8B-B14F-4D97-AF65-F5344CB8AC3E}">
        <p14:creationId xmlns:p14="http://schemas.microsoft.com/office/powerpoint/2010/main" val="3869251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2A281-5A73-496D-A7D2-3B6F0DAD10F6}"/>
              </a:ext>
            </a:extLst>
          </p:cNvPr>
          <p:cNvSpPr>
            <a:spLocks noGrp="1"/>
          </p:cNvSpPr>
          <p:nvPr>
            <p:ph type="title"/>
          </p:nvPr>
        </p:nvSpPr>
        <p:spPr>
          <a:xfrm>
            <a:off x="1097280" y="286603"/>
            <a:ext cx="5083726" cy="1450757"/>
          </a:xfrm>
        </p:spPr>
        <p:txBody>
          <a:bodyPr>
            <a:normAutofit/>
          </a:bodyPr>
          <a:lstStyle/>
          <a:p>
            <a:r>
              <a:rPr lang="en-US" dirty="0">
                <a:solidFill>
                  <a:schemeClr val="tx1"/>
                </a:solidFill>
              </a:rPr>
              <a:t>Exception Filter</a:t>
            </a:r>
            <a:br>
              <a:rPr lang="en-US" dirty="0"/>
            </a:br>
            <a:r>
              <a:rPr lang="en-US" sz="1100" dirty="0">
                <a:hlinkClick r:id="rId2"/>
              </a:rPr>
              <a:t>https://docs.microsoft.com/en-us/aspnet/core/mvc/controllers/filters?view=aspnetcore-5.0#exception-filters</a:t>
            </a:r>
            <a:endParaRPr lang="en-US" dirty="0"/>
          </a:p>
        </p:txBody>
      </p:sp>
      <p:sp>
        <p:nvSpPr>
          <p:cNvPr id="3" name="Content Placeholder 2">
            <a:extLst>
              <a:ext uri="{FF2B5EF4-FFF2-40B4-BE49-F238E27FC236}">
                <a16:creationId xmlns:a16="http://schemas.microsoft.com/office/drawing/2014/main" id="{FB11910B-2953-4EE2-B30C-8F5F4F26ECCF}"/>
              </a:ext>
            </a:extLst>
          </p:cNvPr>
          <p:cNvSpPr>
            <a:spLocks noGrp="1"/>
          </p:cNvSpPr>
          <p:nvPr>
            <p:ph idx="1"/>
          </p:nvPr>
        </p:nvSpPr>
        <p:spPr>
          <a:xfrm>
            <a:off x="1178652" y="1883392"/>
            <a:ext cx="4838523" cy="2550362"/>
          </a:xfrm>
        </p:spPr>
        <p:txBody>
          <a:bodyPr anchor="ctr">
            <a:normAutofit fontScale="85000" lnSpcReduction="20000"/>
          </a:bodyPr>
          <a:lstStyle/>
          <a:p>
            <a:r>
              <a:rPr lang="en-US" sz="2800" dirty="0">
                <a:solidFill>
                  <a:schemeClr val="tx1"/>
                </a:solidFill>
              </a:rPr>
              <a:t>Exception filters:</a:t>
            </a:r>
          </a:p>
          <a:p>
            <a:pPr lvl="1">
              <a:buFont typeface="Arial" panose="020B0604020202020204" pitchFamily="34" charset="0"/>
              <a:buChar char="•"/>
            </a:pPr>
            <a:r>
              <a:rPr lang="en-US" sz="2000" dirty="0">
                <a:solidFill>
                  <a:schemeClr val="tx1"/>
                </a:solidFill>
              </a:rPr>
              <a:t>handle exceptions thrown at any previous step</a:t>
            </a:r>
          </a:p>
          <a:p>
            <a:pPr lvl="1">
              <a:buFont typeface="Arial" panose="020B0604020202020204" pitchFamily="34" charset="0"/>
              <a:buChar char="•"/>
            </a:pPr>
            <a:r>
              <a:rPr lang="en-US" sz="2000" dirty="0">
                <a:solidFill>
                  <a:schemeClr val="tx1"/>
                </a:solidFill>
              </a:rPr>
              <a:t>Are an alternative to error-handling middleware (e.g. </a:t>
            </a:r>
            <a:r>
              <a:rPr lang="en-US" sz="2000" b="1" i="1" dirty="0" err="1">
                <a:solidFill>
                  <a:schemeClr val="tx1"/>
                </a:solidFill>
              </a:rPr>
              <a:t>UseExceptionHandler</a:t>
            </a:r>
            <a:r>
              <a:rPr lang="en-US" sz="2000" dirty="0">
                <a:solidFill>
                  <a:schemeClr val="tx1"/>
                </a:solidFill>
              </a:rPr>
              <a:t>), which is put in </a:t>
            </a:r>
            <a:r>
              <a:rPr lang="en-US" sz="2000" dirty="0" err="1">
                <a:solidFill>
                  <a:srgbClr val="FF0000"/>
                </a:solidFill>
              </a:rPr>
              <a:t>Startup.cs</a:t>
            </a:r>
            <a:r>
              <a:rPr lang="en-US" sz="2000" dirty="0">
                <a:solidFill>
                  <a:srgbClr val="FF0000"/>
                </a:solidFill>
              </a:rPr>
              <a:t> </a:t>
            </a:r>
            <a:r>
              <a:rPr lang="en-US" sz="2000" dirty="0">
                <a:solidFill>
                  <a:schemeClr val="tx1"/>
                </a:solidFill>
              </a:rPr>
              <a:t>and is global</a:t>
            </a:r>
          </a:p>
          <a:p>
            <a:pPr lvl="1">
              <a:buFont typeface="Arial" panose="020B0604020202020204" pitchFamily="34" charset="0"/>
              <a:buChar char="•"/>
            </a:pPr>
            <a:r>
              <a:rPr lang="en-US" sz="2000" dirty="0">
                <a:solidFill>
                  <a:schemeClr val="tx1"/>
                </a:solidFill>
              </a:rPr>
              <a:t>Implement </a:t>
            </a:r>
            <a:r>
              <a:rPr lang="en-US" sz="2000" b="1" i="1" dirty="0" err="1">
                <a:solidFill>
                  <a:schemeClr val="tx1"/>
                </a:solidFill>
              </a:rPr>
              <a:t>IExceptionFilter</a:t>
            </a:r>
            <a:r>
              <a:rPr lang="en-US" sz="2000" dirty="0">
                <a:solidFill>
                  <a:schemeClr val="tx1"/>
                </a:solidFill>
              </a:rPr>
              <a:t> or </a:t>
            </a:r>
            <a:r>
              <a:rPr lang="en-US" sz="2000" b="1" i="1" dirty="0" err="1">
                <a:solidFill>
                  <a:schemeClr val="tx1"/>
                </a:solidFill>
              </a:rPr>
              <a:t>IAsyncExceptionFilter</a:t>
            </a:r>
            <a:r>
              <a:rPr lang="en-US" sz="2000" dirty="0">
                <a:solidFill>
                  <a:schemeClr val="tx1"/>
                </a:solidFill>
              </a:rPr>
              <a:t>.</a:t>
            </a:r>
          </a:p>
          <a:p>
            <a:pPr lvl="1">
              <a:buFont typeface="Arial" panose="020B0604020202020204" pitchFamily="34" charset="0"/>
              <a:buChar char="•"/>
            </a:pPr>
            <a:r>
              <a:rPr lang="en-US" sz="2000" dirty="0">
                <a:solidFill>
                  <a:schemeClr val="tx1"/>
                </a:solidFill>
              </a:rPr>
              <a:t>Can be used to implement common error handling policies.</a:t>
            </a:r>
          </a:p>
        </p:txBody>
      </p:sp>
      <p:pic>
        <p:nvPicPr>
          <p:cNvPr id="4" name="Picture 3">
            <a:extLst>
              <a:ext uri="{FF2B5EF4-FFF2-40B4-BE49-F238E27FC236}">
                <a16:creationId xmlns:a16="http://schemas.microsoft.com/office/drawing/2014/main" id="{AA3E2FEA-E84F-4CC6-825C-9E8558D7217A}"/>
              </a:ext>
            </a:extLst>
          </p:cNvPr>
          <p:cNvPicPr>
            <a:picLocks noChangeAspect="1"/>
          </p:cNvPicPr>
          <p:nvPr/>
        </p:nvPicPr>
        <p:blipFill>
          <a:blip r:embed="rId3"/>
          <a:stretch>
            <a:fillRect/>
          </a:stretch>
        </p:blipFill>
        <p:spPr>
          <a:xfrm>
            <a:off x="6241472" y="488648"/>
            <a:ext cx="5805134" cy="5230879"/>
          </a:xfrm>
          <a:prstGeom prst="rect">
            <a:avLst/>
          </a:prstGeom>
          <a:ln w="25400">
            <a:solidFill>
              <a:schemeClr val="accent2"/>
            </a:solidFill>
          </a:ln>
          <a:effectLst/>
        </p:spPr>
      </p:pic>
      <p:sp>
        <p:nvSpPr>
          <p:cNvPr id="5" name="Rectangle 4">
            <a:extLst>
              <a:ext uri="{FF2B5EF4-FFF2-40B4-BE49-F238E27FC236}">
                <a16:creationId xmlns:a16="http://schemas.microsoft.com/office/drawing/2014/main" id="{E6C762A3-4118-4045-8E7C-A287D2BB0A20}"/>
              </a:ext>
            </a:extLst>
          </p:cNvPr>
          <p:cNvSpPr/>
          <p:nvPr/>
        </p:nvSpPr>
        <p:spPr>
          <a:xfrm>
            <a:off x="6807730" y="5551414"/>
            <a:ext cx="5024991" cy="523220"/>
          </a:xfrm>
          <a:prstGeom prst="rect">
            <a:avLst/>
          </a:prstGeom>
          <a:solidFill>
            <a:schemeClr val="bg1"/>
          </a:solidFill>
          <a:ln w="25400">
            <a:solidFill>
              <a:schemeClr val="accent2"/>
            </a:solidFill>
          </a:ln>
        </p:spPr>
        <p:txBody>
          <a:bodyPr wrap="square" anchor="ctr">
            <a:spAutoFit/>
          </a:bodyPr>
          <a:lstStyle/>
          <a:p>
            <a:r>
              <a:rPr lang="en-US" sz="1400" dirty="0"/>
              <a:t>This custom exception filter uses a custom exception handler to handle exceptions that occur when the app is in development.</a:t>
            </a:r>
          </a:p>
        </p:txBody>
      </p:sp>
      <p:pic>
        <p:nvPicPr>
          <p:cNvPr id="6" name="Picture 5">
            <a:extLst>
              <a:ext uri="{FF2B5EF4-FFF2-40B4-BE49-F238E27FC236}">
                <a16:creationId xmlns:a16="http://schemas.microsoft.com/office/drawing/2014/main" id="{7DE6C4B3-90A4-4289-BF68-DE87D98C19E7}"/>
              </a:ext>
            </a:extLst>
          </p:cNvPr>
          <p:cNvPicPr>
            <a:picLocks noChangeAspect="1"/>
          </p:cNvPicPr>
          <p:nvPr/>
        </p:nvPicPr>
        <p:blipFill>
          <a:blip r:embed="rId4"/>
          <a:stretch>
            <a:fillRect/>
          </a:stretch>
        </p:blipFill>
        <p:spPr>
          <a:xfrm>
            <a:off x="933450" y="4543080"/>
            <a:ext cx="5083726" cy="2028318"/>
          </a:xfrm>
          <a:prstGeom prst="rect">
            <a:avLst/>
          </a:prstGeom>
          <a:ln w="25400">
            <a:solidFill>
              <a:schemeClr val="accent2"/>
            </a:solidFill>
          </a:ln>
          <a:effectLst/>
        </p:spPr>
      </p:pic>
      <p:sp>
        <p:nvSpPr>
          <p:cNvPr id="7" name="Rectangle 6">
            <a:extLst>
              <a:ext uri="{FF2B5EF4-FFF2-40B4-BE49-F238E27FC236}">
                <a16:creationId xmlns:a16="http://schemas.microsoft.com/office/drawing/2014/main" id="{386A9B53-68E6-4B62-894B-679876787973}"/>
              </a:ext>
            </a:extLst>
          </p:cNvPr>
          <p:cNvSpPr/>
          <p:nvPr/>
        </p:nvSpPr>
        <p:spPr>
          <a:xfrm>
            <a:off x="1517726" y="6218174"/>
            <a:ext cx="4365398" cy="307777"/>
          </a:xfrm>
          <a:prstGeom prst="rect">
            <a:avLst/>
          </a:prstGeom>
          <a:solidFill>
            <a:schemeClr val="bg1"/>
          </a:solidFill>
          <a:ln w="25400">
            <a:solidFill>
              <a:schemeClr val="accent2"/>
            </a:solidFill>
          </a:ln>
          <a:effectLst/>
        </p:spPr>
        <p:txBody>
          <a:bodyPr wrap="square" anchor="ctr">
            <a:spAutoFit/>
          </a:bodyPr>
          <a:lstStyle/>
          <a:p>
            <a:pPr algn="ctr"/>
            <a:r>
              <a:rPr lang="en-US" sz="1400" dirty="0"/>
              <a:t>This code tests the custom exception filter to the right.</a:t>
            </a:r>
          </a:p>
        </p:txBody>
      </p:sp>
    </p:spTree>
    <p:extLst>
      <p:ext uri="{BB962C8B-B14F-4D97-AF65-F5344CB8AC3E}">
        <p14:creationId xmlns:p14="http://schemas.microsoft.com/office/powerpoint/2010/main" val="2356080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FB3C-5567-4602-852A-40C3DE68CE5C}"/>
              </a:ext>
            </a:extLst>
          </p:cNvPr>
          <p:cNvSpPr>
            <a:spLocks noGrp="1"/>
          </p:cNvSpPr>
          <p:nvPr>
            <p:ph type="title"/>
          </p:nvPr>
        </p:nvSpPr>
        <p:spPr/>
        <p:txBody>
          <a:bodyPr>
            <a:normAutofit/>
          </a:bodyPr>
          <a:lstStyle/>
          <a:p>
            <a:r>
              <a:rPr lang="en-US" dirty="0"/>
              <a:t>Result Filter</a:t>
            </a:r>
            <a:br>
              <a:rPr lang="en-US" dirty="0"/>
            </a:br>
            <a:r>
              <a:rPr lang="en-US" sz="1400" dirty="0">
                <a:hlinkClick r:id="rId2"/>
              </a:rPr>
              <a:t>https://docs.microsoft.com/en-us/aspnet/core/mvc/controllers/filters?view=aspnetcore-5.0#result-filters</a:t>
            </a:r>
            <a:endParaRPr lang="en-US" dirty="0"/>
          </a:p>
        </p:txBody>
      </p:sp>
      <p:sp>
        <p:nvSpPr>
          <p:cNvPr id="3" name="Content Placeholder 2">
            <a:extLst>
              <a:ext uri="{FF2B5EF4-FFF2-40B4-BE49-F238E27FC236}">
                <a16:creationId xmlns:a16="http://schemas.microsoft.com/office/drawing/2014/main" id="{385695AD-F48A-47AD-B46C-0BCC401B0AC5}"/>
              </a:ext>
            </a:extLst>
          </p:cNvPr>
          <p:cNvSpPr>
            <a:spLocks noGrp="1"/>
          </p:cNvSpPr>
          <p:nvPr>
            <p:ph idx="1"/>
          </p:nvPr>
        </p:nvSpPr>
        <p:spPr>
          <a:xfrm>
            <a:off x="1197100" y="1819514"/>
            <a:ext cx="4050737" cy="4612943"/>
          </a:xfrm>
        </p:spPr>
        <p:txBody>
          <a:bodyPr anchor="ctr">
            <a:normAutofit fontScale="92500" lnSpcReduction="20000"/>
          </a:bodyPr>
          <a:lstStyle/>
          <a:p>
            <a:pPr marL="0" indent="0">
              <a:buNone/>
            </a:pPr>
            <a:r>
              <a:rPr lang="en-US" sz="2800" dirty="0">
                <a:solidFill>
                  <a:schemeClr val="tx1"/>
                </a:solidFill>
              </a:rPr>
              <a:t>Result filters:</a:t>
            </a:r>
          </a:p>
          <a:p>
            <a:pPr lvl="1">
              <a:buFont typeface="Arial" panose="020B0604020202020204" pitchFamily="34" charset="0"/>
              <a:buChar char="•"/>
            </a:pPr>
            <a:r>
              <a:rPr lang="en-US" sz="2400" dirty="0">
                <a:solidFill>
                  <a:schemeClr val="tx1"/>
                </a:solidFill>
              </a:rPr>
              <a:t>Only execute when an </a:t>
            </a:r>
            <a:r>
              <a:rPr lang="en-US" sz="2400" b="1" i="1" dirty="0">
                <a:solidFill>
                  <a:schemeClr val="tx1"/>
                </a:solidFill>
              </a:rPr>
              <a:t>Action</a:t>
            </a:r>
            <a:r>
              <a:rPr lang="en-US" sz="2400" dirty="0">
                <a:solidFill>
                  <a:schemeClr val="tx1"/>
                </a:solidFill>
              </a:rPr>
              <a:t> produces an </a:t>
            </a:r>
            <a:r>
              <a:rPr lang="en-US" sz="2400" b="1" i="1" dirty="0" err="1">
                <a:solidFill>
                  <a:schemeClr val="tx1"/>
                </a:solidFill>
              </a:rPr>
              <a:t>ActionResult</a:t>
            </a:r>
            <a:r>
              <a:rPr lang="en-US" sz="2400" dirty="0">
                <a:solidFill>
                  <a:schemeClr val="tx1"/>
                </a:solidFill>
              </a:rPr>
              <a:t>.</a:t>
            </a:r>
          </a:p>
          <a:p>
            <a:pPr lvl="1">
              <a:buFont typeface="Arial" panose="020B0604020202020204" pitchFamily="34" charset="0"/>
              <a:buChar char="•"/>
            </a:pPr>
            <a:r>
              <a:rPr lang="en-US" sz="2400" dirty="0">
                <a:solidFill>
                  <a:schemeClr val="tx1"/>
                </a:solidFill>
              </a:rPr>
              <a:t>Implement an interface:</a:t>
            </a:r>
          </a:p>
          <a:p>
            <a:pPr lvl="2">
              <a:buFont typeface="Arial" panose="020B0604020202020204" pitchFamily="34" charset="0"/>
              <a:buChar char="•"/>
            </a:pPr>
            <a:r>
              <a:rPr lang="en-US" sz="1800" dirty="0" err="1">
                <a:solidFill>
                  <a:schemeClr val="tx1"/>
                </a:solidFill>
              </a:rPr>
              <a:t>IResultFilter</a:t>
            </a:r>
            <a:r>
              <a:rPr lang="en-US" sz="1800" dirty="0">
                <a:solidFill>
                  <a:schemeClr val="tx1"/>
                </a:solidFill>
              </a:rPr>
              <a:t> or </a:t>
            </a:r>
            <a:r>
              <a:rPr lang="en-US" sz="1800" dirty="0" err="1">
                <a:solidFill>
                  <a:schemeClr val="tx1"/>
                </a:solidFill>
              </a:rPr>
              <a:t>IAsyncResultFilter</a:t>
            </a:r>
            <a:endParaRPr lang="en-US" sz="1800" dirty="0">
              <a:solidFill>
                <a:schemeClr val="tx1"/>
              </a:solidFill>
            </a:endParaRPr>
          </a:p>
          <a:p>
            <a:pPr lvl="2">
              <a:buFont typeface="Arial" panose="020B0604020202020204" pitchFamily="34" charset="0"/>
              <a:buChar char="•"/>
            </a:pPr>
            <a:r>
              <a:rPr lang="en-US" sz="1800" dirty="0" err="1">
                <a:solidFill>
                  <a:schemeClr val="tx1"/>
                </a:solidFill>
              </a:rPr>
              <a:t>IAlwaysRunResultFilter</a:t>
            </a:r>
            <a:r>
              <a:rPr lang="en-US" sz="1800" dirty="0">
                <a:solidFill>
                  <a:schemeClr val="tx1"/>
                </a:solidFill>
              </a:rPr>
              <a:t> or </a:t>
            </a:r>
            <a:r>
              <a:rPr lang="en-US" sz="1800" dirty="0" err="1">
                <a:solidFill>
                  <a:schemeClr val="tx1"/>
                </a:solidFill>
              </a:rPr>
              <a:t>IAsyncAlwaysRunResultFilter</a:t>
            </a:r>
            <a:endParaRPr lang="en-US" sz="1800" dirty="0">
              <a:solidFill>
                <a:schemeClr val="tx1"/>
              </a:solidFill>
            </a:endParaRPr>
          </a:p>
          <a:p>
            <a:pPr lvl="1">
              <a:buFont typeface="Arial" panose="020B0604020202020204" pitchFamily="34" charset="0"/>
              <a:buChar char="•"/>
            </a:pPr>
            <a:r>
              <a:rPr lang="en-US" sz="2400" dirty="0">
                <a:solidFill>
                  <a:schemeClr val="tx1"/>
                </a:solidFill>
              </a:rPr>
              <a:t>Run before and then after preparing the result to be sent and sending it a </a:t>
            </a:r>
            <a:r>
              <a:rPr lang="en-US" sz="2400" dirty="0">
                <a:solidFill>
                  <a:srgbClr val="FF0000"/>
                </a:solidFill>
              </a:rPr>
              <a:t>[</a:t>
            </a:r>
            <a:r>
              <a:rPr lang="en-US" sz="2400" dirty="0" err="1">
                <a:solidFill>
                  <a:srgbClr val="FF0000"/>
                </a:solidFill>
              </a:rPr>
              <a:t>HttpPost</a:t>
            </a:r>
            <a:r>
              <a:rPr lang="en-US" sz="2400" dirty="0">
                <a:solidFill>
                  <a:srgbClr val="FF0000"/>
                </a:solidFill>
              </a:rPr>
              <a:t>] </a:t>
            </a:r>
            <a:r>
              <a:rPr lang="en-US" sz="2400" dirty="0">
                <a:solidFill>
                  <a:schemeClr val="tx1"/>
                </a:solidFill>
              </a:rPr>
              <a:t>attribute.</a:t>
            </a:r>
          </a:p>
          <a:p>
            <a:pPr lvl="1">
              <a:buFont typeface="Arial" panose="020B0604020202020204" pitchFamily="34" charset="0"/>
              <a:buChar char="•"/>
            </a:pPr>
            <a:r>
              <a:rPr lang="en-US" sz="2400" dirty="0">
                <a:solidFill>
                  <a:schemeClr val="tx1"/>
                </a:solidFill>
              </a:rPr>
              <a:t>Provides access to the </a:t>
            </a:r>
            <a:r>
              <a:rPr lang="en-US" sz="2400" dirty="0">
                <a:solidFill>
                  <a:srgbClr val="FF0000"/>
                </a:solidFill>
              </a:rPr>
              <a:t>Canceled</a:t>
            </a:r>
            <a:r>
              <a:rPr lang="en-US" sz="2400" dirty="0"/>
              <a:t> </a:t>
            </a:r>
            <a:r>
              <a:rPr lang="en-US" sz="2400" dirty="0">
                <a:solidFill>
                  <a:schemeClr val="tx1"/>
                </a:solidFill>
              </a:rPr>
              <a:t>and</a:t>
            </a:r>
            <a:r>
              <a:rPr lang="en-US" sz="2400" dirty="0"/>
              <a:t> </a:t>
            </a:r>
            <a:r>
              <a:rPr lang="en-US" sz="2400" dirty="0">
                <a:solidFill>
                  <a:srgbClr val="FF0000"/>
                </a:solidFill>
              </a:rPr>
              <a:t>Exception</a:t>
            </a:r>
            <a:r>
              <a:rPr lang="en-US" sz="2400" dirty="0"/>
              <a:t> </a:t>
            </a:r>
            <a:r>
              <a:rPr lang="en-US" sz="2400" dirty="0">
                <a:solidFill>
                  <a:schemeClr val="tx1"/>
                </a:solidFill>
              </a:rPr>
              <a:t>properties.</a:t>
            </a:r>
          </a:p>
        </p:txBody>
      </p:sp>
      <p:pic>
        <p:nvPicPr>
          <p:cNvPr id="4" name="Picture 3">
            <a:extLst>
              <a:ext uri="{FF2B5EF4-FFF2-40B4-BE49-F238E27FC236}">
                <a16:creationId xmlns:a16="http://schemas.microsoft.com/office/drawing/2014/main" id="{73AF3086-9094-42A8-B251-D3FBC168C3A1}"/>
              </a:ext>
            </a:extLst>
          </p:cNvPr>
          <p:cNvPicPr>
            <a:picLocks noChangeAspect="1"/>
          </p:cNvPicPr>
          <p:nvPr/>
        </p:nvPicPr>
        <p:blipFill>
          <a:blip r:embed="rId3"/>
          <a:stretch>
            <a:fillRect/>
          </a:stretch>
        </p:blipFill>
        <p:spPr>
          <a:xfrm>
            <a:off x="5247868" y="2094895"/>
            <a:ext cx="6557083" cy="4400548"/>
          </a:xfrm>
          <a:prstGeom prst="rect">
            <a:avLst/>
          </a:prstGeom>
          <a:ln w="25400">
            <a:solidFill>
              <a:schemeClr val="accent2"/>
            </a:solidFill>
          </a:ln>
          <a:effectLst/>
        </p:spPr>
      </p:pic>
      <p:sp>
        <p:nvSpPr>
          <p:cNvPr id="5" name="Rectangle 4">
            <a:extLst>
              <a:ext uri="{FF2B5EF4-FFF2-40B4-BE49-F238E27FC236}">
                <a16:creationId xmlns:a16="http://schemas.microsoft.com/office/drawing/2014/main" id="{BB7BDF5B-74DE-459D-896E-9B3143532318}"/>
              </a:ext>
            </a:extLst>
          </p:cNvPr>
          <p:cNvSpPr/>
          <p:nvPr/>
        </p:nvSpPr>
        <p:spPr>
          <a:xfrm>
            <a:off x="5447169" y="6295388"/>
            <a:ext cx="6327501" cy="400110"/>
          </a:xfrm>
          <a:prstGeom prst="rect">
            <a:avLst/>
          </a:prstGeom>
          <a:solidFill>
            <a:schemeClr val="bg1"/>
          </a:solidFill>
          <a:ln w="25400">
            <a:solidFill>
              <a:schemeClr val="accent2"/>
            </a:solidFill>
          </a:ln>
        </p:spPr>
        <p:txBody>
          <a:bodyPr wrap="none" anchor="ctr">
            <a:spAutoFit/>
          </a:bodyPr>
          <a:lstStyle/>
          <a:p>
            <a:r>
              <a:rPr lang="en-US" sz="2000" dirty="0"/>
              <a:t>This code shows a result filter that adds an HTTP header:</a:t>
            </a:r>
          </a:p>
        </p:txBody>
      </p:sp>
    </p:spTree>
    <p:extLst>
      <p:ext uri="{BB962C8B-B14F-4D97-AF65-F5344CB8AC3E}">
        <p14:creationId xmlns:p14="http://schemas.microsoft.com/office/powerpoint/2010/main" val="2421936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173329" y="0"/>
            <a:ext cx="8326189" cy="4953000"/>
          </a:xfrm>
        </p:spPr>
        <p:txBody>
          <a:bodyPr anchor="ctr">
            <a:noAutofit/>
          </a:bodyPr>
          <a:lstStyle/>
          <a:p>
            <a:pPr lvl="0"/>
            <a:r>
              <a:rPr lang="en-US" sz="3600" i="1" dirty="0">
                <a:solidFill>
                  <a:schemeClr val="bg1"/>
                </a:solidFill>
              </a:rPr>
              <a:t>Filters in ASP.NET Core allow code to be run before or after specific stages in the request processing pipeline. Filters help developers encapsulate cross-cutting concerns, like </a:t>
            </a:r>
            <a:r>
              <a:rPr lang="en-US" sz="3600" b="1" i="1" dirty="0">
                <a:solidFill>
                  <a:schemeClr val="bg1"/>
                </a:solidFill>
              </a:rPr>
              <a:t>exception handling</a:t>
            </a:r>
            <a:r>
              <a:rPr lang="en-US" sz="3600" i="1" dirty="0">
                <a:solidFill>
                  <a:schemeClr val="bg1"/>
                </a:solidFill>
              </a:rPr>
              <a:t> or </a:t>
            </a:r>
            <a:r>
              <a:rPr lang="en-US" sz="3600" b="1" i="1" dirty="0">
                <a:solidFill>
                  <a:schemeClr val="bg1"/>
                </a:solidFill>
              </a:rPr>
              <a:t>authorization.</a:t>
            </a:r>
            <a:endParaRPr lang="en-US" sz="1800" b="1" i="1" dirty="0">
              <a:solidFill>
                <a:schemeClr val="bg1"/>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0" y="4953000"/>
            <a:ext cx="12188951" cy="1905000"/>
          </a:xfrm>
        </p:spPr>
        <p:txBody>
          <a:bodyPr anchor="ctr">
            <a:normAutofit/>
          </a:bodyPr>
          <a:lstStyle/>
          <a:p>
            <a:pPr algn="ctr"/>
            <a:r>
              <a:rPr lang="en-US" sz="1400" dirty="0">
                <a:hlinkClick r:id="rId2"/>
              </a:rPr>
              <a:t>https://docs.microsoft.com/en-us/aspnet/core/mvc/controllers/filters?view=aspnetcore-5.0</a:t>
            </a:r>
            <a:endParaRPr lang="en-US" sz="14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B126-4B30-452A-87D4-44D8F2D65F24}"/>
              </a:ext>
            </a:extLst>
          </p:cNvPr>
          <p:cNvSpPr>
            <a:spLocks noGrp="1"/>
          </p:cNvSpPr>
          <p:nvPr>
            <p:ph type="title"/>
          </p:nvPr>
        </p:nvSpPr>
        <p:spPr/>
        <p:txBody>
          <a:bodyPr>
            <a:normAutofit/>
          </a:bodyPr>
          <a:lstStyle/>
          <a:p>
            <a:r>
              <a:rPr lang="en-US" dirty="0">
                <a:solidFill>
                  <a:schemeClr val="tx1"/>
                </a:solidFill>
              </a:rPr>
              <a:t>Filters – Overview</a:t>
            </a:r>
            <a:br>
              <a:rPr lang="en-US" dirty="0"/>
            </a:br>
            <a:r>
              <a:rPr lang="en-US" sz="1400" dirty="0">
                <a:hlinkClick r:id="rId2"/>
              </a:rPr>
              <a:t>https://docs.microsoft.com/en-us/aspnet/core/mvc/controllers/filters?view=aspnetcore-5.0</a:t>
            </a:r>
            <a:endParaRPr lang="en-US" dirty="0"/>
          </a:p>
        </p:txBody>
      </p:sp>
      <p:sp>
        <p:nvSpPr>
          <p:cNvPr id="3" name="Content Placeholder 2">
            <a:extLst>
              <a:ext uri="{FF2B5EF4-FFF2-40B4-BE49-F238E27FC236}">
                <a16:creationId xmlns:a16="http://schemas.microsoft.com/office/drawing/2014/main" id="{7F8C84FD-48B9-429A-BAF4-851D9C19E939}"/>
              </a:ext>
            </a:extLst>
          </p:cNvPr>
          <p:cNvSpPr>
            <a:spLocks noGrp="1"/>
          </p:cNvSpPr>
          <p:nvPr>
            <p:ph idx="1"/>
          </p:nvPr>
        </p:nvSpPr>
        <p:spPr>
          <a:xfrm>
            <a:off x="1393371" y="1903483"/>
            <a:ext cx="6289474" cy="4463196"/>
          </a:xfrm>
        </p:spPr>
        <p:txBody>
          <a:bodyPr anchor="ctr">
            <a:normAutofit/>
          </a:bodyPr>
          <a:lstStyle/>
          <a:p>
            <a:r>
              <a:rPr lang="en-US" sz="2400" dirty="0">
                <a:solidFill>
                  <a:schemeClr val="tx1"/>
                </a:solidFill>
              </a:rPr>
              <a:t>Built-in NET filters handle tasks like </a:t>
            </a:r>
            <a:r>
              <a:rPr lang="en-US" sz="2400" b="1" i="1" dirty="0">
                <a:solidFill>
                  <a:schemeClr val="tx1"/>
                </a:solidFill>
              </a:rPr>
              <a:t>Authorization</a:t>
            </a:r>
            <a:r>
              <a:rPr lang="en-US" sz="2400" dirty="0">
                <a:solidFill>
                  <a:schemeClr val="tx1"/>
                </a:solidFill>
              </a:rPr>
              <a:t> and </a:t>
            </a:r>
            <a:r>
              <a:rPr lang="en-US" sz="2400" b="1" i="1" dirty="0">
                <a:solidFill>
                  <a:schemeClr val="tx1"/>
                </a:solidFill>
              </a:rPr>
              <a:t>Response caching</a:t>
            </a:r>
            <a:r>
              <a:rPr lang="en-US" sz="2400" dirty="0">
                <a:solidFill>
                  <a:schemeClr val="tx1"/>
                </a:solidFill>
              </a:rPr>
              <a:t>.</a:t>
            </a:r>
          </a:p>
          <a:p>
            <a:r>
              <a:rPr lang="en-US" sz="2400" dirty="0">
                <a:solidFill>
                  <a:schemeClr val="tx1"/>
                </a:solidFill>
              </a:rPr>
              <a:t>Custom filters can be </a:t>
            </a:r>
            <a:r>
              <a:rPr lang="en-US" sz="2400" u="sng" dirty="0">
                <a:solidFill>
                  <a:schemeClr val="tx1"/>
                </a:solidFill>
              </a:rPr>
              <a:t>created</a:t>
            </a:r>
            <a:r>
              <a:rPr lang="en-US" sz="2400" dirty="0">
                <a:solidFill>
                  <a:schemeClr val="tx1"/>
                </a:solidFill>
              </a:rPr>
              <a:t> to handle cross-cutting concerns like </a:t>
            </a:r>
            <a:r>
              <a:rPr lang="en-US" sz="2400" b="1" i="1" dirty="0">
                <a:solidFill>
                  <a:schemeClr val="tx1"/>
                </a:solidFill>
              </a:rPr>
              <a:t>error handling</a:t>
            </a:r>
            <a:r>
              <a:rPr lang="en-US" sz="2400" dirty="0">
                <a:solidFill>
                  <a:schemeClr val="tx1"/>
                </a:solidFill>
              </a:rPr>
              <a:t>, </a:t>
            </a:r>
            <a:r>
              <a:rPr lang="en-US" sz="2400" b="1" i="1" dirty="0">
                <a:solidFill>
                  <a:schemeClr val="tx1"/>
                </a:solidFill>
              </a:rPr>
              <a:t>caching</a:t>
            </a:r>
            <a:r>
              <a:rPr lang="en-US" sz="2400" dirty="0">
                <a:solidFill>
                  <a:schemeClr val="tx1"/>
                </a:solidFill>
              </a:rPr>
              <a:t>, </a:t>
            </a:r>
            <a:r>
              <a:rPr lang="en-US" sz="2400" b="1" i="1" dirty="0">
                <a:solidFill>
                  <a:schemeClr val="tx1"/>
                </a:solidFill>
              </a:rPr>
              <a:t>configuration</a:t>
            </a:r>
            <a:r>
              <a:rPr lang="en-US" sz="2400" dirty="0">
                <a:solidFill>
                  <a:schemeClr val="tx1"/>
                </a:solidFill>
              </a:rPr>
              <a:t>, </a:t>
            </a:r>
            <a:r>
              <a:rPr lang="en-US" sz="2400" b="1" i="1" dirty="0">
                <a:solidFill>
                  <a:schemeClr val="tx1"/>
                </a:solidFill>
              </a:rPr>
              <a:t>authorization</a:t>
            </a:r>
            <a:r>
              <a:rPr lang="en-US" sz="2400" dirty="0">
                <a:solidFill>
                  <a:schemeClr val="tx1"/>
                </a:solidFill>
              </a:rPr>
              <a:t>, and </a:t>
            </a:r>
            <a:r>
              <a:rPr lang="en-US" sz="2400" b="1" i="1" dirty="0">
                <a:solidFill>
                  <a:schemeClr val="tx1"/>
                </a:solidFill>
              </a:rPr>
              <a:t>logging</a:t>
            </a:r>
            <a:r>
              <a:rPr lang="en-US" sz="2400" dirty="0">
                <a:solidFill>
                  <a:schemeClr val="tx1"/>
                </a:solidFill>
              </a:rPr>
              <a:t>. </a:t>
            </a:r>
          </a:p>
          <a:p>
            <a:r>
              <a:rPr lang="en-US" sz="2400" dirty="0">
                <a:solidFill>
                  <a:schemeClr val="tx1"/>
                </a:solidFill>
              </a:rPr>
              <a:t>Filters run within the ASP.NET Core </a:t>
            </a:r>
            <a:r>
              <a:rPr lang="en-US" sz="2400" b="1" i="1" dirty="0">
                <a:solidFill>
                  <a:schemeClr val="tx1"/>
                </a:solidFill>
              </a:rPr>
              <a:t>Action Invocation Pipeline</a:t>
            </a:r>
            <a:r>
              <a:rPr lang="en-US" sz="2400" dirty="0">
                <a:solidFill>
                  <a:schemeClr val="tx1"/>
                </a:solidFill>
              </a:rPr>
              <a:t>. The </a:t>
            </a:r>
            <a:r>
              <a:rPr lang="en-US" sz="2400" b="1" i="1" dirty="0">
                <a:solidFill>
                  <a:schemeClr val="tx1"/>
                </a:solidFill>
              </a:rPr>
              <a:t>Action Invocation Pipeline</a:t>
            </a:r>
            <a:r>
              <a:rPr lang="en-US" sz="2400" dirty="0">
                <a:solidFill>
                  <a:schemeClr val="tx1"/>
                </a:solidFill>
              </a:rPr>
              <a:t> begins running after ASP.NET Core selects the </a:t>
            </a:r>
            <a:r>
              <a:rPr lang="en-US" sz="2400" b="1" i="1" dirty="0">
                <a:solidFill>
                  <a:schemeClr val="tx1"/>
                </a:solidFill>
              </a:rPr>
              <a:t>Action </a:t>
            </a:r>
            <a:r>
              <a:rPr lang="en-US" sz="2400" dirty="0">
                <a:solidFill>
                  <a:schemeClr val="tx1"/>
                </a:solidFill>
              </a:rPr>
              <a:t>method to execute.</a:t>
            </a:r>
          </a:p>
        </p:txBody>
      </p:sp>
      <p:pic>
        <p:nvPicPr>
          <p:cNvPr id="4" name="Picture 3">
            <a:extLst>
              <a:ext uri="{FF2B5EF4-FFF2-40B4-BE49-F238E27FC236}">
                <a16:creationId xmlns:a16="http://schemas.microsoft.com/office/drawing/2014/main" id="{B7288B82-7332-4E4B-9DF2-9D34888B62DE}"/>
              </a:ext>
            </a:extLst>
          </p:cNvPr>
          <p:cNvPicPr>
            <a:picLocks noChangeAspect="1"/>
          </p:cNvPicPr>
          <p:nvPr/>
        </p:nvPicPr>
        <p:blipFill>
          <a:blip r:embed="rId3"/>
          <a:stretch>
            <a:fillRect/>
          </a:stretch>
        </p:blipFill>
        <p:spPr>
          <a:xfrm>
            <a:off x="7850638" y="2135497"/>
            <a:ext cx="2529071" cy="4431868"/>
          </a:xfrm>
          <a:prstGeom prst="rect">
            <a:avLst/>
          </a:prstGeom>
          <a:ln w="25400">
            <a:solidFill>
              <a:schemeClr val="accent2"/>
            </a:solidFill>
          </a:ln>
          <a:effectLst/>
        </p:spPr>
      </p:pic>
    </p:spTree>
    <p:extLst>
      <p:ext uri="{BB962C8B-B14F-4D97-AF65-F5344CB8AC3E}">
        <p14:creationId xmlns:p14="http://schemas.microsoft.com/office/powerpoint/2010/main" val="308813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E2594-F9BB-428D-B76E-753ECA912148}"/>
              </a:ext>
            </a:extLst>
          </p:cNvPr>
          <p:cNvSpPr>
            <a:spLocks noGrp="1"/>
          </p:cNvSpPr>
          <p:nvPr>
            <p:ph type="title"/>
          </p:nvPr>
        </p:nvSpPr>
        <p:spPr/>
        <p:txBody>
          <a:bodyPr>
            <a:normAutofit/>
          </a:bodyPr>
          <a:lstStyle/>
          <a:p>
            <a:r>
              <a:rPr lang="en-US" dirty="0">
                <a:solidFill>
                  <a:schemeClr val="tx1"/>
                </a:solidFill>
              </a:rPr>
              <a:t>Filter Types</a:t>
            </a:r>
            <a:br>
              <a:rPr lang="en-US" dirty="0"/>
            </a:br>
            <a:r>
              <a:rPr lang="en-US" sz="1400" dirty="0">
                <a:hlinkClick r:id="rId2"/>
              </a:rPr>
              <a:t>https://docs.microsoft.com/en-us/aspnet/core/mvc/controllers/filters?view=aspnetcore-5.0#action-filters</a:t>
            </a:r>
            <a:endParaRPr lang="en-US" dirty="0"/>
          </a:p>
        </p:txBody>
      </p:sp>
      <p:graphicFrame>
        <p:nvGraphicFramePr>
          <p:cNvPr id="4" name="Table 4">
            <a:extLst>
              <a:ext uri="{FF2B5EF4-FFF2-40B4-BE49-F238E27FC236}">
                <a16:creationId xmlns:a16="http://schemas.microsoft.com/office/drawing/2014/main" id="{463C4C6D-249E-466B-AE2C-6ACEBE418CB0}"/>
              </a:ext>
            </a:extLst>
          </p:cNvPr>
          <p:cNvGraphicFramePr>
            <a:graphicFrameLocks noGrp="1"/>
          </p:cNvGraphicFramePr>
          <p:nvPr>
            <p:ph idx="1"/>
            <p:extLst>
              <p:ext uri="{D42A27DB-BD31-4B8C-83A1-F6EECF244321}">
                <p14:modId xmlns:p14="http://schemas.microsoft.com/office/powerpoint/2010/main" val="3813434060"/>
              </p:ext>
            </p:extLst>
          </p:nvPr>
        </p:nvGraphicFramePr>
        <p:xfrm>
          <a:off x="1375794" y="2012664"/>
          <a:ext cx="9517312" cy="4480560"/>
        </p:xfrm>
        <a:graphic>
          <a:graphicData uri="http://schemas.openxmlformats.org/drawingml/2006/table">
            <a:tbl>
              <a:tblPr firstRow="1" bandRow="1">
                <a:tableStyleId>{5C22544A-7EE6-4342-B048-85BDC9FD1C3A}</a:tableStyleId>
              </a:tblPr>
              <a:tblGrid>
                <a:gridCol w="1921097">
                  <a:extLst>
                    <a:ext uri="{9D8B030D-6E8A-4147-A177-3AD203B41FA5}">
                      <a16:colId xmlns:a16="http://schemas.microsoft.com/office/drawing/2014/main" val="3591871243"/>
                    </a:ext>
                  </a:extLst>
                </a:gridCol>
                <a:gridCol w="7596215">
                  <a:extLst>
                    <a:ext uri="{9D8B030D-6E8A-4147-A177-3AD203B41FA5}">
                      <a16:colId xmlns:a16="http://schemas.microsoft.com/office/drawing/2014/main" val="3435076411"/>
                    </a:ext>
                  </a:extLst>
                </a:gridCol>
              </a:tblGrid>
              <a:tr h="370840">
                <a:tc>
                  <a:txBody>
                    <a:bodyPr/>
                    <a:lstStyle/>
                    <a:p>
                      <a:pPr algn="ctr"/>
                      <a:r>
                        <a:rPr lang="en-US" sz="2400" dirty="0"/>
                        <a:t>Filter</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2400" dirty="0"/>
                        <a:t>Description</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08647633"/>
                  </a:ext>
                </a:extLst>
              </a:tr>
              <a:tr h="370840">
                <a:tc>
                  <a:txBody>
                    <a:bodyPr/>
                    <a:lstStyle/>
                    <a:p>
                      <a:r>
                        <a:rPr lang="en-US" sz="1800" dirty="0"/>
                        <a:t>Authorization Filter</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800" dirty="0"/>
                        <a:t>Runs first. Used to determine if the user is authorized for the request. Authorization filters stop the pipeline if the request is </a:t>
                      </a:r>
                      <a:r>
                        <a:rPr lang="en-US" sz="1800" u="sng" dirty="0"/>
                        <a:t>not</a:t>
                      </a:r>
                      <a:r>
                        <a:rPr lang="en-US" sz="1800" dirty="0"/>
                        <a:t> authorized.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213562531"/>
                  </a:ext>
                </a:extLst>
              </a:tr>
              <a:tr h="370840">
                <a:tc>
                  <a:txBody>
                    <a:bodyPr/>
                    <a:lstStyle/>
                    <a:p>
                      <a:r>
                        <a:rPr lang="en-US" sz="1800" dirty="0"/>
                        <a:t>Resource Filter</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800" dirty="0"/>
                        <a:t>Runs after authorization and encapsulates all other filters. </a:t>
                      </a:r>
                      <a:r>
                        <a:rPr lang="en-US" sz="1800" b="0" i="0" dirty="0" err="1">
                          <a:solidFill>
                            <a:srgbClr val="FF0000"/>
                          </a:solidFill>
                        </a:rPr>
                        <a:t>OnResourceExecuting</a:t>
                      </a:r>
                      <a:r>
                        <a:rPr lang="en-US" sz="1800" b="0" i="0" dirty="0">
                          <a:solidFill>
                            <a:srgbClr val="FF0000"/>
                          </a:solidFill>
                        </a:rPr>
                        <a:t>()</a:t>
                      </a:r>
                      <a:r>
                        <a:rPr lang="en-US" sz="1800" dirty="0"/>
                        <a:t> runs code before </a:t>
                      </a:r>
                      <a:r>
                        <a:rPr lang="en-US" sz="1800" b="1" i="1" dirty="0"/>
                        <a:t>model binding </a:t>
                      </a:r>
                      <a:r>
                        <a:rPr lang="en-US" sz="1800" dirty="0"/>
                        <a:t>and </a:t>
                      </a:r>
                      <a:r>
                        <a:rPr lang="en-US" sz="1800" dirty="0" err="1">
                          <a:solidFill>
                            <a:srgbClr val="FF0000"/>
                          </a:solidFill>
                        </a:rPr>
                        <a:t>OnResourceExecuted</a:t>
                      </a:r>
                      <a:r>
                        <a:rPr lang="en-US" sz="1800" dirty="0">
                          <a:solidFill>
                            <a:srgbClr val="FF0000"/>
                          </a:solidFill>
                        </a:rPr>
                        <a:t>() </a:t>
                      </a:r>
                      <a:r>
                        <a:rPr lang="en-US" sz="1800" dirty="0"/>
                        <a:t>runs after the pipeline has completed.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24326796"/>
                  </a:ext>
                </a:extLst>
              </a:tr>
              <a:tr h="370840">
                <a:tc>
                  <a:txBody>
                    <a:bodyPr/>
                    <a:lstStyle/>
                    <a:p>
                      <a:r>
                        <a:rPr lang="en-US" sz="1800" dirty="0"/>
                        <a:t>Action Filter</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800" dirty="0"/>
                        <a:t>Runs </a:t>
                      </a:r>
                      <a:r>
                        <a:rPr lang="en-US" sz="1800" dirty="0" err="1">
                          <a:solidFill>
                            <a:srgbClr val="FF0000"/>
                          </a:solidFill>
                        </a:rPr>
                        <a:t>OnActionExecuting</a:t>
                      </a:r>
                      <a:r>
                        <a:rPr lang="en-US" sz="1800" dirty="0">
                          <a:solidFill>
                            <a:srgbClr val="FF0000"/>
                          </a:solidFill>
                        </a:rPr>
                        <a:t>() </a:t>
                      </a:r>
                      <a:r>
                        <a:rPr lang="en-US" sz="1800" dirty="0"/>
                        <a:t>immediately before an Action method and </a:t>
                      </a:r>
                      <a:r>
                        <a:rPr lang="en-US" sz="1800" dirty="0" err="1">
                          <a:solidFill>
                            <a:srgbClr val="FF0000"/>
                          </a:solidFill>
                        </a:rPr>
                        <a:t>OnActionExecuted</a:t>
                      </a:r>
                      <a:r>
                        <a:rPr lang="en-US" sz="1800" dirty="0">
                          <a:solidFill>
                            <a:srgbClr val="FF0000"/>
                          </a:solidFill>
                        </a:rPr>
                        <a:t>()</a:t>
                      </a:r>
                      <a:r>
                        <a:rPr lang="en-US" sz="1800" dirty="0"/>
                        <a:t> immediately after an </a:t>
                      </a:r>
                      <a:r>
                        <a:rPr lang="en-US" sz="1800" b="1" i="1" dirty="0"/>
                        <a:t>Action </a:t>
                      </a:r>
                      <a:r>
                        <a:rPr lang="en-US" sz="1800" dirty="0"/>
                        <a:t>method runs. These filters can change both the arguments passed into an </a:t>
                      </a:r>
                      <a:r>
                        <a:rPr lang="en-US" sz="1800" b="1" i="1" dirty="0"/>
                        <a:t>Action </a:t>
                      </a:r>
                      <a:r>
                        <a:rPr lang="en-US" sz="1800" dirty="0"/>
                        <a:t>and the </a:t>
                      </a:r>
                      <a:r>
                        <a:rPr lang="en-US" sz="1800" b="1" i="1" dirty="0"/>
                        <a:t>Result </a:t>
                      </a:r>
                      <a:r>
                        <a:rPr lang="en-US" sz="1800" dirty="0"/>
                        <a:t>returned from the </a:t>
                      </a:r>
                      <a:r>
                        <a:rPr lang="en-US" sz="1800" b="1" i="1" dirty="0"/>
                        <a:t>Action</a:t>
                      </a:r>
                      <a:r>
                        <a:rPr lang="en-US" sz="1800" dirty="0"/>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550889632"/>
                  </a:ext>
                </a:extLst>
              </a:tr>
              <a:tr h="370840">
                <a:tc>
                  <a:txBody>
                    <a:bodyPr/>
                    <a:lstStyle/>
                    <a:p>
                      <a:r>
                        <a:rPr lang="en-US" sz="1800" dirty="0"/>
                        <a:t>Exception Filter</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800" dirty="0"/>
                        <a:t>Applies </a:t>
                      </a:r>
                      <a:r>
                        <a:rPr lang="en-US" sz="1800" dirty="0">
                          <a:solidFill>
                            <a:schemeClr val="tx1"/>
                          </a:solidFill>
                        </a:rPr>
                        <a:t>global policies to </a:t>
                      </a:r>
                      <a:r>
                        <a:rPr lang="en-US" sz="1800" b="1" i="1" dirty="0">
                          <a:solidFill>
                            <a:schemeClr val="tx1"/>
                          </a:solidFill>
                        </a:rPr>
                        <a:t>unhandled</a:t>
                      </a:r>
                      <a:r>
                        <a:rPr lang="en-US" sz="1800" dirty="0">
                          <a:solidFill>
                            <a:schemeClr val="tx1"/>
                          </a:solidFill>
                        </a:rPr>
                        <a:t> </a:t>
                      </a:r>
                      <a:r>
                        <a:rPr lang="en-US" sz="1800" dirty="0"/>
                        <a:t>exceptions that occur before the response body has been written to.</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607622702"/>
                  </a:ext>
                </a:extLst>
              </a:tr>
              <a:tr h="370840">
                <a:tc>
                  <a:txBody>
                    <a:bodyPr/>
                    <a:lstStyle/>
                    <a:p>
                      <a:r>
                        <a:rPr lang="en-US" sz="1800" dirty="0"/>
                        <a:t>Result Filter</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800" dirty="0"/>
                        <a:t>Runs immediately before and after the execution of </a:t>
                      </a:r>
                      <a:r>
                        <a:rPr lang="en-US" sz="1800" b="1" i="1" dirty="0"/>
                        <a:t>Action</a:t>
                      </a:r>
                      <a:r>
                        <a:rPr lang="en-US" sz="1800" dirty="0"/>
                        <a:t> </a:t>
                      </a:r>
                      <a:r>
                        <a:rPr lang="en-US" sz="1800" dirty="0" err="1"/>
                        <a:t>metods</a:t>
                      </a:r>
                      <a:r>
                        <a:rPr lang="en-US" sz="1800" dirty="0"/>
                        <a:t>. They run only after the </a:t>
                      </a:r>
                      <a:r>
                        <a:rPr lang="en-US" sz="1800" b="1" i="1" dirty="0"/>
                        <a:t>Action </a:t>
                      </a:r>
                      <a:r>
                        <a:rPr lang="en-US" sz="1800" dirty="0"/>
                        <a:t>method has executed successfully.</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132164642"/>
                  </a:ext>
                </a:extLst>
              </a:tr>
            </a:tbl>
          </a:graphicData>
        </a:graphic>
      </p:graphicFrame>
    </p:spTree>
    <p:extLst>
      <p:ext uri="{BB962C8B-B14F-4D97-AF65-F5344CB8AC3E}">
        <p14:creationId xmlns:p14="http://schemas.microsoft.com/office/powerpoint/2010/main" val="901017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BA50F7-A75E-4EC8-BAE1-30EF2CA5AA37}"/>
              </a:ext>
            </a:extLst>
          </p:cNvPr>
          <p:cNvPicPr>
            <a:picLocks noChangeAspect="1"/>
          </p:cNvPicPr>
          <p:nvPr/>
        </p:nvPicPr>
        <p:blipFill>
          <a:blip r:embed="rId2"/>
          <a:stretch>
            <a:fillRect/>
          </a:stretch>
        </p:blipFill>
        <p:spPr>
          <a:xfrm>
            <a:off x="6278566" y="2077927"/>
            <a:ext cx="4781259" cy="4176075"/>
          </a:xfrm>
          <a:prstGeom prst="rect">
            <a:avLst/>
          </a:prstGeom>
          <a:ln w="25400">
            <a:solidFill>
              <a:schemeClr val="accent2"/>
            </a:solidFill>
          </a:ln>
          <a:effectLst/>
        </p:spPr>
      </p:pic>
      <p:sp>
        <p:nvSpPr>
          <p:cNvPr id="2" name="Title 1">
            <a:extLst>
              <a:ext uri="{FF2B5EF4-FFF2-40B4-BE49-F238E27FC236}">
                <a16:creationId xmlns:a16="http://schemas.microsoft.com/office/drawing/2014/main" id="{75B78E1C-4D41-43A8-8078-11AEE288190F}"/>
              </a:ext>
            </a:extLst>
          </p:cNvPr>
          <p:cNvSpPr>
            <a:spLocks noGrp="1"/>
          </p:cNvSpPr>
          <p:nvPr>
            <p:ph type="title"/>
          </p:nvPr>
        </p:nvSpPr>
        <p:spPr>
          <a:xfrm>
            <a:off x="1055804" y="286603"/>
            <a:ext cx="11136196" cy="1450757"/>
          </a:xfrm>
        </p:spPr>
        <p:txBody>
          <a:bodyPr>
            <a:normAutofit/>
          </a:bodyPr>
          <a:lstStyle/>
          <a:p>
            <a:r>
              <a:rPr lang="en-US" dirty="0">
                <a:solidFill>
                  <a:schemeClr val="tx1"/>
                </a:solidFill>
              </a:rPr>
              <a:t>Filter Interaction in the Filter Pipeline</a:t>
            </a:r>
            <a:br>
              <a:rPr lang="en-US" dirty="0"/>
            </a:br>
            <a:r>
              <a:rPr lang="en-US" sz="1400" dirty="0">
                <a:hlinkClick r:id="rId3"/>
              </a:rPr>
              <a:t>https://docs.microsoft.com/en-us/aspnet/core/mvc/controllers/filters?view=aspnetcore-5.0#filter-types</a:t>
            </a:r>
            <a:br>
              <a:rPr lang="en-US" sz="1400" dirty="0"/>
            </a:br>
            <a:r>
              <a:rPr lang="en-US" sz="1400" dirty="0">
                <a:hlinkClick r:id="rId4"/>
              </a:rPr>
              <a:t>https://docs.microsoft.com/en-us/aspnet/core/mvc/controllers/filters?view=aspnetcore-5.0#using-middleware-in-the-filter-pipeline</a:t>
            </a:r>
            <a:endParaRPr lang="en-US" dirty="0"/>
          </a:p>
        </p:txBody>
      </p:sp>
      <p:sp>
        <p:nvSpPr>
          <p:cNvPr id="3" name="Rectangle 2">
            <a:extLst>
              <a:ext uri="{FF2B5EF4-FFF2-40B4-BE49-F238E27FC236}">
                <a16:creationId xmlns:a16="http://schemas.microsoft.com/office/drawing/2014/main" id="{74913BFB-677A-4B4C-AAF6-B9F6328CA288}"/>
              </a:ext>
            </a:extLst>
          </p:cNvPr>
          <p:cNvSpPr/>
          <p:nvPr/>
        </p:nvSpPr>
        <p:spPr>
          <a:xfrm>
            <a:off x="1187777" y="1894787"/>
            <a:ext cx="4908223" cy="4515439"/>
          </a:xfrm>
          <a:prstGeom prst="rect">
            <a:avLst/>
          </a:prstGeom>
          <a:noFill/>
          <a:ln w="25400">
            <a:noFill/>
          </a:ln>
        </p:spPr>
        <p:txBody>
          <a:bodyPr wrap="square" anchor="ctr">
            <a:normAutofit fontScale="92500"/>
          </a:bodyPr>
          <a:lstStyle/>
          <a:p>
            <a:r>
              <a:rPr lang="en-US" sz="2000" dirty="0"/>
              <a:t>Resource filters work like middleware in that they surround the execution of everything that comes later in the pipeline. Filters differ from middleware in that they're part of the runtime, which means that they have access to context and constructs.</a:t>
            </a:r>
          </a:p>
          <a:p>
            <a:endParaRPr lang="en-US" sz="2000" dirty="0"/>
          </a:p>
          <a:p>
            <a:r>
              <a:rPr lang="en-US" sz="2000" dirty="0"/>
              <a:t>Even if you don't have any filters, middleware, try-catch, etc, ASP.NET Core will itself catch any exceptions within the pipeline of </a:t>
            </a:r>
            <a:r>
              <a:rPr lang="en-US" sz="2000" b="1" i="1" dirty="0"/>
              <a:t>Controller</a:t>
            </a:r>
            <a:r>
              <a:rPr lang="en-US" sz="2000" dirty="0"/>
              <a:t>, </a:t>
            </a:r>
            <a:r>
              <a:rPr lang="en-US" sz="2000" b="1" i="1" dirty="0"/>
              <a:t>Action </a:t>
            </a:r>
            <a:r>
              <a:rPr lang="en-US" sz="2000" dirty="0"/>
              <a:t>method, filters, </a:t>
            </a:r>
            <a:r>
              <a:rPr lang="en-US" sz="2000" b="1" i="1" dirty="0"/>
              <a:t>View</a:t>
            </a:r>
            <a:r>
              <a:rPr lang="en-US" sz="2000" dirty="0"/>
              <a:t>, etc. </a:t>
            </a:r>
          </a:p>
          <a:p>
            <a:r>
              <a:rPr lang="en-US" sz="2000" dirty="0"/>
              <a:t>An exception in the Startup class will probably crash the whole app, but that doesn’t happen with exceptions anywhere else. They'll be caught and typically an HTTP 500 will be sent.</a:t>
            </a:r>
          </a:p>
        </p:txBody>
      </p:sp>
    </p:spTree>
    <p:extLst>
      <p:ext uri="{BB962C8B-B14F-4D97-AF65-F5344CB8AC3E}">
        <p14:creationId xmlns:p14="http://schemas.microsoft.com/office/powerpoint/2010/main" val="2073389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25EF5-706C-4CF6-AC63-8F57BB03B891}"/>
              </a:ext>
            </a:extLst>
          </p:cNvPr>
          <p:cNvSpPr>
            <a:spLocks noGrp="1"/>
          </p:cNvSpPr>
          <p:nvPr>
            <p:ph type="title"/>
          </p:nvPr>
        </p:nvSpPr>
        <p:spPr>
          <a:xfrm>
            <a:off x="1097279" y="286603"/>
            <a:ext cx="10643113" cy="1450757"/>
          </a:xfrm>
        </p:spPr>
        <p:txBody>
          <a:bodyPr>
            <a:normAutofit/>
          </a:bodyPr>
          <a:lstStyle/>
          <a:p>
            <a:r>
              <a:rPr lang="en-US" dirty="0">
                <a:solidFill>
                  <a:schemeClr val="tx1"/>
                </a:solidFill>
              </a:rPr>
              <a:t>Filter Order-of-Execution and Scope</a:t>
            </a:r>
            <a:br>
              <a:rPr lang="en-US" dirty="0">
                <a:solidFill>
                  <a:schemeClr val="tx1"/>
                </a:solidFill>
              </a:rPr>
            </a:br>
            <a:r>
              <a:rPr lang="en-US" sz="1400" dirty="0">
                <a:hlinkClick r:id="rId2"/>
              </a:rPr>
              <a:t>https://docs.microsoft.com/en-us/aspnet/core/mvc/controllers/filters?view=aspnetcore-5.0#default-order-of-execution</a:t>
            </a:r>
            <a:endParaRPr lang="en-US" dirty="0"/>
          </a:p>
        </p:txBody>
      </p:sp>
      <p:sp>
        <p:nvSpPr>
          <p:cNvPr id="3" name="Content Placeholder 2">
            <a:extLst>
              <a:ext uri="{FF2B5EF4-FFF2-40B4-BE49-F238E27FC236}">
                <a16:creationId xmlns:a16="http://schemas.microsoft.com/office/drawing/2014/main" id="{901992D1-6366-427D-8951-D944F99716A1}"/>
              </a:ext>
            </a:extLst>
          </p:cNvPr>
          <p:cNvSpPr>
            <a:spLocks noGrp="1"/>
          </p:cNvSpPr>
          <p:nvPr>
            <p:ph idx="1"/>
          </p:nvPr>
        </p:nvSpPr>
        <p:spPr>
          <a:xfrm>
            <a:off x="1325639" y="1911049"/>
            <a:ext cx="9661676" cy="1814641"/>
          </a:xfrm>
        </p:spPr>
        <p:txBody>
          <a:bodyPr anchor="ctr">
            <a:normAutofit fontScale="92500" lnSpcReduction="10000"/>
          </a:bodyPr>
          <a:lstStyle/>
          <a:p>
            <a:r>
              <a:rPr lang="en-US" sz="2400" dirty="0">
                <a:solidFill>
                  <a:schemeClr val="tx1"/>
                </a:solidFill>
              </a:rPr>
              <a:t>Filters are nested inside each other during different stages of the data lifecycle of an application. How filters are nested determines their scope. </a:t>
            </a:r>
            <a:r>
              <a:rPr lang="en-US" sz="2400" b="1" i="1" dirty="0">
                <a:solidFill>
                  <a:schemeClr val="tx1"/>
                </a:solidFill>
              </a:rPr>
              <a:t>Global filters </a:t>
            </a:r>
            <a:r>
              <a:rPr lang="en-US" sz="2400" dirty="0">
                <a:solidFill>
                  <a:schemeClr val="tx1"/>
                </a:solidFill>
              </a:rPr>
              <a:t>surround </a:t>
            </a:r>
            <a:r>
              <a:rPr lang="en-US" sz="2400" b="1" i="1" dirty="0">
                <a:solidFill>
                  <a:schemeClr val="tx1"/>
                </a:solidFill>
              </a:rPr>
              <a:t>class (Controller) filters</a:t>
            </a:r>
            <a:r>
              <a:rPr lang="en-US" sz="2400" dirty="0">
                <a:solidFill>
                  <a:schemeClr val="tx1"/>
                </a:solidFill>
              </a:rPr>
              <a:t>, which surround </a:t>
            </a:r>
            <a:r>
              <a:rPr lang="en-US" sz="2400" b="1" i="1" dirty="0">
                <a:solidFill>
                  <a:schemeClr val="tx1"/>
                </a:solidFill>
              </a:rPr>
              <a:t>method (Action) filters</a:t>
            </a:r>
            <a:r>
              <a:rPr lang="en-US" sz="2400" dirty="0">
                <a:solidFill>
                  <a:schemeClr val="tx1"/>
                </a:solidFill>
              </a:rPr>
              <a:t>. As a result of filter nesting, the ‘</a:t>
            </a:r>
            <a:r>
              <a:rPr lang="en-US" sz="2400" dirty="0">
                <a:solidFill>
                  <a:srgbClr val="FF0000"/>
                </a:solidFill>
              </a:rPr>
              <a:t>On…Executed()</a:t>
            </a:r>
            <a:r>
              <a:rPr lang="en-US" sz="2400" dirty="0"/>
              <a:t>’ filter method runs in the reverse order of the ‘</a:t>
            </a:r>
            <a:r>
              <a:rPr lang="en-US" sz="2400" dirty="0">
                <a:solidFill>
                  <a:srgbClr val="FF0000"/>
                </a:solidFill>
              </a:rPr>
              <a:t>On…Executing()</a:t>
            </a:r>
            <a:r>
              <a:rPr lang="en-US" sz="2400" dirty="0"/>
              <a:t>’ filter method. </a:t>
            </a:r>
          </a:p>
        </p:txBody>
      </p:sp>
      <p:sp>
        <p:nvSpPr>
          <p:cNvPr id="5" name="TextBox 4">
            <a:extLst>
              <a:ext uri="{FF2B5EF4-FFF2-40B4-BE49-F238E27FC236}">
                <a16:creationId xmlns:a16="http://schemas.microsoft.com/office/drawing/2014/main" id="{05021235-ECB5-4190-A9B3-2B2E8C985F32}"/>
              </a:ext>
            </a:extLst>
          </p:cNvPr>
          <p:cNvSpPr txBox="1"/>
          <p:nvPr/>
        </p:nvSpPr>
        <p:spPr>
          <a:xfrm>
            <a:off x="3191206" y="3725690"/>
            <a:ext cx="6346613" cy="2554545"/>
          </a:xfrm>
          <a:prstGeom prst="rect">
            <a:avLst/>
          </a:prstGeom>
          <a:solidFill>
            <a:schemeClr val="tx1"/>
          </a:solidFill>
          <a:ln w="25400">
            <a:solidFill>
              <a:schemeClr val="accent2"/>
            </a:solidFill>
          </a:ln>
        </p:spPr>
        <p:txBody>
          <a:bodyPr wrap="square">
            <a:spAutoFit/>
          </a:bodyPr>
          <a:lstStyle/>
          <a:p>
            <a:pPr marL="285750" indent="-285750">
              <a:buFont typeface="Arial" panose="020B0604020202020204" pitchFamily="34" charset="0"/>
              <a:buChar char="•"/>
            </a:pPr>
            <a:r>
              <a:rPr lang="en-US" sz="2000" dirty="0">
                <a:solidFill>
                  <a:srgbClr val="00B050"/>
                </a:solidFill>
              </a:rPr>
              <a:t>The ‘</a:t>
            </a:r>
            <a:r>
              <a:rPr lang="en-US" sz="2000" i="1" dirty="0" err="1">
                <a:solidFill>
                  <a:srgbClr val="00B050"/>
                </a:solidFill>
              </a:rPr>
              <a:t>OnResourceExecuting</a:t>
            </a:r>
            <a:r>
              <a:rPr lang="en-US" sz="2000" dirty="0">
                <a:solidFill>
                  <a:srgbClr val="00B050"/>
                </a:solidFill>
              </a:rPr>
              <a:t>‘ method of global filters.</a:t>
            </a:r>
          </a:p>
          <a:p>
            <a:pPr marL="742950" lvl="1" indent="-285750">
              <a:buFont typeface="Arial" panose="020B0604020202020204" pitchFamily="34" charset="0"/>
              <a:buChar char="•"/>
            </a:pPr>
            <a:r>
              <a:rPr lang="en-US" sz="2000" dirty="0">
                <a:solidFill>
                  <a:srgbClr val="FFFF00"/>
                </a:solidFill>
              </a:rPr>
              <a:t>The ‘</a:t>
            </a:r>
            <a:r>
              <a:rPr lang="en-US" sz="2000" i="1" dirty="0" err="1">
                <a:solidFill>
                  <a:srgbClr val="FFFF00"/>
                </a:solidFill>
              </a:rPr>
              <a:t>OnResultExecuting</a:t>
            </a:r>
            <a:r>
              <a:rPr lang="en-US" sz="2000" i="1" dirty="0">
                <a:solidFill>
                  <a:srgbClr val="FFFF00"/>
                </a:solidFill>
              </a:rPr>
              <a:t>’</a:t>
            </a:r>
            <a:r>
              <a:rPr lang="en-US" sz="2000" dirty="0">
                <a:solidFill>
                  <a:srgbClr val="FFFF00"/>
                </a:solidFill>
              </a:rPr>
              <a:t> code of Controller filters.</a:t>
            </a:r>
          </a:p>
          <a:p>
            <a:pPr marL="1200150" lvl="2" indent="-285750">
              <a:buFont typeface="Arial" panose="020B0604020202020204" pitchFamily="34" charset="0"/>
              <a:buChar char="•"/>
            </a:pPr>
            <a:r>
              <a:rPr lang="en-US" sz="2000" dirty="0">
                <a:solidFill>
                  <a:srgbClr val="FF0000"/>
                </a:solidFill>
              </a:rPr>
              <a:t>The ‘</a:t>
            </a:r>
            <a:r>
              <a:rPr lang="en-US" sz="2000" i="1" dirty="0" err="1">
                <a:solidFill>
                  <a:srgbClr val="FF0000"/>
                </a:solidFill>
              </a:rPr>
              <a:t>OnActionExecuting</a:t>
            </a:r>
            <a:r>
              <a:rPr lang="en-US" sz="2000" dirty="0">
                <a:solidFill>
                  <a:srgbClr val="FF0000"/>
                </a:solidFill>
              </a:rPr>
              <a:t>’ code of Action method filters.</a:t>
            </a:r>
          </a:p>
          <a:p>
            <a:pPr marL="1200150" lvl="2" indent="-285750">
              <a:buFont typeface="Arial" panose="020B0604020202020204" pitchFamily="34" charset="0"/>
              <a:buChar char="•"/>
            </a:pPr>
            <a:r>
              <a:rPr lang="en-US" sz="2000" dirty="0">
                <a:solidFill>
                  <a:srgbClr val="FF0000"/>
                </a:solidFill>
              </a:rPr>
              <a:t>The ‘</a:t>
            </a:r>
            <a:r>
              <a:rPr lang="en-US" sz="2000" i="1" dirty="0" err="1">
                <a:solidFill>
                  <a:srgbClr val="FF0000"/>
                </a:solidFill>
              </a:rPr>
              <a:t>OnActionExecuted</a:t>
            </a:r>
            <a:r>
              <a:rPr lang="en-US" sz="2000" dirty="0">
                <a:solidFill>
                  <a:srgbClr val="FF0000"/>
                </a:solidFill>
              </a:rPr>
              <a:t>’ code of Action method filters.</a:t>
            </a:r>
          </a:p>
          <a:p>
            <a:pPr marL="742950" lvl="1" indent="-285750">
              <a:buFont typeface="Arial" panose="020B0604020202020204" pitchFamily="34" charset="0"/>
              <a:buChar char="•"/>
            </a:pPr>
            <a:r>
              <a:rPr lang="en-US" sz="2000" dirty="0">
                <a:solidFill>
                  <a:srgbClr val="FFFF00"/>
                </a:solidFill>
              </a:rPr>
              <a:t>The ‘</a:t>
            </a:r>
            <a:r>
              <a:rPr lang="en-US" sz="2000" i="1" dirty="0" err="1">
                <a:solidFill>
                  <a:srgbClr val="FFFF00"/>
                </a:solidFill>
              </a:rPr>
              <a:t>OnResultExecuted</a:t>
            </a:r>
            <a:r>
              <a:rPr lang="en-US" sz="2000" dirty="0">
                <a:solidFill>
                  <a:srgbClr val="FFFF00"/>
                </a:solidFill>
              </a:rPr>
              <a:t>’ code of Controller filters.</a:t>
            </a:r>
          </a:p>
          <a:p>
            <a:pPr marL="285750" indent="-285750">
              <a:buFont typeface="Arial" panose="020B0604020202020204" pitchFamily="34" charset="0"/>
              <a:buChar char="•"/>
            </a:pPr>
            <a:r>
              <a:rPr lang="en-US" sz="2000" dirty="0">
                <a:solidFill>
                  <a:srgbClr val="00B050"/>
                </a:solidFill>
              </a:rPr>
              <a:t>The ‘</a:t>
            </a:r>
            <a:r>
              <a:rPr lang="en-US" sz="2000" i="1" dirty="0" err="1">
                <a:solidFill>
                  <a:srgbClr val="00B050"/>
                </a:solidFill>
              </a:rPr>
              <a:t>OnResourceExecuted</a:t>
            </a:r>
            <a:r>
              <a:rPr lang="en-US" sz="2000" dirty="0">
                <a:solidFill>
                  <a:srgbClr val="00B050"/>
                </a:solidFill>
              </a:rPr>
              <a:t>’ code of global filters.</a:t>
            </a:r>
          </a:p>
        </p:txBody>
      </p:sp>
    </p:spTree>
    <p:extLst>
      <p:ext uri="{BB962C8B-B14F-4D97-AF65-F5344CB8AC3E}">
        <p14:creationId xmlns:p14="http://schemas.microsoft.com/office/powerpoint/2010/main" val="1906437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8D034-5730-40F2-BB04-14AC31AF1D55}"/>
              </a:ext>
            </a:extLst>
          </p:cNvPr>
          <p:cNvSpPr>
            <a:spLocks noGrp="1"/>
          </p:cNvSpPr>
          <p:nvPr>
            <p:ph type="title"/>
          </p:nvPr>
        </p:nvSpPr>
        <p:spPr>
          <a:xfrm>
            <a:off x="1097280" y="286603"/>
            <a:ext cx="10226546" cy="1450757"/>
          </a:xfrm>
        </p:spPr>
        <p:txBody>
          <a:bodyPr>
            <a:normAutofit/>
          </a:bodyPr>
          <a:lstStyle/>
          <a:p>
            <a:r>
              <a:rPr lang="en-US" dirty="0">
                <a:solidFill>
                  <a:schemeClr val="tx1"/>
                </a:solidFill>
              </a:rPr>
              <a:t>Authorization Filter</a:t>
            </a:r>
            <a:br>
              <a:rPr lang="en-US" dirty="0"/>
            </a:br>
            <a:r>
              <a:rPr lang="en-US" sz="1400" dirty="0">
                <a:hlinkClick r:id="rId2"/>
              </a:rPr>
              <a:t>https://docs.microsoft.com/en-us/aspnet/core/mvc/controllers/filters?view=aspnetcore-5.0#authorization-filters</a:t>
            </a:r>
            <a:endParaRPr lang="en-US" dirty="0"/>
          </a:p>
        </p:txBody>
      </p:sp>
      <p:sp>
        <p:nvSpPr>
          <p:cNvPr id="3" name="Content Placeholder 2">
            <a:extLst>
              <a:ext uri="{FF2B5EF4-FFF2-40B4-BE49-F238E27FC236}">
                <a16:creationId xmlns:a16="http://schemas.microsoft.com/office/drawing/2014/main" id="{E5B8DF20-E304-4806-A494-421376B22686}"/>
              </a:ext>
            </a:extLst>
          </p:cNvPr>
          <p:cNvSpPr>
            <a:spLocks noGrp="1"/>
          </p:cNvSpPr>
          <p:nvPr>
            <p:ph idx="1"/>
          </p:nvPr>
        </p:nvSpPr>
        <p:spPr>
          <a:xfrm>
            <a:off x="1296610" y="1923067"/>
            <a:ext cx="4887373" cy="4496773"/>
          </a:xfrm>
        </p:spPr>
        <p:txBody>
          <a:bodyPr anchor="ctr">
            <a:normAutofit/>
          </a:bodyPr>
          <a:lstStyle/>
          <a:p>
            <a:pPr>
              <a:lnSpc>
                <a:spcPct val="100000"/>
              </a:lnSpc>
            </a:pPr>
            <a:r>
              <a:rPr lang="en-US" sz="2400" dirty="0">
                <a:solidFill>
                  <a:schemeClr val="tx1"/>
                </a:solidFill>
              </a:rPr>
              <a:t>Authorization filters:</a:t>
            </a:r>
          </a:p>
          <a:p>
            <a:pPr lvl="1">
              <a:buFont typeface="Arial" panose="020B0604020202020204" pitchFamily="34" charset="0"/>
              <a:buChar char="•"/>
            </a:pPr>
            <a:r>
              <a:rPr lang="en-US" sz="2000" dirty="0">
                <a:solidFill>
                  <a:schemeClr val="tx1"/>
                </a:solidFill>
              </a:rPr>
              <a:t>Are the first filters to run in the filter pipeline.</a:t>
            </a:r>
          </a:p>
          <a:p>
            <a:pPr lvl="1">
              <a:buFont typeface="Arial" panose="020B0604020202020204" pitchFamily="34" charset="0"/>
              <a:buChar char="•"/>
            </a:pPr>
            <a:r>
              <a:rPr lang="en-US" sz="2000" dirty="0">
                <a:solidFill>
                  <a:schemeClr val="tx1"/>
                </a:solidFill>
              </a:rPr>
              <a:t>Control access to </a:t>
            </a:r>
            <a:r>
              <a:rPr lang="en-US" sz="2000" b="1" i="1" dirty="0">
                <a:solidFill>
                  <a:schemeClr val="tx1"/>
                </a:solidFill>
              </a:rPr>
              <a:t>Action </a:t>
            </a:r>
            <a:r>
              <a:rPr lang="en-US" sz="2000" dirty="0">
                <a:solidFill>
                  <a:schemeClr val="tx1"/>
                </a:solidFill>
              </a:rPr>
              <a:t>methods.</a:t>
            </a:r>
          </a:p>
          <a:p>
            <a:pPr lvl="1">
              <a:buFont typeface="Arial" panose="020B0604020202020204" pitchFamily="34" charset="0"/>
              <a:buChar char="•"/>
            </a:pPr>
            <a:r>
              <a:rPr lang="en-US" sz="2000" dirty="0">
                <a:solidFill>
                  <a:schemeClr val="tx1"/>
                </a:solidFill>
              </a:rPr>
              <a:t>Have a </a:t>
            </a:r>
            <a:r>
              <a:rPr lang="en-US" sz="2000" dirty="0" err="1">
                <a:solidFill>
                  <a:srgbClr val="FF0000"/>
                </a:solidFill>
              </a:rPr>
              <a:t>OnExecuting</a:t>
            </a:r>
            <a:r>
              <a:rPr lang="en-US" sz="2000" dirty="0">
                <a:solidFill>
                  <a:srgbClr val="FF0000"/>
                </a:solidFill>
              </a:rPr>
              <a:t>()</a:t>
            </a:r>
            <a:r>
              <a:rPr lang="en-US" sz="2000" dirty="0">
                <a:solidFill>
                  <a:schemeClr val="tx1"/>
                </a:solidFill>
              </a:rPr>
              <a:t> method, but no </a:t>
            </a:r>
            <a:r>
              <a:rPr lang="en-US" sz="2000" dirty="0" err="1">
                <a:solidFill>
                  <a:srgbClr val="FF0000"/>
                </a:solidFill>
              </a:rPr>
              <a:t>OnExecuted</a:t>
            </a:r>
            <a:r>
              <a:rPr lang="en-US" sz="2000" dirty="0">
                <a:solidFill>
                  <a:srgbClr val="FF0000"/>
                </a:solidFill>
              </a:rPr>
              <a:t>()</a:t>
            </a:r>
            <a:r>
              <a:rPr lang="en-US" sz="2000" dirty="0">
                <a:solidFill>
                  <a:schemeClr val="tx1"/>
                </a:solidFill>
              </a:rPr>
              <a:t> method.</a:t>
            </a:r>
          </a:p>
          <a:p>
            <a:pPr>
              <a:lnSpc>
                <a:spcPct val="100000"/>
              </a:lnSpc>
            </a:pPr>
            <a:r>
              <a:rPr lang="en-US" sz="2400" dirty="0">
                <a:solidFill>
                  <a:schemeClr val="tx1"/>
                </a:solidFill>
              </a:rPr>
              <a:t>The built-in </a:t>
            </a:r>
            <a:r>
              <a:rPr lang="en-US" sz="2400" b="1" i="1" dirty="0">
                <a:solidFill>
                  <a:schemeClr val="tx1"/>
                </a:solidFill>
              </a:rPr>
              <a:t>Authorization </a:t>
            </a:r>
            <a:r>
              <a:rPr lang="en-US" sz="2400" dirty="0">
                <a:solidFill>
                  <a:schemeClr val="tx1"/>
                </a:solidFill>
              </a:rPr>
              <a:t>filter:</a:t>
            </a:r>
          </a:p>
          <a:p>
            <a:pPr lvl="1">
              <a:buFont typeface="Arial" panose="020B0604020202020204" pitchFamily="34" charset="0"/>
              <a:buChar char="•"/>
            </a:pPr>
            <a:r>
              <a:rPr lang="en-US" sz="2000" dirty="0">
                <a:solidFill>
                  <a:schemeClr val="tx1"/>
                </a:solidFill>
              </a:rPr>
              <a:t>Calls the authorization system.</a:t>
            </a:r>
          </a:p>
          <a:p>
            <a:pPr lvl="1">
              <a:buFont typeface="Arial" panose="020B0604020202020204" pitchFamily="34" charset="0"/>
              <a:buChar char="•"/>
            </a:pPr>
            <a:r>
              <a:rPr lang="en-US" sz="2000" dirty="0">
                <a:solidFill>
                  <a:schemeClr val="tx1"/>
                </a:solidFill>
              </a:rPr>
              <a:t>Does not authorize requests.</a:t>
            </a:r>
          </a:p>
          <a:p>
            <a:pPr lvl="1">
              <a:buFont typeface="Arial" panose="020B0604020202020204" pitchFamily="34" charset="0"/>
              <a:buChar char="•"/>
            </a:pPr>
            <a:r>
              <a:rPr lang="en-US" sz="2000" dirty="0">
                <a:solidFill>
                  <a:schemeClr val="tx1"/>
                </a:solidFill>
              </a:rPr>
              <a:t>cannot handle thrown exceptions.</a:t>
            </a:r>
          </a:p>
        </p:txBody>
      </p:sp>
      <p:pic>
        <p:nvPicPr>
          <p:cNvPr id="6" name="Picture 5">
            <a:extLst>
              <a:ext uri="{FF2B5EF4-FFF2-40B4-BE49-F238E27FC236}">
                <a16:creationId xmlns:a16="http://schemas.microsoft.com/office/drawing/2014/main" id="{617A7B95-BB23-4096-8195-BC496511DF94}"/>
              </a:ext>
            </a:extLst>
          </p:cNvPr>
          <p:cNvPicPr>
            <a:picLocks noChangeAspect="1"/>
          </p:cNvPicPr>
          <p:nvPr/>
        </p:nvPicPr>
        <p:blipFill>
          <a:blip r:embed="rId3"/>
          <a:stretch>
            <a:fillRect/>
          </a:stretch>
        </p:blipFill>
        <p:spPr>
          <a:xfrm>
            <a:off x="6278566" y="2077927"/>
            <a:ext cx="4781259" cy="4176075"/>
          </a:xfrm>
          <a:prstGeom prst="rect">
            <a:avLst/>
          </a:prstGeom>
          <a:ln w="25400">
            <a:solidFill>
              <a:schemeClr val="accent2"/>
            </a:solidFill>
          </a:ln>
          <a:effectLst/>
        </p:spPr>
      </p:pic>
    </p:spTree>
    <p:extLst>
      <p:ext uri="{BB962C8B-B14F-4D97-AF65-F5344CB8AC3E}">
        <p14:creationId xmlns:p14="http://schemas.microsoft.com/office/powerpoint/2010/main" val="2420184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52551-15FF-4949-B930-019617D276BF}"/>
              </a:ext>
            </a:extLst>
          </p:cNvPr>
          <p:cNvSpPr>
            <a:spLocks noGrp="1"/>
          </p:cNvSpPr>
          <p:nvPr>
            <p:ph type="title"/>
          </p:nvPr>
        </p:nvSpPr>
        <p:spPr/>
        <p:txBody>
          <a:bodyPr>
            <a:normAutofit/>
          </a:bodyPr>
          <a:lstStyle/>
          <a:p>
            <a:r>
              <a:rPr lang="en-US" dirty="0">
                <a:solidFill>
                  <a:schemeClr val="tx1"/>
                </a:solidFill>
              </a:rPr>
              <a:t>Resource Filters</a:t>
            </a:r>
            <a:br>
              <a:rPr lang="en-US" dirty="0"/>
            </a:br>
            <a:r>
              <a:rPr lang="en-US" sz="1400" dirty="0">
                <a:hlinkClick r:id="rId2"/>
              </a:rPr>
              <a:t>https://docs.microsoft.com/en-us/aspnet/core/mvc/controllers/filters?view=aspnetcore-5.0#resource-filters</a:t>
            </a:r>
            <a:endParaRPr lang="en-US" dirty="0"/>
          </a:p>
        </p:txBody>
      </p:sp>
      <p:sp>
        <p:nvSpPr>
          <p:cNvPr id="3" name="Content Placeholder 2">
            <a:extLst>
              <a:ext uri="{FF2B5EF4-FFF2-40B4-BE49-F238E27FC236}">
                <a16:creationId xmlns:a16="http://schemas.microsoft.com/office/drawing/2014/main" id="{5E501941-A7A8-4C3E-B128-B1A13880E3FB}"/>
              </a:ext>
            </a:extLst>
          </p:cNvPr>
          <p:cNvSpPr>
            <a:spLocks noGrp="1"/>
          </p:cNvSpPr>
          <p:nvPr>
            <p:ph idx="1"/>
          </p:nvPr>
        </p:nvSpPr>
        <p:spPr>
          <a:xfrm>
            <a:off x="1213072" y="1906433"/>
            <a:ext cx="10003262" cy="1582945"/>
          </a:xfrm>
        </p:spPr>
        <p:txBody>
          <a:bodyPr anchor="ctr">
            <a:normAutofit/>
          </a:bodyPr>
          <a:lstStyle/>
          <a:p>
            <a:pPr>
              <a:lnSpc>
                <a:spcPct val="100000"/>
              </a:lnSpc>
            </a:pPr>
            <a:r>
              <a:rPr lang="en-US" sz="2400" dirty="0">
                <a:solidFill>
                  <a:schemeClr val="tx1"/>
                </a:solidFill>
              </a:rPr>
              <a:t>Resource filters:</a:t>
            </a:r>
          </a:p>
          <a:p>
            <a:pPr lvl="1">
              <a:buFont typeface="Arial" panose="020B0604020202020204" pitchFamily="34" charset="0"/>
              <a:buChar char="•"/>
            </a:pPr>
            <a:r>
              <a:rPr lang="en-US" sz="2000" dirty="0">
                <a:solidFill>
                  <a:schemeClr val="tx1"/>
                </a:solidFill>
              </a:rPr>
              <a:t>Runs after the Authorization filter.</a:t>
            </a:r>
          </a:p>
          <a:p>
            <a:pPr lvl="1">
              <a:buFont typeface="Arial" panose="020B0604020202020204" pitchFamily="34" charset="0"/>
              <a:buChar char="•"/>
            </a:pPr>
            <a:r>
              <a:rPr lang="en-US" sz="2000" dirty="0">
                <a:solidFill>
                  <a:schemeClr val="tx1"/>
                </a:solidFill>
              </a:rPr>
              <a:t>Implement either the </a:t>
            </a:r>
            <a:r>
              <a:rPr lang="en-US" sz="2000" b="1" i="1" dirty="0" err="1">
                <a:solidFill>
                  <a:schemeClr val="tx1"/>
                </a:solidFill>
              </a:rPr>
              <a:t>IResourceFilter</a:t>
            </a:r>
            <a:r>
              <a:rPr lang="en-US" sz="2000" dirty="0">
                <a:solidFill>
                  <a:schemeClr val="tx1"/>
                </a:solidFill>
              </a:rPr>
              <a:t> or </a:t>
            </a:r>
            <a:r>
              <a:rPr lang="en-US" sz="2000" b="1" i="1" dirty="0" err="1">
                <a:solidFill>
                  <a:schemeClr val="tx1"/>
                </a:solidFill>
              </a:rPr>
              <a:t>IAsyncResourceFilter</a:t>
            </a:r>
            <a:r>
              <a:rPr lang="en-US" sz="2000" dirty="0">
                <a:solidFill>
                  <a:schemeClr val="tx1"/>
                </a:solidFill>
              </a:rPr>
              <a:t> interface.</a:t>
            </a:r>
          </a:p>
          <a:p>
            <a:pPr lvl="1">
              <a:buFont typeface="Arial" panose="020B0604020202020204" pitchFamily="34" charset="0"/>
              <a:buChar char="•"/>
            </a:pPr>
            <a:r>
              <a:rPr lang="en-US" sz="2000" dirty="0">
                <a:solidFill>
                  <a:schemeClr val="tx1"/>
                </a:solidFill>
              </a:rPr>
              <a:t>It wraps most of the rest of the filter pipeline.</a:t>
            </a:r>
          </a:p>
        </p:txBody>
      </p:sp>
      <p:pic>
        <p:nvPicPr>
          <p:cNvPr id="4" name="Picture 3">
            <a:extLst>
              <a:ext uri="{FF2B5EF4-FFF2-40B4-BE49-F238E27FC236}">
                <a16:creationId xmlns:a16="http://schemas.microsoft.com/office/drawing/2014/main" id="{C1E490A5-2A93-48E7-BFE1-AC539FE8EBE5}"/>
              </a:ext>
            </a:extLst>
          </p:cNvPr>
          <p:cNvPicPr>
            <a:picLocks noChangeAspect="1"/>
          </p:cNvPicPr>
          <p:nvPr/>
        </p:nvPicPr>
        <p:blipFill>
          <a:blip r:embed="rId3"/>
          <a:stretch>
            <a:fillRect/>
          </a:stretch>
        </p:blipFill>
        <p:spPr>
          <a:xfrm>
            <a:off x="5767474" y="3698863"/>
            <a:ext cx="5165860" cy="2337016"/>
          </a:xfrm>
          <a:prstGeom prst="rect">
            <a:avLst/>
          </a:prstGeom>
          <a:ln w="25400">
            <a:solidFill>
              <a:schemeClr val="accent2"/>
            </a:solidFill>
          </a:ln>
          <a:effectLst/>
        </p:spPr>
      </p:pic>
      <p:sp>
        <p:nvSpPr>
          <p:cNvPr id="7" name="Content Placeholder 2">
            <a:extLst>
              <a:ext uri="{FF2B5EF4-FFF2-40B4-BE49-F238E27FC236}">
                <a16:creationId xmlns:a16="http://schemas.microsoft.com/office/drawing/2014/main" id="{E10CF452-BBE3-4C0E-97E3-6232FF7C5C3F}"/>
              </a:ext>
            </a:extLst>
          </p:cNvPr>
          <p:cNvSpPr txBox="1">
            <a:spLocks/>
          </p:cNvSpPr>
          <p:nvPr/>
        </p:nvSpPr>
        <p:spPr>
          <a:xfrm>
            <a:off x="1195410" y="3523038"/>
            <a:ext cx="4358723" cy="2866541"/>
          </a:xfrm>
          <a:prstGeom prst="rect">
            <a:avLst/>
          </a:prstGeom>
        </p:spPr>
        <p:txBody>
          <a:bodyPr vert="horz" lIns="0" tIns="45720" rIns="0" bIns="45720" rtlCol="0" anchor="t">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pPr>
            <a:r>
              <a:rPr lang="en-US" sz="2400" dirty="0">
                <a:solidFill>
                  <a:schemeClr val="tx1"/>
                </a:solidFill>
              </a:rPr>
              <a:t>Resource filter example:</a:t>
            </a:r>
          </a:p>
          <a:p>
            <a:pPr lvl="1">
              <a:buFont typeface="Arial" panose="020B0604020202020204" pitchFamily="34" charset="0"/>
              <a:buChar char="•"/>
            </a:pPr>
            <a:r>
              <a:rPr lang="en-US" sz="1800" b="1" i="1" dirty="0" err="1">
                <a:solidFill>
                  <a:srgbClr val="FF0000"/>
                </a:solidFill>
              </a:rPr>
              <a:t>DisableFormValueModelBindingAttribute</a:t>
            </a:r>
            <a:endParaRPr lang="en-US" sz="1800" dirty="0">
              <a:solidFill>
                <a:srgbClr val="FF0000"/>
              </a:solidFill>
            </a:endParaRPr>
          </a:p>
          <a:p>
            <a:pPr lvl="1">
              <a:buFont typeface="Arial" panose="020B0604020202020204" pitchFamily="34" charset="0"/>
              <a:buChar char="•"/>
            </a:pPr>
            <a:r>
              <a:rPr lang="en-US" sz="2000" dirty="0">
                <a:solidFill>
                  <a:schemeClr val="tx1"/>
                </a:solidFill>
              </a:rPr>
              <a:t>Prevents model binding from accessing the form data.</a:t>
            </a:r>
          </a:p>
          <a:p>
            <a:pPr lvl="1">
              <a:buFont typeface="Arial" panose="020B0604020202020204" pitchFamily="34" charset="0"/>
              <a:buChar char="•"/>
            </a:pPr>
            <a:r>
              <a:rPr lang="en-US" sz="2000" dirty="0">
                <a:solidFill>
                  <a:schemeClr val="tx1"/>
                </a:solidFill>
              </a:rPr>
              <a:t>Used for large file uploads to prevent the form data from being read into memory.</a:t>
            </a:r>
          </a:p>
        </p:txBody>
      </p:sp>
    </p:spTree>
    <p:extLst>
      <p:ext uri="{BB962C8B-B14F-4D97-AF65-F5344CB8AC3E}">
        <p14:creationId xmlns:p14="http://schemas.microsoft.com/office/powerpoint/2010/main" val="3658428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C72DB-608A-4D24-960E-E790099B0A13}"/>
              </a:ext>
            </a:extLst>
          </p:cNvPr>
          <p:cNvSpPr>
            <a:spLocks noGrp="1"/>
          </p:cNvSpPr>
          <p:nvPr>
            <p:ph type="title"/>
          </p:nvPr>
        </p:nvSpPr>
        <p:spPr/>
        <p:txBody>
          <a:bodyPr>
            <a:normAutofit/>
          </a:bodyPr>
          <a:lstStyle/>
          <a:p>
            <a:r>
              <a:rPr lang="en-US" dirty="0">
                <a:solidFill>
                  <a:schemeClr val="tx1"/>
                </a:solidFill>
              </a:rPr>
              <a:t>Action Filters</a:t>
            </a:r>
            <a:br>
              <a:rPr lang="en-US" dirty="0"/>
            </a:br>
            <a:r>
              <a:rPr lang="en-US" sz="1400" dirty="0">
                <a:hlinkClick r:id="rId2"/>
              </a:rPr>
              <a:t>https://docs.microsoft.com/en-us/aspnet/core/mvc/controllers/filters?view=aspnetcore-5.0#action-filters</a:t>
            </a:r>
            <a:endParaRPr lang="en-US" dirty="0"/>
          </a:p>
        </p:txBody>
      </p:sp>
      <p:sp>
        <p:nvSpPr>
          <p:cNvPr id="4" name="Content Placeholder 2">
            <a:extLst>
              <a:ext uri="{FF2B5EF4-FFF2-40B4-BE49-F238E27FC236}">
                <a16:creationId xmlns:a16="http://schemas.microsoft.com/office/drawing/2014/main" id="{6498F235-15DA-49E8-9AA7-63EFE91F4132}"/>
              </a:ext>
            </a:extLst>
          </p:cNvPr>
          <p:cNvSpPr>
            <a:spLocks noGrp="1"/>
          </p:cNvSpPr>
          <p:nvPr>
            <p:ph idx="1"/>
          </p:nvPr>
        </p:nvSpPr>
        <p:spPr>
          <a:xfrm>
            <a:off x="1378099" y="1909762"/>
            <a:ext cx="9777263" cy="1639669"/>
          </a:xfrm>
        </p:spPr>
        <p:txBody>
          <a:bodyPr anchor="ctr">
            <a:normAutofit/>
          </a:bodyPr>
          <a:lstStyle/>
          <a:p>
            <a:r>
              <a:rPr lang="en-US" sz="2400" dirty="0">
                <a:solidFill>
                  <a:schemeClr val="tx1"/>
                </a:solidFill>
              </a:rPr>
              <a:t>Action filters:</a:t>
            </a:r>
          </a:p>
          <a:p>
            <a:pPr lvl="1">
              <a:buFont typeface="Arial" panose="020B0604020202020204" pitchFamily="34" charset="0"/>
              <a:buChar char="•"/>
            </a:pPr>
            <a:r>
              <a:rPr lang="en-US" sz="2000" dirty="0">
                <a:solidFill>
                  <a:schemeClr val="tx1"/>
                </a:solidFill>
              </a:rPr>
              <a:t>Implement either the </a:t>
            </a:r>
            <a:r>
              <a:rPr lang="en-US" sz="2000" b="1" i="1" dirty="0" err="1">
                <a:solidFill>
                  <a:schemeClr val="tx1"/>
                </a:solidFill>
              </a:rPr>
              <a:t>IActionFilter</a:t>
            </a:r>
            <a:r>
              <a:rPr lang="en-US" sz="2000" dirty="0">
                <a:solidFill>
                  <a:schemeClr val="tx1"/>
                </a:solidFill>
              </a:rPr>
              <a:t> or </a:t>
            </a:r>
            <a:r>
              <a:rPr lang="en-US" sz="2000" b="1" i="1" dirty="0" err="1">
                <a:solidFill>
                  <a:schemeClr val="tx1"/>
                </a:solidFill>
              </a:rPr>
              <a:t>IAsyncActionFilter</a:t>
            </a:r>
            <a:r>
              <a:rPr lang="en-US" sz="2000" dirty="0">
                <a:solidFill>
                  <a:schemeClr val="tx1"/>
                </a:solidFill>
              </a:rPr>
              <a:t> interface.</a:t>
            </a:r>
          </a:p>
          <a:p>
            <a:pPr lvl="1">
              <a:buFont typeface="Arial" panose="020B0604020202020204" pitchFamily="34" charset="0"/>
              <a:buChar char="•"/>
            </a:pPr>
            <a:r>
              <a:rPr lang="en-US" sz="2000" dirty="0">
                <a:solidFill>
                  <a:schemeClr val="tx1"/>
                </a:solidFill>
              </a:rPr>
              <a:t>Their execution surrounds the execution of </a:t>
            </a:r>
            <a:r>
              <a:rPr lang="en-US" sz="2000" b="1" i="1" dirty="0">
                <a:solidFill>
                  <a:schemeClr val="tx1"/>
                </a:solidFill>
              </a:rPr>
              <a:t>Action</a:t>
            </a:r>
            <a:r>
              <a:rPr lang="en-US" sz="2000" dirty="0">
                <a:solidFill>
                  <a:schemeClr val="tx1"/>
                </a:solidFill>
              </a:rPr>
              <a:t> methods.</a:t>
            </a:r>
          </a:p>
        </p:txBody>
      </p:sp>
      <p:pic>
        <p:nvPicPr>
          <p:cNvPr id="5" name="Picture 4">
            <a:extLst>
              <a:ext uri="{FF2B5EF4-FFF2-40B4-BE49-F238E27FC236}">
                <a16:creationId xmlns:a16="http://schemas.microsoft.com/office/drawing/2014/main" id="{4CBC8A7B-5DBE-45F2-9158-0E3B3885CF41}"/>
              </a:ext>
            </a:extLst>
          </p:cNvPr>
          <p:cNvPicPr>
            <a:picLocks noChangeAspect="1"/>
          </p:cNvPicPr>
          <p:nvPr/>
        </p:nvPicPr>
        <p:blipFill>
          <a:blip r:embed="rId3"/>
          <a:stretch>
            <a:fillRect/>
          </a:stretch>
        </p:blipFill>
        <p:spPr>
          <a:xfrm>
            <a:off x="2743974" y="3549431"/>
            <a:ext cx="6704052" cy="2673044"/>
          </a:xfrm>
          <a:prstGeom prst="rect">
            <a:avLst/>
          </a:prstGeom>
          <a:ln w="25400">
            <a:solidFill>
              <a:schemeClr val="accent2"/>
            </a:solidFill>
          </a:ln>
          <a:effectLst/>
        </p:spPr>
      </p:pic>
    </p:spTree>
    <p:extLst>
      <p:ext uri="{BB962C8B-B14F-4D97-AF65-F5344CB8AC3E}">
        <p14:creationId xmlns:p14="http://schemas.microsoft.com/office/powerpoint/2010/main" val="56072022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{57BAADA8-E363-486B-8A7E-CD8A4DE48F4A}tf56160789</Template>
  <TotalTime>0</TotalTime>
  <Words>1270</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Bookman Old Style</vt:lpstr>
      <vt:lpstr>Calibri</vt:lpstr>
      <vt:lpstr>Franklin Gothic Book</vt:lpstr>
      <vt:lpstr>1_RetrospectVTI</vt:lpstr>
      <vt:lpstr>Filters</vt:lpstr>
      <vt:lpstr>Filters in ASP.NET Core allow code to be run before or after specific stages in the request processing pipeline. Filters help developers encapsulate cross-cutting concerns, like exception handling or authorization.</vt:lpstr>
      <vt:lpstr>Filters – Overview https://docs.microsoft.com/en-us/aspnet/core/mvc/controllers/filters?view=aspnetcore-5.0</vt:lpstr>
      <vt:lpstr>Filter Types https://docs.microsoft.com/en-us/aspnet/core/mvc/controllers/filters?view=aspnetcore-5.0#action-filters</vt:lpstr>
      <vt:lpstr>Filter Interaction in the Filter Pipeline https://docs.microsoft.com/en-us/aspnet/core/mvc/controllers/filters?view=aspnetcore-5.0#filter-types https://docs.microsoft.com/en-us/aspnet/core/mvc/controllers/filters?view=aspnetcore-5.0#using-middleware-in-the-filter-pipeline</vt:lpstr>
      <vt:lpstr>Filter Order-of-Execution and Scope https://docs.microsoft.com/en-us/aspnet/core/mvc/controllers/filters?view=aspnetcore-5.0#default-order-of-execution</vt:lpstr>
      <vt:lpstr>Authorization Filter https://docs.microsoft.com/en-us/aspnet/core/mvc/controllers/filters?view=aspnetcore-5.0#authorization-filters</vt:lpstr>
      <vt:lpstr>Resource Filters https://docs.microsoft.com/en-us/aspnet/core/mvc/controllers/filters?view=aspnetcore-5.0#resource-filters</vt:lpstr>
      <vt:lpstr>Action Filters https://docs.microsoft.com/en-us/aspnet/core/mvc/controllers/filters?view=aspnetcore-5.0#action-filters</vt:lpstr>
      <vt:lpstr>Action Filter - ActionExecutingContext https://docs.microsoft.com/en-us/aspnet/core/mvc/controllers/filters?view=aspnetcore-5.0#action-filters</vt:lpstr>
      <vt:lpstr>Action Filter https://docs.microsoft.com/en-us/aspnet/core/mvc/controllers/filters?view=aspnetcore-5.0#action-filters</vt:lpstr>
      <vt:lpstr>Exception Filter https://docs.microsoft.com/en-us/aspnet/core/mvc/controllers/filters?view=aspnetcore-5.0#exception-filters</vt:lpstr>
      <vt:lpstr>Result Filter https://docs.microsoft.com/en-us/aspnet/core/mvc/controllers/filters?view=aspnetcore-5.0#result-filters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2020-03-20T13:51:36Z</dcterms:created>
  <dcterms:modified xsi:type="dcterms:W3CDTF">2022-08-30T14:44:24Z</dcterms:modified>
</cp:coreProperties>
</file>