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4"/>
  </p:sldMasterIdLst>
  <p:sldIdLst>
    <p:sldId id="257" r:id="rId5"/>
    <p:sldId id="258" r:id="rId6"/>
    <p:sldId id="266" r:id="rId7"/>
    <p:sldId id="268" r:id="rId8"/>
    <p:sldId id="269" r:id="rId9"/>
    <p:sldId id="270" r:id="rId10"/>
    <p:sldId id="259" r:id="rId11"/>
    <p:sldId id="281" r:id="rId12"/>
    <p:sldId id="265" r:id="rId13"/>
    <p:sldId id="278" r:id="rId14"/>
    <p:sldId id="279" r:id="rId15"/>
    <p:sldId id="275" r:id="rId16"/>
    <p:sldId id="261" r:id="rId17"/>
    <p:sldId id="272" r:id="rId18"/>
    <p:sldId id="273" r:id="rId19"/>
    <p:sldId id="274" r:id="rId20"/>
    <p:sldId id="276" r:id="rId21"/>
    <p:sldId id="277"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2" autoAdjust="0"/>
    <p:restoredTop sz="94660"/>
  </p:normalViewPr>
  <p:slideViewPr>
    <p:cSldViewPr snapToGrid="0">
      <p:cViewPr varScale="1">
        <p:scale>
          <a:sx n="69" d="100"/>
          <a:sy n="69" d="100"/>
        </p:scale>
        <p:origin x="87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8/29/2021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8/29/2021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8/29/2021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spnet/core/tutorials/first-mvc-app/adding-model?view=aspnetcore-5.0&amp;tabs=visual-studio#strongly-typed-models-and-the--keyword" TargetMode="External"/><Relationship Id="rId2" Type="http://schemas.openxmlformats.org/officeDocument/2006/relationships/hyperlink" Target="https://docs.microsoft.com/en-us/aspnet/core/mvc/views/razor?view=aspnetcore-5.0#model"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spnet/core/tutorials/first-mvc-app/adding-model?view=aspnetcore-5.0&amp;tabs=visual-studio#strongly-typed-models-and-the--keyword" TargetMode="External"/><Relationship Id="rId2" Type="http://schemas.openxmlformats.org/officeDocument/2006/relationships/hyperlink" Target="https://docs.microsoft.com/en-us/aspnet/core/mvc/views/razor?view=aspnetcore-5.0#model"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ocs.microsoft.com/en-us/aspnet/core/mvc/views/overview?view=aspnetcore-5.0#dynamic-view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ocs.microsoft.com/en-us/aspnet/core/mvc/views/overview?view=aspnetcore-5.0#passing-data-to-view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docs.microsoft.com/en-us/aspnet/core/mvc/views/overview?view=aspnetcore-5.0#weakly-typed-data-viewdata-viewdata-attribute-and-viewba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docs.microsoft.com/en-us/aspnet/core/mvc/views/overview?view=aspnetcore-5.0#weakly-typed-data-viewdata-viewdata-attribute-and-viewba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docs.microsoft.com/en-us/aspnet/core/fundamentals/app-state?view=aspnetcore-5.0#tempdata"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spnet/core/fundamentals/app-state?view=aspnetcore-3.1#configure-the-tempdata-provider" TargetMode="External"/><Relationship Id="rId2" Type="http://schemas.openxmlformats.org/officeDocument/2006/relationships/hyperlink" Target="https://docs.microsoft.com/en-us/aspnet/core/fundamentals/app-state?view=aspnetcore-5.0#tempdata-samples" TargetMode="Externa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hyperlink" Target="https://docs.microsoft.com/en-us/aspnet/core/tutorials/first-mvc-app/?view=aspnetcore-3.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microsoft.com/en-us/aspnet/core/mvc/views/overview?view=aspnetcore-5.0"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microsoft.com/en-us/aspnet/core/mvc/views/overview?view=aspnetcore-5.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docs.microsoft.com/en-us/aspnet/core/mvc/views/overview?view=aspnetcore-5.0#benefits-of-using-view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aspnet/core/mvc/views/overview?view=aspnetcore-5.0#how-controllers-specify-view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microsoft.com/en-us/aspnet/core/mvc/views/overview?view=aspnetcore-5.0#how-controllers-specify-view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microsoft.com/en-us/aspnet/core/mvc/views/partial?view=aspnetcore-5.0"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spnet/core/mvc/views/razor?view=aspnetcore-5.0" TargetMode="External"/><Relationship Id="rId2" Type="http://schemas.openxmlformats.org/officeDocument/2006/relationships/hyperlink" Target="https://docs.microsoft.com/en-us/aspnet/core/mvc/views/razor"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6600" dirty="0">
                <a:solidFill>
                  <a:schemeClr val="tx1"/>
                </a:solidFill>
              </a:rPr>
              <a:t>MVC – Views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3200" dirty="0">
                <a:latin typeface="+mj-lt"/>
              </a:rPr>
              <a:t>.NET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C657-E60F-4EC0-9A70-37496CC0010D}"/>
              </a:ext>
            </a:extLst>
          </p:cNvPr>
          <p:cNvSpPr>
            <a:spLocks noGrp="1"/>
          </p:cNvSpPr>
          <p:nvPr>
            <p:ph type="title"/>
          </p:nvPr>
        </p:nvSpPr>
        <p:spPr/>
        <p:txBody>
          <a:bodyPr>
            <a:normAutofit/>
          </a:bodyPr>
          <a:lstStyle/>
          <a:p>
            <a:r>
              <a:rPr lang="en-US" dirty="0">
                <a:solidFill>
                  <a:schemeClr val="tx1"/>
                </a:solidFill>
              </a:rPr>
              <a:t>Razor @model directive</a:t>
            </a:r>
            <a:br>
              <a:rPr lang="en-US" dirty="0"/>
            </a:br>
            <a:r>
              <a:rPr lang="en-US" sz="1400" dirty="0">
                <a:hlinkClick r:id="rId2"/>
              </a:rPr>
              <a:t>https://docs.microsoft.com/en-us/aspnet/core/mvc/views/razor?view=aspnetcore-5.0#model</a:t>
            </a:r>
            <a:br>
              <a:rPr lang="en-US" sz="1400" dirty="0"/>
            </a:br>
            <a:r>
              <a:rPr lang="en-US" sz="1400" dirty="0">
                <a:hlinkClick r:id="rId3"/>
              </a:rPr>
              <a:t>https://docs.microsoft.com/en-us/aspnet/core/tutorials/first-mvc-app/adding-model?view=aspnetcore-5.0&amp;tabs=visual-studio#strongly-typed-models-and-the--keyword</a:t>
            </a:r>
            <a:endParaRPr lang="en-US" dirty="0"/>
          </a:p>
        </p:txBody>
      </p:sp>
      <p:sp>
        <p:nvSpPr>
          <p:cNvPr id="3" name="Content Placeholder 2">
            <a:extLst>
              <a:ext uri="{FF2B5EF4-FFF2-40B4-BE49-F238E27FC236}">
                <a16:creationId xmlns:a16="http://schemas.microsoft.com/office/drawing/2014/main" id="{BB2C1E22-F851-489A-A9FB-AE8756F417B5}"/>
              </a:ext>
            </a:extLst>
          </p:cNvPr>
          <p:cNvSpPr>
            <a:spLocks noGrp="1"/>
          </p:cNvSpPr>
          <p:nvPr>
            <p:ph idx="1"/>
          </p:nvPr>
        </p:nvSpPr>
        <p:spPr>
          <a:xfrm>
            <a:off x="1097280" y="1860384"/>
            <a:ext cx="10058400" cy="1313436"/>
          </a:xfrm>
        </p:spPr>
        <p:txBody>
          <a:bodyPr anchor="ctr">
            <a:normAutofit fontScale="92500" lnSpcReduction="10000"/>
          </a:bodyPr>
          <a:lstStyle/>
          <a:p>
            <a:r>
              <a:rPr lang="en-US" sz="2800" dirty="0">
                <a:solidFill>
                  <a:schemeClr val="tx1"/>
                </a:solidFill>
              </a:rPr>
              <a:t>MVC provides the ability to pass </a:t>
            </a:r>
            <a:r>
              <a:rPr lang="en-US" sz="2800" b="1" i="1" dirty="0">
                <a:solidFill>
                  <a:schemeClr val="tx1"/>
                </a:solidFill>
              </a:rPr>
              <a:t>strongly-typed model </a:t>
            </a:r>
            <a:r>
              <a:rPr lang="en-US" sz="2800" dirty="0">
                <a:solidFill>
                  <a:schemeClr val="tx1"/>
                </a:solidFill>
              </a:rPr>
              <a:t>objects to a </a:t>
            </a:r>
            <a:r>
              <a:rPr lang="en-US" sz="2800" b="1" i="1" dirty="0">
                <a:solidFill>
                  <a:schemeClr val="tx1"/>
                </a:solidFill>
              </a:rPr>
              <a:t>View</a:t>
            </a:r>
            <a:r>
              <a:rPr lang="en-US" sz="2800" dirty="0">
                <a:solidFill>
                  <a:schemeClr val="tx1"/>
                </a:solidFill>
              </a:rPr>
              <a:t>. This </a:t>
            </a:r>
            <a:r>
              <a:rPr lang="en-US" sz="2800" b="1" i="1" dirty="0">
                <a:solidFill>
                  <a:schemeClr val="tx1"/>
                </a:solidFill>
              </a:rPr>
              <a:t>strongly-typed </a:t>
            </a:r>
            <a:r>
              <a:rPr lang="en-US" sz="2800" dirty="0">
                <a:solidFill>
                  <a:schemeClr val="tx1"/>
                </a:solidFill>
              </a:rPr>
              <a:t>approach enables compile time code checking. The </a:t>
            </a:r>
            <a:r>
              <a:rPr lang="en-US" sz="2800" dirty="0">
                <a:solidFill>
                  <a:srgbClr val="FF0000"/>
                </a:solidFill>
              </a:rPr>
              <a:t>@model </a:t>
            </a:r>
            <a:r>
              <a:rPr lang="en-US" sz="2800" dirty="0">
                <a:solidFill>
                  <a:schemeClr val="tx1"/>
                </a:solidFill>
              </a:rPr>
              <a:t>directive specifies the type of the model passed to a view.</a:t>
            </a:r>
          </a:p>
        </p:txBody>
      </p:sp>
      <p:pic>
        <p:nvPicPr>
          <p:cNvPr id="4" name="Picture 3">
            <a:extLst>
              <a:ext uri="{FF2B5EF4-FFF2-40B4-BE49-F238E27FC236}">
                <a16:creationId xmlns:a16="http://schemas.microsoft.com/office/drawing/2014/main" id="{C6C7A703-068C-4A15-95F8-060A2E23E9A0}"/>
              </a:ext>
            </a:extLst>
          </p:cNvPr>
          <p:cNvPicPr>
            <a:picLocks noChangeAspect="1"/>
          </p:cNvPicPr>
          <p:nvPr/>
        </p:nvPicPr>
        <p:blipFill>
          <a:blip r:embed="rId4"/>
          <a:stretch>
            <a:fillRect/>
          </a:stretch>
        </p:blipFill>
        <p:spPr>
          <a:xfrm>
            <a:off x="1607640" y="3221703"/>
            <a:ext cx="4203050" cy="3514923"/>
          </a:xfrm>
          <a:prstGeom prst="rect">
            <a:avLst/>
          </a:prstGeom>
          <a:ln w="25400">
            <a:solidFill>
              <a:schemeClr val="accent2"/>
            </a:solidFill>
          </a:ln>
          <a:effectLst/>
        </p:spPr>
      </p:pic>
      <p:pic>
        <p:nvPicPr>
          <p:cNvPr id="5" name="Picture 4">
            <a:extLst>
              <a:ext uri="{FF2B5EF4-FFF2-40B4-BE49-F238E27FC236}">
                <a16:creationId xmlns:a16="http://schemas.microsoft.com/office/drawing/2014/main" id="{3C6C2AAA-74ED-481D-8708-8E3AA1026DBA}"/>
              </a:ext>
            </a:extLst>
          </p:cNvPr>
          <p:cNvPicPr>
            <a:picLocks noChangeAspect="1"/>
          </p:cNvPicPr>
          <p:nvPr/>
        </p:nvPicPr>
        <p:blipFill>
          <a:blip r:embed="rId5"/>
          <a:stretch>
            <a:fillRect/>
          </a:stretch>
        </p:blipFill>
        <p:spPr>
          <a:xfrm>
            <a:off x="6084150" y="3223502"/>
            <a:ext cx="4500000" cy="3513124"/>
          </a:xfrm>
          <a:prstGeom prst="rect">
            <a:avLst/>
          </a:prstGeom>
          <a:ln w="25400">
            <a:solidFill>
              <a:schemeClr val="accent2"/>
            </a:solidFill>
          </a:ln>
          <a:effectLst/>
        </p:spPr>
      </p:pic>
    </p:spTree>
    <p:extLst>
      <p:ext uri="{BB962C8B-B14F-4D97-AF65-F5344CB8AC3E}">
        <p14:creationId xmlns:p14="http://schemas.microsoft.com/office/powerpoint/2010/main" val="4058830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C657-E60F-4EC0-9A70-37496CC0010D}"/>
              </a:ext>
            </a:extLst>
          </p:cNvPr>
          <p:cNvSpPr>
            <a:spLocks noGrp="1"/>
          </p:cNvSpPr>
          <p:nvPr>
            <p:ph type="title"/>
          </p:nvPr>
        </p:nvSpPr>
        <p:spPr/>
        <p:txBody>
          <a:bodyPr>
            <a:normAutofit/>
          </a:bodyPr>
          <a:lstStyle/>
          <a:p>
            <a:r>
              <a:rPr lang="en-US" dirty="0"/>
              <a:t>Razor @model directive</a:t>
            </a:r>
            <a:br>
              <a:rPr lang="en-US" dirty="0"/>
            </a:br>
            <a:r>
              <a:rPr lang="en-US" sz="1400" dirty="0">
                <a:hlinkClick r:id="rId2"/>
              </a:rPr>
              <a:t>https://docs.microsoft.com/en-us/aspnet/core/mvc/views/razor?view=aspnetcore-5.0#model</a:t>
            </a:r>
            <a:br>
              <a:rPr lang="en-US" sz="1400" dirty="0"/>
            </a:br>
            <a:r>
              <a:rPr lang="en-US" sz="1400" dirty="0">
                <a:hlinkClick r:id="rId3"/>
              </a:rPr>
              <a:t>https://docs.microsoft.com/en-us/aspnet/core/tutorials/first-mvc-app/adding-model?view=aspnetcore-5.0&amp;tabs=visual-studio#strongly-typed-models-and-the--keyword</a:t>
            </a:r>
            <a:endParaRPr lang="en-US" dirty="0"/>
          </a:p>
        </p:txBody>
      </p:sp>
      <p:sp>
        <p:nvSpPr>
          <p:cNvPr id="3" name="Content Placeholder 2">
            <a:extLst>
              <a:ext uri="{FF2B5EF4-FFF2-40B4-BE49-F238E27FC236}">
                <a16:creationId xmlns:a16="http://schemas.microsoft.com/office/drawing/2014/main" id="{BB2C1E22-F851-489A-A9FB-AE8756F417B5}"/>
              </a:ext>
            </a:extLst>
          </p:cNvPr>
          <p:cNvSpPr>
            <a:spLocks noGrp="1"/>
          </p:cNvSpPr>
          <p:nvPr>
            <p:ph idx="1"/>
          </p:nvPr>
        </p:nvSpPr>
        <p:spPr>
          <a:xfrm>
            <a:off x="1279320" y="1860384"/>
            <a:ext cx="4967307" cy="3393442"/>
          </a:xfrm>
        </p:spPr>
        <p:txBody>
          <a:bodyPr anchor="ctr">
            <a:normAutofit fontScale="85000" lnSpcReduction="10000"/>
          </a:bodyPr>
          <a:lstStyle/>
          <a:p>
            <a:r>
              <a:rPr lang="en-US" sz="2800" dirty="0">
                <a:solidFill>
                  <a:schemeClr val="tx1"/>
                </a:solidFill>
              </a:rPr>
              <a:t>The</a:t>
            </a:r>
            <a:r>
              <a:rPr lang="en-US" sz="2800" dirty="0"/>
              <a:t> </a:t>
            </a:r>
            <a:r>
              <a:rPr lang="en-US" sz="2800" dirty="0">
                <a:solidFill>
                  <a:srgbClr val="FF0000"/>
                </a:solidFill>
              </a:rPr>
              <a:t>@model </a:t>
            </a:r>
            <a:r>
              <a:rPr lang="en-US" sz="2800" dirty="0">
                <a:solidFill>
                  <a:schemeClr val="tx1"/>
                </a:solidFill>
              </a:rPr>
              <a:t>directive allows you to access the list of movies that the </a:t>
            </a:r>
            <a:r>
              <a:rPr lang="en-US" sz="2800" b="1" i="1" dirty="0">
                <a:solidFill>
                  <a:schemeClr val="tx1"/>
                </a:solidFill>
              </a:rPr>
              <a:t>Controller</a:t>
            </a:r>
            <a:r>
              <a:rPr lang="en-US" sz="2800" dirty="0">
                <a:solidFill>
                  <a:schemeClr val="tx1"/>
                </a:solidFill>
              </a:rPr>
              <a:t> passed to the view by using a </a:t>
            </a:r>
            <a:r>
              <a:rPr lang="en-US" sz="2800" b="1" i="1" dirty="0">
                <a:solidFill>
                  <a:schemeClr val="tx1"/>
                </a:solidFill>
              </a:rPr>
              <a:t>Model</a:t>
            </a:r>
            <a:r>
              <a:rPr lang="en-US" sz="2800" dirty="0">
                <a:solidFill>
                  <a:schemeClr val="tx1"/>
                </a:solidFill>
              </a:rPr>
              <a:t> object that's </a:t>
            </a:r>
            <a:r>
              <a:rPr lang="en-US" sz="2800" b="1" i="1" dirty="0">
                <a:solidFill>
                  <a:schemeClr val="tx1"/>
                </a:solidFill>
              </a:rPr>
              <a:t>strongly typed</a:t>
            </a:r>
            <a:r>
              <a:rPr lang="en-US" sz="2800" dirty="0">
                <a:solidFill>
                  <a:schemeClr val="tx1"/>
                </a:solidFill>
              </a:rPr>
              <a:t>.</a:t>
            </a:r>
          </a:p>
          <a:p>
            <a:r>
              <a:rPr lang="en-US" sz="2800" dirty="0">
                <a:solidFill>
                  <a:schemeClr val="tx1"/>
                </a:solidFill>
              </a:rPr>
              <a:t>In the </a:t>
            </a:r>
            <a:r>
              <a:rPr lang="en-US" sz="2800" dirty="0" err="1">
                <a:solidFill>
                  <a:srgbClr val="FF0000"/>
                </a:solidFill>
              </a:rPr>
              <a:t>Index.cshtml</a:t>
            </a:r>
            <a:r>
              <a:rPr lang="en-US" sz="2800" dirty="0">
                <a:solidFill>
                  <a:srgbClr val="FF0000"/>
                </a:solidFill>
              </a:rPr>
              <a:t> </a:t>
            </a:r>
            <a:r>
              <a:rPr lang="en-US" sz="2800" b="1" i="1" dirty="0">
                <a:solidFill>
                  <a:schemeClr val="tx1"/>
                </a:solidFill>
              </a:rPr>
              <a:t>View</a:t>
            </a:r>
            <a:r>
              <a:rPr lang="en-US" sz="2800" dirty="0">
                <a:solidFill>
                  <a:schemeClr val="tx1"/>
                </a:solidFill>
              </a:rPr>
              <a:t>, the code loops through the movies with a </a:t>
            </a:r>
            <a:r>
              <a:rPr lang="en-US" sz="2800" dirty="0">
                <a:solidFill>
                  <a:srgbClr val="FF0000"/>
                </a:solidFill>
              </a:rPr>
              <a:t>foreach()</a:t>
            </a:r>
            <a:r>
              <a:rPr lang="en-US" sz="2800" dirty="0"/>
              <a:t> </a:t>
            </a:r>
            <a:r>
              <a:rPr lang="en-US" sz="2800" dirty="0">
                <a:solidFill>
                  <a:schemeClr val="tx1"/>
                </a:solidFill>
              </a:rPr>
              <a:t>statement over the </a:t>
            </a:r>
            <a:r>
              <a:rPr lang="en-US" sz="2800" b="1" i="1" dirty="0">
                <a:solidFill>
                  <a:schemeClr val="tx1"/>
                </a:solidFill>
              </a:rPr>
              <a:t>strongly-typed</a:t>
            </a:r>
            <a:r>
              <a:rPr lang="en-US" sz="2800" dirty="0">
                <a:solidFill>
                  <a:schemeClr val="tx1"/>
                </a:solidFill>
              </a:rPr>
              <a:t> </a:t>
            </a:r>
            <a:r>
              <a:rPr lang="en-US" sz="2800" b="1" i="1" dirty="0">
                <a:solidFill>
                  <a:schemeClr val="tx1"/>
                </a:solidFill>
              </a:rPr>
              <a:t>Model</a:t>
            </a:r>
            <a:r>
              <a:rPr lang="en-US" sz="2800" dirty="0">
                <a:solidFill>
                  <a:schemeClr val="tx1"/>
                </a:solidFill>
              </a:rPr>
              <a:t> object.</a:t>
            </a:r>
          </a:p>
        </p:txBody>
      </p:sp>
      <p:pic>
        <p:nvPicPr>
          <p:cNvPr id="6" name="Picture 5">
            <a:extLst>
              <a:ext uri="{FF2B5EF4-FFF2-40B4-BE49-F238E27FC236}">
                <a16:creationId xmlns:a16="http://schemas.microsoft.com/office/drawing/2014/main" id="{819D3DC4-E786-4301-AB53-57E8CB8251CC}"/>
              </a:ext>
            </a:extLst>
          </p:cNvPr>
          <p:cNvPicPr>
            <a:picLocks noChangeAspect="1"/>
          </p:cNvPicPr>
          <p:nvPr/>
        </p:nvPicPr>
        <p:blipFill>
          <a:blip r:embed="rId4"/>
          <a:stretch>
            <a:fillRect/>
          </a:stretch>
        </p:blipFill>
        <p:spPr>
          <a:xfrm>
            <a:off x="2740464" y="5253825"/>
            <a:ext cx="3732105" cy="966612"/>
          </a:xfrm>
          <a:prstGeom prst="rect">
            <a:avLst/>
          </a:prstGeom>
          <a:ln w="25400">
            <a:solidFill>
              <a:schemeClr val="accent2"/>
            </a:solidFill>
          </a:ln>
          <a:effectLst/>
        </p:spPr>
      </p:pic>
      <p:pic>
        <p:nvPicPr>
          <p:cNvPr id="8" name="Picture 7">
            <a:extLst>
              <a:ext uri="{FF2B5EF4-FFF2-40B4-BE49-F238E27FC236}">
                <a16:creationId xmlns:a16="http://schemas.microsoft.com/office/drawing/2014/main" id="{2082756B-8901-4CD8-A0BE-80C6E23F075C}"/>
              </a:ext>
            </a:extLst>
          </p:cNvPr>
          <p:cNvPicPr>
            <a:picLocks noChangeAspect="1"/>
          </p:cNvPicPr>
          <p:nvPr/>
        </p:nvPicPr>
        <p:blipFill>
          <a:blip r:embed="rId5"/>
          <a:stretch>
            <a:fillRect/>
          </a:stretch>
        </p:blipFill>
        <p:spPr>
          <a:xfrm>
            <a:off x="6698511" y="2033353"/>
            <a:ext cx="4679489" cy="4187084"/>
          </a:xfrm>
          <a:prstGeom prst="rect">
            <a:avLst/>
          </a:prstGeom>
          <a:ln w="25400">
            <a:solidFill>
              <a:schemeClr val="accent2"/>
            </a:solidFill>
          </a:ln>
          <a:effectLst/>
        </p:spPr>
      </p:pic>
    </p:spTree>
    <p:extLst>
      <p:ext uri="{BB962C8B-B14F-4D97-AF65-F5344CB8AC3E}">
        <p14:creationId xmlns:p14="http://schemas.microsoft.com/office/powerpoint/2010/main" val="1841253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D83ED-D1DC-46A3-A31B-A01FF2FAF27F}"/>
              </a:ext>
            </a:extLst>
          </p:cNvPr>
          <p:cNvSpPr>
            <a:spLocks noGrp="1"/>
          </p:cNvSpPr>
          <p:nvPr>
            <p:ph type="title"/>
          </p:nvPr>
        </p:nvSpPr>
        <p:spPr/>
        <p:txBody>
          <a:bodyPr>
            <a:normAutofit/>
          </a:bodyPr>
          <a:lstStyle/>
          <a:p>
            <a:r>
              <a:rPr lang="en-US" dirty="0">
                <a:solidFill>
                  <a:schemeClr val="tx1"/>
                </a:solidFill>
              </a:rPr>
              <a:t>Dynamic Views</a:t>
            </a:r>
            <a:br>
              <a:rPr lang="en-US" dirty="0"/>
            </a:br>
            <a:r>
              <a:rPr lang="en-US" sz="1400" dirty="0">
                <a:hlinkClick r:id="rId2"/>
              </a:rPr>
              <a:t>https://docs.microsoft.com/en-us/aspnet/core/mvc/views/overview?view=aspnetcore-5.0#dynamic-views</a:t>
            </a:r>
            <a:endParaRPr lang="en-US" dirty="0"/>
          </a:p>
        </p:txBody>
      </p:sp>
      <p:sp>
        <p:nvSpPr>
          <p:cNvPr id="3" name="Content Placeholder 2">
            <a:extLst>
              <a:ext uri="{FF2B5EF4-FFF2-40B4-BE49-F238E27FC236}">
                <a16:creationId xmlns:a16="http://schemas.microsoft.com/office/drawing/2014/main" id="{5366D032-2944-4C8F-8AE3-E99190988FBF}"/>
              </a:ext>
            </a:extLst>
          </p:cNvPr>
          <p:cNvSpPr>
            <a:spLocks noGrp="1"/>
          </p:cNvSpPr>
          <p:nvPr>
            <p:ph idx="1"/>
          </p:nvPr>
        </p:nvSpPr>
        <p:spPr>
          <a:xfrm>
            <a:off x="1304488" y="1897912"/>
            <a:ext cx="9851191" cy="2264655"/>
          </a:xfrm>
        </p:spPr>
        <p:txBody>
          <a:bodyPr anchor="ctr">
            <a:normAutofit/>
          </a:bodyPr>
          <a:lstStyle/>
          <a:p>
            <a:r>
              <a:rPr lang="en-US" sz="2400" b="1" dirty="0">
                <a:solidFill>
                  <a:schemeClr val="tx1"/>
                </a:solidFill>
              </a:rPr>
              <a:t>Views</a:t>
            </a:r>
            <a:r>
              <a:rPr lang="en-US" sz="2400" dirty="0">
                <a:solidFill>
                  <a:schemeClr val="tx1"/>
                </a:solidFill>
              </a:rPr>
              <a:t> that don't declare a </a:t>
            </a:r>
            <a:r>
              <a:rPr lang="en-US" sz="2400" b="1" dirty="0">
                <a:solidFill>
                  <a:schemeClr val="tx1"/>
                </a:solidFill>
              </a:rPr>
              <a:t>model</a:t>
            </a:r>
            <a:r>
              <a:rPr lang="en-US" sz="2400" dirty="0">
                <a:solidFill>
                  <a:schemeClr val="tx1"/>
                </a:solidFill>
              </a:rPr>
              <a:t> type using </a:t>
            </a:r>
            <a:r>
              <a:rPr lang="en-US" sz="2400" b="1" i="1" dirty="0">
                <a:solidFill>
                  <a:schemeClr val="tx1"/>
                </a:solidFill>
              </a:rPr>
              <a:t>@model </a:t>
            </a:r>
            <a:r>
              <a:rPr lang="en-US" sz="2400" dirty="0">
                <a:solidFill>
                  <a:schemeClr val="tx1"/>
                </a:solidFill>
              </a:rPr>
              <a:t>but that have a </a:t>
            </a:r>
            <a:r>
              <a:rPr lang="en-US" sz="2400" b="1" i="1" dirty="0">
                <a:solidFill>
                  <a:schemeClr val="tx1"/>
                </a:solidFill>
              </a:rPr>
              <a:t>model</a:t>
            </a:r>
            <a:r>
              <a:rPr lang="en-US" sz="2400" dirty="0">
                <a:solidFill>
                  <a:schemeClr val="tx1"/>
                </a:solidFill>
              </a:rPr>
              <a:t> instance passed to them (for example, return </a:t>
            </a:r>
            <a:r>
              <a:rPr lang="en-US" sz="2400" b="1" i="1" dirty="0">
                <a:solidFill>
                  <a:schemeClr val="tx1"/>
                </a:solidFill>
              </a:rPr>
              <a:t>View(Address)</a:t>
            </a:r>
            <a:r>
              <a:rPr lang="en-US" sz="2400" dirty="0">
                <a:solidFill>
                  <a:schemeClr val="tx1"/>
                </a:solidFill>
              </a:rPr>
              <a:t>;) can reference the instance's properties dynamically. This feature offers flexibility but doesn't offer compilation protection or IntelliSense. If the property doesn't exist, webpage generation fails at runtime.</a:t>
            </a:r>
          </a:p>
        </p:txBody>
      </p:sp>
      <p:pic>
        <p:nvPicPr>
          <p:cNvPr id="4" name="Picture 3">
            <a:extLst>
              <a:ext uri="{FF2B5EF4-FFF2-40B4-BE49-F238E27FC236}">
                <a16:creationId xmlns:a16="http://schemas.microsoft.com/office/drawing/2014/main" id="{B48CCA76-F8D2-4C36-BB70-10B93D065106}"/>
              </a:ext>
            </a:extLst>
          </p:cNvPr>
          <p:cNvPicPr>
            <a:picLocks noChangeAspect="1"/>
          </p:cNvPicPr>
          <p:nvPr/>
        </p:nvPicPr>
        <p:blipFill>
          <a:blip r:embed="rId3"/>
          <a:stretch>
            <a:fillRect/>
          </a:stretch>
        </p:blipFill>
        <p:spPr>
          <a:xfrm>
            <a:off x="2148635" y="4123583"/>
            <a:ext cx="7955690" cy="2153048"/>
          </a:xfrm>
          <a:prstGeom prst="rect">
            <a:avLst/>
          </a:prstGeom>
          <a:ln w="25400">
            <a:solidFill>
              <a:schemeClr val="accent2"/>
            </a:solidFill>
          </a:ln>
          <a:effectLst/>
        </p:spPr>
      </p:pic>
    </p:spTree>
    <p:extLst>
      <p:ext uri="{BB962C8B-B14F-4D97-AF65-F5344CB8AC3E}">
        <p14:creationId xmlns:p14="http://schemas.microsoft.com/office/powerpoint/2010/main" val="3284597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1DA21-F1A4-4423-865F-FECC1FBACE61}"/>
              </a:ext>
            </a:extLst>
          </p:cNvPr>
          <p:cNvSpPr>
            <a:spLocks noGrp="1"/>
          </p:cNvSpPr>
          <p:nvPr>
            <p:ph type="title"/>
          </p:nvPr>
        </p:nvSpPr>
        <p:spPr/>
        <p:txBody>
          <a:bodyPr>
            <a:normAutofit/>
          </a:bodyPr>
          <a:lstStyle/>
          <a:p>
            <a:r>
              <a:rPr lang="en-US" dirty="0">
                <a:solidFill>
                  <a:schemeClr val="tx1"/>
                </a:solidFill>
              </a:rPr>
              <a:t>Views – Passing Data</a:t>
            </a:r>
            <a:br>
              <a:rPr lang="en-US" dirty="0"/>
            </a:br>
            <a:r>
              <a:rPr lang="en-US" sz="1400" dirty="0">
                <a:hlinkClick r:id="rId2"/>
              </a:rPr>
              <a:t>https://docs.microsoft.com/en-us/aspnet/core/mvc/views/overview?view=aspnetcore-5.0#passing-data-to-views</a:t>
            </a:r>
            <a:endParaRPr lang="en-US" sz="4400" dirty="0"/>
          </a:p>
        </p:txBody>
      </p:sp>
      <p:sp>
        <p:nvSpPr>
          <p:cNvPr id="3" name="Content Placeholder 2">
            <a:extLst>
              <a:ext uri="{FF2B5EF4-FFF2-40B4-BE49-F238E27FC236}">
                <a16:creationId xmlns:a16="http://schemas.microsoft.com/office/drawing/2014/main" id="{CBACD909-704D-43F6-967E-F3A9CF7EC921}"/>
              </a:ext>
            </a:extLst>
          </p:cNvPr>
          <p:cNvSpPr>
            <a:spLocks noGrp="1"/>
          </p:cNvSpPr>
          <p:nvPr>
            <p:ph idx="1"/>
          </p:nvPr>
        </p:nvSpPr>
        <p:spPr>
          <a:xfrm>
            <a:off x="825190" y="1911942"/>
            <a:ext cx="10330490" cy="589332"/>
          </a:xfrm>
        </p:spPr>
        <p:txBody>
          <a:bodyPr anchor="ctr">
            <a:normAutofit/>
          </a:bodyPr>
          <a:lstStyle/>
          <a:p>
            <a:pPr algn="ctr"/>
            <a:r>
              <a:rPr lang="en-US" sz="2400" dirty="0">
                <a:solidFill>
                  <a:schemeClr val="tx1"/>
                </a:solidFill>
              </a:rPr>
              <a:t>You can pass Strongly-Typed data and Weakly-Typed data to views.</a:t>
            </a:r>
          </a:p>
        </p:txBody>
      </p:sp>
      <p:graphicFrame>
        <p:nvGraphicFramePr>
          <p:cNvPr id="4" name="Table 4">
            <a:extLst>
              <a:ext uri="{FF2B5EF4-FFF2-40B4-BE49-F238E27FC236}">
                <a16:creationId xmlns:a16="http://schemas.microsoft.com/office/drawing/2014/main" id="{DFC76537-4120-4FFA-8874-AC9115E98DB8}"/>
              </a:ext>
            </a:extLst>
          </p:cNvPr>
          <p:cNvGraphicFramePr>
            <a:graphicFrameLocks noGrp="1"/>
          </p:cNvGraphicFramePr>
          <p:nvPr>
            <p:extLst>
              <p:ext uri="{D42A27DB-BD31-4B8C-83A1-F6EECF244321}">
                <p14:modId xmlns:p14="http://schemas.microsoft.com/office/powerpoint/2010/main" val="3826364567"/>
              </p:ext>
            </p:extLst>
          </p:nvPr>
        </p:nvGraphicFramePr>
        <p:xfrm>
          <a:off x="1230134" y="2546942"/>
          <a:ext cx="4769221" cy="3788331"/>
        </p:xfrm>
        <a:graphic>
          <a:graphicData uri="http://schemas.openxmlformats.org/drawingml/2006/table">
            <a:tbl>
              <a:tblPr firstRow="1" bandRow="1">
                <a:tableStyleId>{5C22544A-7EE6-4342-B048-85BDC9FD1C3A}</a:tableStyleId>
              </a:tblPr>
              <a:tblGrid>
                <a:gridCol w="4769221">
                  <a:extLst>
                    <a:ext uri="{9D8B030D-6E8A-4147-A177-3AD203B41FA5}">
                      <a16:colId xmlns:a16="http://schemas.microsoft.com/office/drawing/2014/main" val="692693906"/>
                    </a:ext>
                  </a:extLst>
                </a:gridCol>
              </a:tblGrid>
              <a:tr h="838611">
                <a:tc>
                  <a:txBody>
                    <a:bodyPr/>
                    <a:lstStyle/>
                    <a:p>
                      <a:pPr algn="ctr"/>
                      <a:r>
                        <a:rPr lang="en-US" sz="2800" dirty="0"/>
                        <a:t>Strongly typed – </a:t>
                      </a:r>
                    </a:p>
                    <a:p>
                      <a:pPr algn="ctr"/>
                      <a:r>
                        <a:rPr lang="en-US" sz="2800" dirty="0"/>
                        <a:t>Model or </a:t>
                      </a:r>
                      <a:r>
                        <a:rPr lang="en-US" sz="2800" dirty="0" err="1"/>
                        <a:t>Viewmodel</a:t>
                      </a:r>
                      <a:endParaRPr lang="en-US" sz="28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458613372"/>
                  </a:ext>
                </a:extLst>
              </a:tr>
              <a:tr h="2843451">
                <a:tc>
                  <a:txBody>
                    <a:bodyPr/>
                    <a:lstStyle/>
                    <a:p>
                      <a:r>
                        <a:rPr lang="en-US" sz="1800" dirty="0">
                          <a:solidFill>
                            <a:schemeClr val="tx1"/>
                          </a:solidFill>
                        </a:rPr>
                        <a:t>Specify a </a:t>
                      </a:r>
                      <a:r>
                        <a:rPr lang="en-US" sz="1800" b="1" i="1" dirty="0">
                          <a:solidFill>
                            <a:schemeClr val="tx1"/>
                          </a:solidFill>
                        </a:rPr>
                        <a:t>model </a:t>
                      </a:r>
                      <a:r>
                        <a:rPr lang="en-US" sz="1800" b="0" i="0" dirty="0">
                          <a:solidFill>
                            <a:schemeClr val="tx1"/>
                          </a:solidFill>
                        </a:rPr>
                        <a:t>or </a:t>
                      </a:r>
                      <a:r>
                        <a:rPr lang="en-US" sz="1800" dirty="0" err="1">
                          <a:solidFill>
                            <a:schemeClr val="tx1"/>
                          </a:solidFill>
                        </a:rPr>
                        <a:t>viewmodel</a:t>
                      </a:r>
                      <a:r>
                        <a:rPr lang="en-US" sz="1800" dirty="0">
                          <a:solidFill>
                            <a:schemeClr val="tx1"/>
                          </a:solidFill>
                        </a:rPr>
                        <a:t> type in the view and pass it from the action method.</a:t>
                      </a:r>
                    </a:p>
                    <a:p>
                      <a:r>
                        <a:rPr lang="en-US" sz="1800" dirty="0">
                          <a:solidFill>
                            <a:schemeClr val="tx1"/>
                          </a:solidFill>
                        </a:rPr>
                        <a:t>This allows the view to have </a:t>
                      </a:r>
                      <a:r>
                        <a:rPr lang="en-US" sz="1800" b="1" i="1" dirty="0">
                          <a:solidFill>
                            <a:schemeClr val="tx1"/>
                          </a:solidFill>
                        </a:rPr>
                        <a:t>strong type-checking(</a:t>
                      </a:r>
                      <a:r>
                        <a:rPr lang="en-US" sz="1800" dirty="0">
                          <a:solidFill>
                            <a:schemeClr val="tx1"/>
                          </a:solidFill>
                        </a:rPr>
                        <a:t>and </a:t>
                      </a:r>
                      <a:r>
                        <a:rPr lang="en-US" sz="1800" b="1" i="1" dirty="0" err="1">
                          <a:solidFill>
                            <a:schemeClr val="tx1"/>
                          </a:solidFill>
                        </a:rPr>
                        <a:t>Intellisense</a:t>
                      </a:r>
                      <a:r>
                        <a:rPr lang="en-US" sz="1800" b="1" i="1" dirty="0">
                          <a:solidFill>
                            <a:schemeClr val="tx1"/>
                          </a:solidFill>
                        </a:rPr>
                        <a:t>!)</a:t>
                      </a:r>
                      <a:r>
                        <a:rPr lang="en-US" sz="1800" dirty="0">
                          <a:solidFill>
                            <a:schemeClr val="tx1"/>
                          </a:solidFill>
                        </a:rPr>
                        <a:t>. Strong typing (or “strongly typed”) means every variable and constant has an explicitly defined type (string, int, </a:t>
                      </a:r>
                      <a:r>
                        <a:rPr lang="en-US" sz="1800" dirty="0" err="1">
                          <a:solidFill>
                            <a:schemeClr val="tx1"/>
                          </a:solidFill>
                        </a:rPr>
                        <a:t>DateTime</a:t>
                      </a:r>
                      <a:r>
                        <a:rPr lang="en-US" sz="1800" dirty="0">
                          <a:solidFill>
                            <a:schemeClr val="tx1"/>
                          </a:solidFill>
                        </a:rPr>
                        <a:t>, </a:t>
                      </a:r>
                      <a:r>
                        <a:rPr lang="en-US" sz="1800" dirty="0" err="1">
                          <a:solidFill>
                            <a:schemeClr val="tx1"/>
                          </a:solidFill>
                        </a:rPr>
                        <a:t>etc</a:t>
                      </a:r>
                      <a:r>
                        <a:rPr lang="en-US" sz="1800" dirty="0">
                          <a:solidFill>
                            <a:schemeClr val="tx1"/>
                          </a:solidFill>
                        </a:rPr>
                        <a:t>). The validity of types used in a view is checked at compile time. </a:t>
                      </a:r>
                      <a:endParaRPr lang="en-US" sz="1800" b="1" i="1"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46767497"/>
                  </a:ext>
                </a:extLst>
              </a:tr>
            </a:tbl>
          </a:graphicData>
        </a:graphic>
      </p:graphicFrame>
      <p:pic>
        <p:nvPicPr>
          <p:cNvPr id="7" name="Picture 6">
            <a:extLst>
              <a:ext uri="{FF2B5EF4-FFF2-40B4-BE49-F238E27FC236}">
                <a16:creationId xmlns:a16="http://schemas.microsoft.com/office/drawing/2014/main" id="{BC7AA64E-966B-4547-8408-84C9BBADF7DE}"/>
              </a:ext>
            </a:extLst>
          </p:cNvPr>
          <p:cNvPicPr>
            <a:picLocks noChangeAspect="1"/>
          </p:cNvPicPr>
          <p:nvPr/>
        </p:nvPicPr>
        <p:blipFill>
          <a:blip r:embed="rId3"/>
          <a:stretch>
            <a:fillRect/>
          </a:stretch>
        </p:blipFill>
        <p:spPr>
          <a:xfrm>
            <a:off x="6233977" y="2546941"/>
            <a:ext cx="4804430" cy="3724939"/>
          </a:xfrm>
          <a:prstGeom prst="rect">
            <a:avLst/>
          </a:prstGeom>
          <a:ln w="25400">
            <a:solidFill>
              <a:schemeClr val="accent2"/>
            </a:solidFill>
          </a:ln>
          <a:effectLst/>
        </p:spPr>
      </p:pic>
    </p:spTree>
    <p:extLst>
      <p:ext uri="{BB962C8B-B14F-4D97-AF65-F5344CB8AC3E}">
        <p14:creationId xmlns:p14="http://schemas.microsoft.com/office/powerpoint/2010/main" val="363211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7906C1F-5269-4855-B920-FC694771A577}"/>
              </a:ext>
            </a:extLst>
          </p:cNvPr>
          <p:cNvGraphicFramePr>
            <a:graphicFrameLocks noGrp="1"/>
          </p:cNvGraphicFramePr>
          <p:nvPr>
            <p:ph idx="1"/>
            <p:extLst>
              <p:ext uri="{D42A27DB-BD31-4B8C-83A1-F6EECF244321}">
                <p14:modId xmlns:p14="http://schemas.microsoft.com/office/powerpoint/2010/main" val="3929068546"/>
              </p:ext>
            </p:extLst>
          </p:nvPr>
        </p:nvGraphicFramePr>
        <p:xfrm>
          <a:off x="1919302" y="2477479"/>
          <a:ext cx="3894174" cy="3355534"/>
        </p:xfrm>
        <a:graphic>
          <a:graphicData uri="http://schemas.openxmlformats.org/drawingml/2006/table">
            <a:tbl>
              <a:tblPr firstRow="1" bandRow="1">
                <a:tableStyleId>{5C22544A-7EE6-4342-B048-85BDC9FD1C3A}</a:tableStyleId>
              </a:tblPr>
              <a:tblGrid>
                <a:gridCol w="3894174">
                  <a:extLst>
                    <a:ext uri="{9D8B030D-6E8A-4147-A177-3AD203B41FA5}">
                      <a16:colId xmlns:a16="http://schemas.microsoft.com/office/drawing/2014/main" val="3273254488"/>
                    </a:ext>
                  </a:extLst>
                </a:gridCol>
              </a:tblGrid>
              <a:tr h="881539">
                <a:tc>
                  <a:txBody>
                    <a:bodyPr/>
                    <a:lstStyle/>
                    <a:p>
                      <a:pPr algn="ctr"/>
                      <a:r>
                        <a:rPr lang="en-US" sz="2400" dirty="0"/>
                        <a:t>Weakly typed</a:t>
                      </a:r>
                    </a:p>
                    <a:p>
                      <a:pPr algn="ctr"/>
                      <a:r>
                        <a:rPr lang="en-US" sz="2400" dirty="0" err="1"/>
                        <a:t>ViewData</a:t>
                      </a:r>
                      <a:r>
                        <a:rPr lang="en-US" sz="2400" dirty="0"/>
                        <a:t> and </a:t>
                      </a:r>
                      <a:r>
                        <a:rPr lang="en-US" sz="2400" dirty="0" err="1"/>
                        <a:t>ViewBag</a:t>
                      </a:r>
                      <a:endParaRPr lang="en-US" sz="24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4005599547"/>
                  </a:ext>
                </a:extLst>
              </a:tr>
              <a:tr h="2473995">
                <a:tc>
                  <a:txBody>
                    <a:bodyPr/>
                    <a:lstStyle/>
                    <a:p>
                      <a:r>
                        <a:rPr lang="en-US" sz="2000" b="1" i="1" dirty="0">
                          <a:solidFill>
                            <a:schemeClr val="tx1"/>
                          </a:solidFill>
                        </a:rPr>
                        <a:t>Weak types </a:t>
                      </a:r>
                      <a:r>
                        <a:rPr lang="en-US" sz="2000" dirty="0">
                          <a:solidFill>
                            <a:schemeClr val="tx1"/>
                          </a:solidFill>
                        </a:rPr>
                        <a:t>(or loose types) means that you don't explicitly declare the type of data you're using. You can use the collection of </a:t>
                      </a:r>
                      <a:r>
                        <a:rPr lang="en-US" sz="2000" i="1" dirty="0">
                          <a:solidFill>
                            <a:schemeClr val="tx1"/>
                          </a:solidFill>
                        </a:rPr>
                        <a:t>weakly typed</a:t>
                      </a:r>
                      <a:r>
                        <a:rPr lang="en-US" sz="2000" dirty="0">
                          <a:solidFill>
                            <a:schemeClr val="tx1"/>
                          </a:solidFill>
                        </a:rPr>
                        <a:t> data for passing small amounts of data in and out of </a:t>
                      </a:r>
                      <a:r>
                        <a:rPr lang="en-US" sz="2000" i="1" dirty="0">
                          <a:solidFill>
                            <a:schemeClr val="tx1"/>
                          </a:solidFill>
                        </a:rPr>
                        <a:t>controllers</a:t>
                      </a:r>
                      <a:r>
                        <a:rPr lang="en-US" sz="2000" dirty="0">
                          <a:solidFill>
                            <a:schemeClr val="tx1"/>
                          </a:solidFill>
                        </a:rPr>
                        <a:t> and </a:t>
                      </a:r>
                      <a:r>
                        <a:rPr lang="en-US" sz="2000" i="1" dirty="0">
                          <a:solidFill>
                            <a:schemeClr val="tx1"/>
                          </a:solidFill>
                        </a:rPr>
                        <a:t>views</a:t>
                      </a:r>
                      <a:r>
                        <a:rPr lang="en-US" sz="2000" dirty="0">
                          <a:solidFill>
                            <a:schemeClr val="tx1"/>
                          </a:solidFill>
                        </a:rPr>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524959756"/>
                  </a:ext>
                </a:extLst>
              </a:tr>
            </a:tbl>
          </a:graphicData>
        </a:graphic>
      </p:graphicFrame>
      <p:sp>
        <p:nvSpPr>
          <p:cNvPr id="5" name="Title 1">
            <a:extLst>
              <a:ext uri="{FF2B5EF4-FFF2-40B4-BE49-F238E27FC236}">
                <a16:creationId xmlns:a16="http://schemas.microsoft.com/office/drawing/2014/main" id="{52EA8587-2D62-49F1-879B-A224E620EC14}"/>
              </a:ext>
            </a:extLst>
          </p:cNvPr>
          <p:cNvSpPr>
            <a:spLocks noGrp="1"/>
          </p:cNvSpPr>
          <p:nvPr>
            <p:ph type="title"/>
          </p:nvPr>
        </p:nvSpPr>
        <p:spPr>
          <a:xfrm>
            <a:off x="1096963" y="287338"/>
            <a:ext cx="10058400" cy="1449387"/>
          </a:xfrm>
        </p:spPr>
        <p:txBody>
          <a:bodyPr>
            <a:normAutofit/>
          </a:bodyPr>
          <a:lstStyle/>
          <a:p>
            <a:r>
              <a:rPr lang="en-US" dirty="0">
                <a:solidFill>
                  <a:schemeClr val="tx1"/>
                </a:solidFill>
              </a:rPr>
              <a:t>Views – Passing Data</a:t>
            </a:r>
            <a:br>
              <a:rPr lang="en-US" dirty="0"/>
            </a:br>
            <a:r>
              <a:rPr lang="en-US" sz="1400" dirty="0">
                <a:hlinkClick r:id="rId2"/>
              </a:rPr>
              <a:t>https://docs.microsoft.com/en-us/aspnet/core/mvc/views/overview?view=aspnetcore-5.0#weakly-typed-data-viewdata-viewdata-attribute-and-viewbag</a:t>
            </a:r>
            <a:endParaRPr lang="en-US" sz="4400" dirty="0"/>
          </a:p>
        </p:txBody>
      </p:sp>
      <p:pic>
        <p:nvPicPr>
          <p:cNvPr id="8" name="Picture 7">
            <a:extLst>
              <a:ext uri="{FF2B5EF4-FFF2-40B4-BE49-F238E27FC236}">
                <a16:creationId xmlns:a16="http://schemas.microsoft.com/office/drawing/2014/main" id="{82E62C16-88C5-4CA9-A5C3-33EA68DA9D2D}"/>
              </a:ext>
            </a:extLst>
          </p:cNvPr>
          <p:cNvPicPr>
            <a:picLocks noChangeAspect="1"/>
          </p:cNvPicPr>
          <p:nvPr/>
        </p:nvPicPr>
        <p:blipFill>
          <a:blip r:embed="rId3"/>
          <a:stretch>
            <a:fillRect/>
          </a:stretch>
        </p:blipFill>
        <p:spPr>
          <a:xfrm>
            <a:off x="6331910" y="2477479"/>
            <a:ext cx="3894174" cy="3310926"/>
          </a:xfrm>
          <a:prstGeom prst="rect">
            <a:avLst/>
          </a:prstGeom>
          <a:ln w="25400">
            <a:solidFill>
              <a:schemeClr val="accent2"/>
            </a:solidFill>
          </a:ln>
          <a:effectLst/>
        </p:spPr>
      </p:pic>
    </p:spTree>
    <p:extLst>
      <p:ext uri="{BB962C8B-B14F-4D97-AF65-F5344CB8AC3E}">
        <p14:creationId xmlns:p14="http://schemas.microsoft.com/office/powerpoint/2010/main" val="603582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7906C1F-5269-4855-B920-FC694771A577}"/>
              </a:ext>
            </a:extLst>
          </p:cNvPr>
          <p:cNvGraphicFramePr>
            <a:graphicFrameLocks noGrp="1"/>
          </p:cNvGraphicFramePr>
          <p:nvPr>
            <p:ph idx="1"/>
            <p:extLst>
              <p:ext uri="{D42A27DB-BD31-4B8C-83A1-F6EECF244321}">
                <p14:modId xmlns:p14="http://schemas.microsoft.com/office/powerpoint/2010/main" val="3203736540"/>
              </p:ext>
            </p:extLst>
          </p:nvPr>
        </p:nvGraphicFramePr>
        <p:xfrm>
          <a:off x="4534251" y="2293236"/>
          <a:ext cx="6612724" cy="1584960"/>
        </p:xfrm>
        <a:graphic>
          <a:graphicData uri="http://schemas.openxmlformats.org/drawingml/2006/table">
            <a:tbl>
              <a:tblPr firstRow="1" bandRow="1">
                <a:tableStyleId>{5C22544A-7EE6-4342-B048-85BDC9FD1C3A}</a:tableStyleId>
              </a:tblPr>
              <a:tblGrid>
                <a:gridCol w="6612724">
                  <a:extLst>
                    <a:ext uri="{9D8B030D-6E8A-4147-A177-3AD203B41FA5}">
                      <a16:colId xmlns:a16="http://schemas.microsoft.com/office/drawing/2014/main" val="3273254488"/>
                    </a:ext>
                  </a:extLst>
                </a:gridCol>
              </a:tblGrid>
              <a:tr h="370840">
                <a:tc>
                  <a:txBody>
                    <a:bodyPr/>
                    <a:lstStyle/>
                    <a:p>
                      <a:r>
                        <a:rPr lang="en-US" sz="2000" dirty="0"/>
                        <a:t>Weakly typed – </a:t>
                      </a:r>
                      <a:r>
                        <a:rPr lang="en-US" sz="2000" dirty="0" err="1"/>
                        <a:t>ViewData</a:t>
                      </a:r>
                      <a:r>
                        <a:rPr lang="en-US" sz="2000" dirty="0"/>
                        <a:t>, </a:t>
                      </a:r>
                      <a:r>
                        <a:rPr lang="en-US" sz="2000" dirty="0" err="1"/>
                        <a:t>ViewDataAttribute</a:t>
                      </a:r>
                      <a:r>
                        <a:rPr lang="en-US" sz="2000" dirty="0"/>
                        <a:t>, and </a:t>
                      </a:r>
                      <a:r>
                        <a:rPr lang="en-US" sz="2000" dirty="0" err="1"/>
                        <a:t>ViewBag</a:t>
                      </a:r>
                      <a:endParaRPr lang="en-US" sz="20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4005599547"/>
                  </a:ext>
                </a:extLst>
              </a:tr>
              <a:tr h="370840">
                <a:tc>
                  <a:txBody>
                    <a:bodyPr/>
                    <a:lstStyle/>
                    <a:p>
                      <a:r>
                        <a:rPr lang="en-US" sz="1800" dirty="0">
                          <a:solidFill>
                            <a:schemeClr val="tx1"/>
                          </a:solidFill>
                        </a:rPr>
                        <a:t>Weakly typed means that you don't explicitly declare the type of data you're using. You can use the collection of weakly typed data for passing small amounts of data in and out of controllers and views.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524959756"/>
                  </a:ext>
                </a:extLst>
              </a:tr>
            </a:tbl>
          </a:graphicData>
        </a:graphic>
      </p:graphicFrame>
      <p:sp>
        <p:nvSpPr>
          <p:cNvPr id="5" name="Title 1">
            <a:extLst>
              <a:ext uri="{FF2B5EF4-FFF2-40B4-BE49-F238E27FC236}">
                <a16:creationId xmlns:a16="http://schemas.microsoft.com/office/drawing/2014/main" id="{52EA8587-2D62-49F1-879B-A224E620EC14}"/>
              </a:ext>
            </a:extLst>
          </p:cNvPr>
          <p:cNvSpPr>
            <a:spLocks noGrp="1"/>
          </p:cNvSpPr>
          <p:nvPr>
            <p:ph type="title"/>
          </p:nvPr>
        </p:nvSpPr>
        <p:spPr>
          <a:xfrm>
            <a:off x="1096963" y="287338"/>
            <a:ext cx="10058400" cy="1449387"/>
          </a:xfrm>
        </p:spPr>
        <p:txBody>
          <a:bodyPr>
            <a:normAutofit/>
          </a:bodyPr>
          <a:lstStyle/>
          <a:p>
            <a:r>
              <a:rPr lang="en-US" dirty="0">
                <a:solidFill>
                  <a:schemeClr val="tx1"/>
                </a:solidFill>
              </a:rPr>
              <a:t>Views – Passing Data</a:t>
            </a:r>
            <a:br>
              <a:rPr lang="en-US" dirty="0">
                <a:solidFill>
                  <a:schemeClr val="tx1"/>
                </a:solidFill>
              </a:rPr>
            </a:br>
            <a:r>
              <a:rPr lang="en-US" sz="1100" dirty="0">
                <a:hlinkClick r:id="rId2"/>
              </a:rPr>
              <a:t>https://docs.microsoft.com/en-us/aspnet/core/mvc/views/overview?view=aspnetcore-5.0#weakly-typed-data-viewdata-viewdata-attribute-and-viewbag</a:t>
            </a:r>
            <a:endParaRPr lang="en-US" sz="4400" dirty="0"/>
          </a:p>
        </p:txBody>
      </p:sp>
      <p:sp>
        <p:nvSpPr>
          <p:cNvPr id="7" name="Rectangle 6">
            <a:extLst>
              <a:ext uri="{FF2B5EF4-FFF2-40B4-BE49-F238E27FC236}">
                <a16:creationId xmlns:a16="http://schemas.microsoft.com/office/drawing/2014/main" id="{936C507E-F75A-4E23-86B5-94D428B15241}"/>
              </a:ext>
            </a:extLst>
          </p:cNvPr>
          <p:cNvSpPr/>
          <p:nvPr/>
        </p:nvSpPr>
        <p:spPr>
          <a:xfrm>
            <a:off x="1206175" y="1914525"/>
            <a:ext cx="3333750" cy="4500563"/>
          </a:xfrm>
          <a:prstGeom prst="rect">
            <a:avLst/>
          </a:prstGeom>
        </p:spPr>
        <p:txBody>
          <a:bodyPr wrap="square" anchor="ctr">
            <a:normAutofit lnSpcReduction="10000"/>
          </a:bodyPr>
          <a:lstStyle/>
          <a:p>
            <a:pPr marL="285750" indent="-285750">
              <a:buFont typeface="Arial" panose="020B0604020202020204" pitchFamily="34" charset="0"/>
              <a:buChar char="•"/>
            </a:pPr>
            <a:r>
              <a:rPr lang="en-US" b="1" i="1" dirty="0" err="1"/>
              <a:t>ViewData</a:t>
            </a:r>
            <a:r>
              <a:rPr lang="en-US" dirty="0"/>
              <a:t> is a Dictionary. </a:t>
            </a:r>
          </a:p>
          <a:p>
            <a:pPr marL="285750" indent="-285750">
              <a:buFont typeface="Arial" panose="020B0604020202020204" pitchFamily="34" charset="0"/>
              <a:buChar char="•"/>
            </a:pPr>
            <a:r>
              <a:rPr lang="en-US" b="1" i="1" dirty="0" err="1"/>
              <a:t>ViewBag</a:t>
            </a:r>
            <a:r>
              <a:rPr lang="en-US" dirty="0"/>
              <a:t> is a wrapper around </a:t>
            </a:r>
            <a:r>
              <a:rPr lang="en-US" b="1" i="1" dirty="0" err="1"/>
              <a:t>ViewData</a:t>
            </a:r>
            <a:r>
              <a:rPr lang="en-US" dirty="0"/>
              <a:t> that provides dynamic properties for the underlying </a:t>
            </a:r>
            <a:r>
              <a:rPr lang="en-US" b="1" i="1" dirty="0" err="1"/>
              <a:t>ViewData</a:t>
            </a:r>
            <a:r>
              <a:rPr lang="en-US" dirty="0"/>
              <a:t> collection. </a:t>
            </a:r>
          </a:p>
          <a:p>
            <a:pPr marL="285750" indent="-285750">
              <a:buFont typeface="Arial" panose="020B0604020202020204" pitchFamily="34" charset="0"/>
              <a:buChar char="•"/>
            </a:pPr>
            <a:r>
              <a:rPr lang="en-US" dirty="0"/>
              <a:t>Key lookups are case-insensitive for both </a:t>
            </a:r>
            <a:r>
              <a:rPr lang="en-US" b="1" i="1" dirty="0" err="1"/>
              <a:t>ViewData</a:t>
            </a:r>
            <a:r>
              <a:rPr lang="en-US" dirty="0"/>
              <a:t> and </a:t>
            </a:r>
            <a:r>
              <a:rPr lang="en-US" b="1" i="1" dirty="0" err="1"/>
              <a:t>ViewBag</a:t>
            </a:r>
            <a:r>
              <a:rPr lang="en-US" dirty="0"/>
              <a:t>.</a:t>
            </a:r>
          </a:p>
          <a:p>
            <a:endParaRPr lang="en-US" dirty="0"/>
          </a:p>
          <a:p>
            <a:r>
              <a:rPr lang="en-US" b="1" i="1" dirty="0" err="1"/>
              <a:t>ViewData</a:t>
            </a:r>
            <a:r>
              <a:rPr lang="en-US" dirty="0"/>
              <a:t> and </a:t>
            </a:r>
            <a:r>
              <a:rPr lang="en-US" b="1" i="1" dirty="0" err="1"/>
              <a:t>ViewBag</a:t>
            </a:r>
            <a:r>
              <a:rPr lang="en-US" dirty="0"/>
              <a:t> don't offer compile-time type checking and are more error-prone than using a </a:t>
            </a:r>
            <a:r>
              <a:rPr lang="en-US" b="1" i="1" dirty="0" err="1"/>
              <a:t>viewmodel</a:t>
            </a:r>
            <a:r>
              <a:rPr lang="en-US" dirty="0"/>
              <a:t>. </a:t>
            </a:r>
          </a:p>
          <a:p>
            <a:r>
              <a:rPr lang="en-US" dirty="0"/>
              <a:t>Some developers prefer to minimally or never use </a:t>
            </a:r>
            <a:r>
              <a:rPr lang="en-US" b="1" i="1" dirty="0" err="1"/>
              <a:t>ViewData</a:t>
            </a:r>
            <a:r>
              <a:rPr lang="en-US" dirty="0"/>
              <a:t> and </a:t>
            </a:r>
            <a:r>
              <a:rPr lang="en-US" b="1" i="1" dirty="0" err="1"/>
              <a:t>ViewBag</a:t>
            </a:r>
            <a:r>
              <a:rPr lang="en-US" dirty="0"/>
              <a:t>.</a:t>
            </a:r>
          </a:p>
        </p:txBody>
      </p:sp>
      <p:pic>
        <p:nvPicPr>
          <p:cNvPr id="2" name="Picture 1">
            <a:extLst>
              <a:ext uri="{FF2B5EF4-FFF2-40B4-BE49-F238E27FC236}">
                <a16:creationId xmlns:a16="http://schemas.microsoft.com/office/drawing/2014/main" id="{70F0B2F4-D57C-4DE6-B897-C2669EDE17C6}"/>
              </a:ext>
            </a:extLst>
          </p:cNvPr>
          <p:cNvPicPr>
            <a:picLocks noChangeAspect="1"/>
          </p:cNvPicPr>
          <p:nvPr/>
        </p:nvPicPr>
        <p:blipFill>
          <a:blip r:embed="rId3"/>
          <a:stretch>
            <a:fillRect/>
          </a:stretch>
        </p:blipFill>
        <p:spPr>
          <a:xfrm>
            <a:off x="4539087" y="4275744"/>
            <a:ext cx="6612724" cy="1655011"/>
          </a:xfrm>
          <a:prstGeom prst="rect">
            <a:avLst/>
          </a:prstGeom>
          <a:ln w="25400">
            <a:solidFill>
              <a:schemeClr val="accent2"/>
            </a:solidFill>
          </a:ln>
          <a:effectLst/>
        </p:spPr>
      </p:pic>
    </p:spTree>
    <p:extLst>
      <p:ext uri="{BB962C8B-B14F-4D97-AF65-F5344CB8AC3E}">
        <p14:creationId xmlns:p14="http://schemas.microsoft.com/office/powerpoint/2010/main" val="2531755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5A3BE-2523-45BB-B719-B8301EE12309}"/>
              </a:ext>
            </a:extLst>
          </p:cNvPr>
          <p:cNvSpPr>
            <a:spLocks noGrp="1"/>
          </p:cNvSpPr>
          <p:nvPr>
            <p:ph type="title"/>
          </p:nvPr>
        </p:nvSpPr>
        <p:spPr/>
        <p:txBody>
          <a:bodyPr>
            <a:normAutofit/>
          </a:bodyPr>
          <a:lstStyle/>
          <a:p>
            <a:r>
              <a:rPr lang="en-US" sz="4400" dirty="0" err="1">
                <a:solidFill>
                  <a:schemeClr val="tx1"/>
                </a:solidFill>
              </a:rPr>
              <a:t>ViewData</a:t>
            </a:r>
            <a:r>
              <a:rPr lang="en-US" sz="4400" dirty="0">
                <a:solidFill>
                  <a:schemeClr val="tx1"/>
                </a:solidFill>
              </a:rPr>
              <a:t> and </a:t>
            </a:r>
            <a:r>
              <a:rPr lang="en-US" sz="4400" dirty="0" err="1">
                <a:solidFill>
                  <a:schemeClr val="tx1"/>
                </a:solidFill>
              </a:rPr>
              <a:t>ViewBag</a:t>
            </a:r>
            <a:r>
              <a:rPr lang="en-US" sz="4400" dirty="0">
                <a:solidFill>
                  <a:schemeClr val="tx1"/>
                </a:solidFill>
              </a:rPr>
              <a:t> Differences</a:t>
            </a:r>
          </a:p>
        </p:txBody>
      </p:sp>
      <p:graphicFrame>
        <p:nvGraphicFramePr>
          <p:cNvPr id="4" name="Table 4">
            <a:extLst>
              <a:ext uri="{FF2B5EF4-FFF2-40B4-BE49-F238E27FC236}">
                <a16:creationId xmlns:a16="http://schemas.microsoft.com/office/drawing/2014/main" id="{E030F8F8-946F-4AA3-BE07-BBB10B529497}"/>
              </a:ext>
            </a:extLst>
          </p:cNvPr>
          <p:cNvGraphicFramePr>
            <a:graphicFrameLocks noGrp="1"/>
          </p:cNvGraphicFramePr>
          <p:nvPr>
            <p:extLst>
              <p:ext uri="{D42A27DB-BD31-4B8C-83A1-F6EECF244321}">
                <p14:modId xmlns:p14="http://schemas.microsoft.com/office/powerpoint/2010/main" val="2010064987"/>
              </p:ext>
            </p:extLst>
          </p:nvPr>
        </p:nvGraphicFramePr>
        <p:xfrm>
          <a:off x="1097280" y="2234365"/>
          <a:ext cx="10177944" cy="3527604"/>
        </p:xfrm>
        <a:graphic>
          <a:graphicData uri="http://schemas.openxmlformats.org/drawingml/2006/table">
            <a:tbl>
              <a:tblPr firstRow="1" bandRow="1">
                <a:tableStyleId>{5C22544A-7EE6-4342-B048-85BDC9FD1C3A}</a:tableStyleId>
              </a:tblPr>
              <a:tblGrid>
                <a:gridCol w="4981132">
                  <a:extLst>
                    <a:ext uri="{9D8B030D-6E8A-4147-A177-3AD203B41FA5}">
                      <a16:colId xmlns:a16="http://schemas.microsoft.com/office/drawing/2014/main" val="206214096"/>
                    </a:ext>
                  </a:extLst>
                </a:gridCol>
                <a:gridCol w="5196812">
                  <a:extLst>
                    <a:ext uri="{9D8B030D-6E8A-4147-A177-3AD203B41FA5}">
                      <a16:colId xmlns:a16="http://schemas.microsoft.com/office/drawing/2014/main" val="1204101060"/>
                    </a:ext>
                  </a:extLst>
                </a:gridCol>
              </a:tblGrid>
              <a:tr h="421784">
                <a:tc>
                  <a:txBody>
                    <a:bodyPr/>
                    <a:lstStyle/>
                    <a:p>
                      <a:pPr algn="ctr"/>
                      <a:r>
                        <a:rPr lang="en-US" sz="3200" dirty="0" err="1"/>
                        <a:t>ViewData</a:t>
                      </a:r>
                      <a:r>
                        <a:rPr lang="en-US" sz="3200" dirty="0"/>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3200" dirty="0" err="1"/>
                        <a:t>ViewBag</a:t>
                      </a:r>
                      <a:r>
                        <a:rPr lang="en-US" sz="3200" dirty="0"/>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551515642"/>
                  </a:ext>
                </a:extLst>
              </a:tr>
              <a:tr h="2948484">
                <a:tc>
                  <a:txBody>
                    <a:bodyPr/>
                    <a:lstStyle/>
                    <a:p>
                      <a:pPr marL="285750" indent="-285750">
                        <a:buFont typeface="Arial" panose="020B0604020202020204" pitchFamily="34" charset="0"/>
                        <a:buChar char="•"/>
                      </a:pPr>
                      <a:r>
                        <a:rPr lang="en-US" sz="2000" dirty="0">
                          <a:solidFill>
                            <a:schemeClr val="tx1"/>
                          </a:solidFill>
                        </a:rPr>
                        <a:t>Derives from </a:t>
                      </a:r>
                      <a:r>
                        <a:rPr lang="en-US" sz="2000" b="1" i="1" dirty="0" err="1">
                          <a:solidFill>
                            <a:schemeClr val="tx1"/>
                          </a:solidFill>
                        </a:rPr>
                        <a:t>ViewDataDictionary</a:t>
                      </a:r>
                      <a:r>
                        <a:rPr lang="en-US" sz="2000" dirty="0">
                          <a:solidFill>
                            <a:schemeClr val="tx1"/>
                          </a:solidFill>
                        </a:rPr>
                        <a:t>, so it has dictionary properties that can be useful, such as </a:t>
                      </a:r>
                      <a:r>
                        <a:rPr lang="en-US" sz="2000" b="1" i="1" dirty="0" err="1">
                          <a:solidFill>
                            <a:schemeClr val="tx1"/>
                          </a:solidFill>
                        </a:rPr>
                        <a:t>ContainsKey</a:t>
                      </a:r>
                      <a:r>
                        <a:rPr lang="en-US" sz="2000" dirty="0">
                          <a:solidFill>
                            <a:schemeClr val="tx1"/>
                          </a:solidFill>
                        </a:rPr>
                        <a:t>, </a:t>
                      </a:r>
                      <a:r>
                        <a:rPr lang="en-US" sz="2000" b="1" i="1" dirty="0">
                          <a:solidFill>
                            <a:schemeClr val="tx1"/>
                          </a:solidFill>
                        </a:rPr>
                        <a:t>Add</a:t>
                      </a:r>
                      <a:r>
                        <a:rPr lang="en-US" sz="2000" dirty="0">
                          <a:solidFill>
                            <a:schemeClr val="tx1"/>
                          </a:solidFill>
                        </a:rPr>
                        <a:t>, </a:t>
                      </a:r>
                      <a:r>
                        <a:rPr lang="en-US" sz="2000" b="1" i="1" dirty="0">
                          <a:solidFill>
                            <a:schemeClr val="tx1"/>
                          </a:solidFill>
                        </a:rPr>
                        <a:t>Remove</a:t>
                      </a:r>
                      <a:r>
                        <a:rPr lang="en-US" sz="2000" dirty="0">
                          <a:solidFill>
                            <a:schemeClr val="tx1"/>
                          </a:solidFill>
                        </a:rPr>
                        <a:t>, and </a:t>
                      </a:r>
                      <a:r>
                        <a:rPr lang="en-US" sz="2000" b="1" i="1" dirty="0">
                          <a:solidFill>
                            <a:schemeClr val="tx1"/>
                          </a:solidFill>
                        </a:rPr>
                        <a:t>Clear</a:t>
                      </a:r>
                      <a:r>
                        <a:rPr lang="en-US" sz="2000" dirty="0">
                          <a:solidFill>
                            <a:schemeClr val="tx1"/>
                          </a:solidFill>
                        </a:rPr>
                        <a:t>.</a:t>
                      </a:r>
                    </a:p>
                    <a:p>
                      <a:pPr marL="285750" indent="-285750">
                        <a:buFont typeface="Arial" panose="020B0604020202020204" pitchFamily="34" charset="0"/>
                        <a:buChar char="•"/>
                      </a:pPr>
                      <a:r>
                        <a:rPr lang="en-US" sz="2000" dirty="0">
                          <a:solidFill>
                            <a:schemeClr val="tx1"/>
                          </a:solidFill>
                        </a:rPr>
                        <a:t>Keys in the dictionary are strings, so whitespace is allowed. Example: </a:t>
                      </a:r>
                      <a:r>
                        <a:rPr lang="en-US" sz="2000" b="0" i="0" dirty="0" err="1">
                          <a:solidFill>
                            <a:srgbClr val="FF0000"/>
                          </a:solidFill>
                        </a:rPr>
                        <a:t>ViewData</a:t>
                      </a:r>
                      <a:r>
                        <a:rPr lang="en-US" sz="2000" b="0" i="0" dirty="0">
                          <a:solidFill>
                            <a:srgbClr val="FF0000"/>
                          </a:solidFill>
                        </a:rPr>
                        <a:t>["Some Key With Whitespace"]</a:t>
                      </a:r>
                    </a:p>
                    <a:p>
                      <a:pPr marL="285750" indent="-285750">
                        <a:buFont typeface="Arial" panose="020B0604020202020204" pitchFamily="34" charset="0"/>
                        <a:buChar char="•"/>
                      </a:pPr>
                      <a:r>
                        <a:rPr lang="en-US" sz="2000" dirty="0">
                          <a:solidFill>
                            <a:schemeClr val="tx1"/>
                          </a:solidFill>
                        </a:rPr>
                        <a:t>Any type other than a string must be </a:t>
                      </a:r>
                      <a:r>
                        <a:rPr lang="en-US" sz="2000" b="1" i="1" dirty="0">
                          <a:solidFill>
                            <a:schemeClr val="tx1"/>
                          </a:solidFill>
                        </a:rPr>
                        <a:t>cast</a:t>
                      </a:r>
                      <a:r>
                        <a:rPr lang="en-US" sz="2000" dirty="0">
                          <a:solidFill>
                            <a:schemeClr val="tx1"/>
                          </a:solidFill>
                        </a:rPr>
                        <a:t> in the view to use </a:t>
                      </a:r>
                      <a:r>
                        <a:rPr lang="en-US" sz="2000" b="1" i="1" dirty="0" err="1">
                          <a:solidFill>
                            <a:schemeClr val="tx1"/>
                          </a:solidFill>
                        </a:rPr>
                        <a:t>ViewData</a:t>
                      </a:r>
                      <a:r>
                        <a:rPr lang="en-US" sz="2000" dirty="0">
                          <a:solidFill>
                            <a:schemeClr val="tx1"/>
                          </a:solidFill>
                        </a:rPr>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2000" dirty="0">
                          <a:solidFill>
                            <a:schemeClr val="tx1"/>
                          </a:solidFill>
                        </a:rPr>
                        <a:t>Derives from </a:t>
                      </a:r>
                      <a:r>
                        <a:rPr lang="en-US" sz="2000" b="1" i="1" dirty="0" err="1">
                          <a:solidFill>
                            <a:schemeClr val="tx1"/>
                          </a:solidFill>
                        </a:rPr>
                        <a:t>DynamicViewData</a:t>
                      </a:r>
                      <a:r>
                        <a:rPr lang="en-US" sz="2000" dirty="0">
                          <a:solidFill>
                            <a:schemeClr val="tx1"/>
                          </a:solidFill>
                        </a:rPr>
                        <a:t>, so it allows the creation of dynamic properties using dot notation (</a:t>
                      </a:r>
                      <a:r>
                        <a:rPr lang="en-US" sz="2000" dirty="0">
                          <a:solidFill>
                            <a:srgbClr val="FF0000"/>
                          </a:solidFill>
                        </a:rPr>
                        <a:t>@</a:t>
                      </a:r>
                      <a:r>
                        <a:rPr lang="en-US" sz="2000" dirty="0" err="1">
                          <a:solidFill>
                            <a:srgbClr val="FF0000"/>
                          </a:solidFill>
                        </a:rPr>
                        <a:t>ViewBag.SomeKey</a:t>
                      </a:r>
                      <a:r>
                        <a:rPr lang="en-US" sz="2000" dirty="0">
                          <a:solidFill>
                            <a:srgbClr val="FF0000"/>
                          </a:solidFill>
                        </a:rPr>
                        <a:t> = &lt;value or object&gt;</a:t>
                      </a:r>
                      <a:r>
                        <a:rPr lang="en-US" sz="2000" dirty="0">
                          <a:solidFill>
                            <a:schemeClr val="tx1"/>
                          </a:solidFill>
                        </a:rPr>
                        <a:t>), and no </a:t>
                      </a:r>
                      <a:r>
                        <a:rPr lang="en-US" sz="2000" b="1" i="1" dirty="0">
                          <a:solidFill>
                            <a:schemeClr val="tx1"/>
                          </a:solidFill>
                        </a:rPr>
                        <a:t>casting</a:t>
                      </a:r>
                      <a:r>
                        <a:rPr lang="en-US" sz="2000" dirty="0">
                          <a:solidFill>
                            <a:schemeClr val="tx1"/>
                          </a:solidFill>
                        </a:rPr>
                        <a:t> is required. The syntax of </a:t>
                      </a:r>
                      <a:r>
                        <a:rPr lang="en-US" sz="2000" b="1" i="1" dirty="0" err="1">
                          <a:solidFill>
                            <a:schemeClr val="tx1"/>
                          </a:solidFill>
                        </a:rPr>
                        <a:t>ViewBag</a:t>
                      </a:r>
                      <a:r>
                        <a:rPr lang="en-US" sz="2000" dirty="0">
                          <a:solidFill>
                            <a:schemeClr val="tx1"/>
                          </a:solidFill>
                        </a:rPr>
                        <a:t> makes it quicker to add to </a:t>
                      </a:r>
                      <a:r>
                        <a:rPr lang="en-US" sz="2000" b="1" i="1" dirty="0">
                          <a:solidFill>
                            <a:schemeClr val="tx1"/>
                          </a:solidFill>
                        </a:rPr>
                        <a:t>controllers</a:t>
                      </a:r>
                      <a:r>
                        <a:rPr lang="en-US" sz="2000" dirty="0">
                          <a:solidFill>
                            <a:schemeClr val="tx1"/>
                          </a:solidFill>
                        </a:rPr>
                        <a:t> and </a:t>
                      </a:r>
                      <a:r>
                        <a:rPr lang="en-US" sz="2000" b="1" i="1" dirty="0">
                          <a:solidFill>
                            <a:schemeClr val="tx1"/>
                          </a:solidFill>
                        </a:rPr>
                        <a:t>views</a:t>
                      </a:r>
                      <a:r>
                        <a:rPr lang="en-US" sz="2000" dirty="0">
                          <a:solidFill>
                            <a:schemeClr val="tx1"/>
                          </a:solidFill>
                        </a:rPr>
                        <a:t>.</a:t>
                      </a:r>
                    </a:p>
                    <a:p>
                      <a:pPr marL="285750" indent="-285750">
                        <a:buFont typeface="Arial" panose="020B0604020202020204" pitchFamily="34" charset="0"/>
                        <a:buChar char="•"/>
                      </a:pPr>
                      <a:r>
                        <a:rPr lang="en-US" sz="2000" dirty="0">
                          <a:solidFill>
                            <a:schemeClr val="tx1"/>
                          </a:solidFill>
                        </a:rPr>
                        <a:t>Simpler to check for null values. Example: </a:t>
                      </a:r>
                      <a:r>
                        <a:rPr lang="en-US" sz="2000" dirty="0">
                          <a:solidFill>
                            <a:srgbClr val="FF0000"/>
                          </a:solidFill>
                        </a:rPr>
                        <a:t>@</a:t>
                      </a:r>
                      <a:r>
                        <a:rPr lang="en-US" sz="2000" dirty="0" err="1">
                          <a:solidFill>
                            <a:srgbClr val="FF0000"/>
                          </a:solidFill>
                        </a:rPr>
                        <a:t>ViewBag.Person?.Name</a:t>
                      </a:r>
                      <a:endParaRPr lang="en-US" sz="2000" dirty="0">
                        <a:solidFill>
                          <a:srgbClr val="FF0000"/>
                        </a:solidFill>
                      </a:endParaRPr>
                    </a:p>
                    <a:p>
                      <a:pPr marL="285750" indent="-285750">
                        <a:buFont typeface="Arial" panose="020B0604020202020204" pitchFamily="34" charset="0"/>
                        <a:buChar char="•"/>
                      </a:pPr>
                      <a:r>
                        <a:rPr lang="en-US" sz="2000" dirty="0" err="1">
                          <a:solidFill>
                            <a:schemeClr val="tx1"/>
                          </a:solidFill>
                        </a:rPr>
                        <a:t>ViewBag</a:t>
                      </a:r>
                      <a:r>
                        <a:rPr lang="en-US" sz="2000" b="0" i="0" kern="1200" dirty="0">
                          <a:solidFill>
                            <a:schemeClr val="tx1"/>
                          </a:solidFill>
                          <a:effectLst/>
                          <a:latin typeface="+mn-lt"/>
                          <a:ea typeface="+mn-ea"/>
                          <a:cs typeface="+mn-cs"/>
                        </a:rPr>
                        <a:t> isn't available in the Razor Pages.</a:t>
                      </a:r>
                      <a:endParaRPr lang="en-US" sz="2000"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051925457"/>
                  </a:ext>
                </a:extLst>
              </a:tr>
            </a:tbl>
          </a:graphicData>
        </a:graphic>
      </p:graphicFrame>
    </p:spTree>
    <p:extLst>
      <p:ext uri="{BB962C8B-B14F-4D97-AF65-F5344CB8AC3E}">
        <p14:creationId xmlns:p14="http://schemas.microsoft.com/office/powerpoint/2010/main" val="389100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ABE0-6807-45E2-A3B5-1205778EFB30}"/>
              </a:ext>
            </a:extLst>
          </p:cNvPr>
          <p:cNvSpPr>
            <a:spLocks noGrp="1"/>
          </p:cNvSpPr>
          <p:nvPr>
            <p:ph type="title"/>
          </p:nvPr>
        </p:nvSpPr>
        <p:spPr>
          <a:xfrm>
            <a:off x="1109663" y="349623"/>
            <a:ext cx="10020298" cy="1450757"/>
          </a:xfrm>
        </p:spPr>
        <p:txBody>
          <a:bodyPr>
            <a:normAutofit/>
          </a:bodyPr>
          <a:lstStyle/>
          <a:p>
            <a:r>
              <a:rPr lang="en-US" sz="4800" dirty="0">
                <a:solidFill>
                  <a:schemeClr val="tx1"/>
                </a:solidFill>
              </a:rPr>
              <a:t>Views – </a:t>
            </a:r>
            <a:r>
              <a:rPr lang="en-US" sz="4800" dirty="0" err="1">
                <a:solidFill>
                  <a:schemeClr val="tx1"/>
                </a:solidFill>
              </a:rPr>
              <a:t>TempData</a:t>
            </a:r>
            <a:br>
              <a:rPr lang="en-US" sz="4400" dirty="0"/>
            </a:br>
            <a:r>
              <a:rPr lang="en-US" sz="1400" dirty="0">
                <a:hlinkClick r:id="rId2"/>
              </a:rPr>
              <a:t>https://docs.microsoft.com/en-us/aspnet/core/fundamentals/app-state?view=aspnetcore-5.0#tempdata</a:t>
            </a:r>
            <a:endParaRPr lang="en-US" sz="1400" dirty="0"/>
          </a:p>
        </p:txBody>
      </p:sp>
      <p:sp>
        <p:nvSpPr>
          <p:cNvPr id="8" name="Rectangle 7">
            <a:extLst>
              <a:ext uri="{FF2B5EF4-FFF2-40B4-BE49-F238E27FC236}">
                <a16:creationId xmlns:a16="http://schemas.microsoft.com/office/drawing/2014/main" id="{4410EE82-D71F-4243-9AB4-DA62C7032BA3}"/>
              </a:ext>
            </a:extLst>
          </p:cNvPr>
          <p:cNvSpPr/>
          <p:nvPr/>
        </p:nvSpPr>
        <p:spPr>
          <a:xfrm>
            <a:off x="1062038" y="1938337"/>
            <a:ext cx="10067923" cy="1713867"/>
          </a:xfrm>
          <a:prstGeom prst="rect">
            <a:avLst/>
          </a:prstGeom>
          <a:noFill/>
        </p:spPr>
        <p:txBody>
          <a:bodyPr wrap="square" anchor="ctr">
            <a:normAutofit fontScale="92500" lnSpcReduction="10000"/>
          </a:bodyPr>
          <a:lstStyle/>
          <a:p>
            <a:r>
              <a:rPr lang="en-US" sz="2400" dirty="0"/>
              <a:t>The </a:t>
            </a:r>
            <a:r>
              <a:rPr lang="en-US" sz="2400" b="1" i="1" dirty="0" err="1"/>
              <a:t>TempData</a:t>
            </a:r>
            <a:r>
              <a:rPr lang="en-US" sz="2400" b="1" i="1" dirty="0"/>
              <a:t> </a:t>
            </a:r>
            <a:r>
              <a:rPr lang="en-US" sz="2400" dirty="0"/>
              <a:t>property stores data until it's read in another request. It is a </a:t>
            </a:r>
            <a:r>
              <a:rPr lang="en-US" sz="2400" b="1" i="1" dirty="0"/>
              <a:t>Dictionary</a:t>
            </a:r>
            <a:r>
              <a:rPr lang="en-US" sz="2400" dirty="0"/>
              <a:t> of string to object. Data is removed after the request that reads it. </a:t>
            </a:r>
          </a:p>
          <a:p>
            <a:r>
              <a:rPr lang="en-US" sz="2400" dirty="0"/>
              <a:t>The </a:t>
            </a:r>
            <a:r>
              <a:rPr lang="en-US" sz="2400" b="1" i="1" dirty="0">
                <a:solidFill>
                  <a:srgbClr val="FF0000"/>
                </a:solidFill>
              </a:rPr>
              <a:t>Keep(String) </a:t>
            </a:r>
            <a:r>
              <a:rPr lang="en-US" sz="2400" dirty="0"/>
              <a:t>and </a:t>
            </a:r>
            <a:r>
              <a:rPr lang="en-US" sz="2400" b="1" i="1" dirty="0">
                <a:solidFill>
                  <a:srgbClr val="FF0000"/>
                </a:solidFill>
              </a:rPr>
              <a:t>Peek(string) </a:t>
            </a:r>
            <a:r>
              <a:rPr lang="en-US" sz="2400" dirty="0"/>
              <a:t>methods can be used to examine the data without deletion at the end of the request. </a:t>
            </a:r>
            <a:r>
              <a:rPr lang="en-US" sz="2400" dirty="0">
                <a:solidFill>
                  <a:srgbClr val="FF0000"/>
                </a:solidFill>
              </a:rPr>
              <a:t>.Keep() </a:t>
            </a:r>
            <a:r>
              <a:rPr lang="en-US" sz="2400" dirty="0"/>
              <a:t>marks all items in the dictionary for retention. </a:t>
            </a:r>
          </a:p>
        </p:txBody>
      </p:sp>
      <p:pic>
        <p:nvPicPr>
          <p:cNvPr id="6" name="Picture 5">
            <a:extLst>
              <a:ext uri="{FF2B5EF4-FFF2-40B4-BE49-F238E27FC236}">
                <a16:creationId xmlns:a16="http://schemas.microsoft.com/office/drawing/2014/main" id="{E2575EC3-0F82-479D-BAD3-91955D097F8F}"/>
              </a:ext>
            </a:extLst>
          </p:cNvPr>
          <p:cNvPicPr>
            <a:picLocks noChangeAspect="1"/>
          </p:cNvPicPr>
          <p:nvPr/>
        </p:nvPicPr>
        <p:blipFill>
          <a:blip r:embed="rId3"/>
          <a:stretch>
            <a:fillRect/>
          </a:stretch>
        </p:blipFill>
        <p:spPr>
          <a:xfrm>
            <a:off x="6133822" y="3496936"/>
            <a:ext cx="4996139" cy="2670502"/>
          </a:xfrm>
          <a:prstGeom prst="rect">
            <a:avLst/>
          </a:prstGeom>
          <a:ln w="25400">
            <a:solidFill>
              <a:schemeClr val="accent2"/>
            </a:solidFill>
          </a:ln>
          <a:effectLst/>
        </p:spPr>
      </p:pic>
      <p:sp>
        <p:nvSpPr>
          <p:cNvPr id="7" name="Rectangle 6">
            <a:extLst>
              <a:ext uri="{FF2B5EF4-FFF2-40B4-BE49-F238E27FC236}">
                <a16:creationId xmlns:a16="http://schemas.microsoft.com/office/drawing/2014/main" id="{7FCD641B-CB43-4FD1-897B-B5BB438A1A83}"/>
              </a:ext>
            </a:extLst>
          </p:cNvPr>
          <p:cNvSpPr/>
          <p:nvPr/>
        </p:nvSpPr>
        <p:spPr>
          <a:xfrm>
            <a:off x="1099860" y="3595687"/>
            <a:ext cx="4996139" cy="2767013"/>
          </a:xfrm>
          <a:prstGeom prst="rect">
            <a:avLst/>
          </a:prstGeom>
        </p:spPr>
        <p:txBody>
          <a:bodyPr wrap="square" anchor="ctr">
            <a:normAutofit fontScale="92500" lnSpcReduction="10000"/>
          </a:bodyPr>
          <a:lstStyle/>
          <a:p>
            <a:r>
              <a:rPr lang="en-US" sz="2000" b="1" i="1" dirty="0" err="1"/>
              <a:t>TempData</a:t>
            </a:r>
            <a:r>
              <a:rPr lang="en-US" sz="2000" dirty="0"/>
              <a:t> is useful for 1) redirection when data is required for more than a single request and 2) when implemented by </a:t>
            </a:r>
            <a:r>
              <a:rPr lang="en-US" sz="2000" b="1" i="1" dirty="0" err="1"/>
              <a:t>TempData</a:t>
            </a:r>
            <a:r>
              <a:rPr lang="en-US" sz="2000" dirty="0"/>
              <a:t> providers using either </a:t>
            </a:r>
            <a:r>
              <a:rPr lang="en-US" sz="2000" b="1" i="1" dirty="0"/>
              <a:t>cookies</a:t>
            </a:r>
            <a:r>
              <a:rPr lang="en-US" sz="2000" dirty="0"/>
              <a:t> or </a:t>
            </a:r>
            <a:r>
              <a:rPr lang="en-US" sz="2000" b="1" i="1" dirty="0"/>
              <a:t>session state</a:t>
            </a:r>
            <a:r>
              <a:rPr lang="en-US" sz="2000" dirty="0"/>
              <a:t>.</a:t>
            </a:r>
          </a:p>
          <a:p>
            <a:r>
              <a:rPr lang="en-US" sz="2000" dirty="0" err="1"/>
              <a:t>TempData</a:t>
            </a:r>
            <a:r>
              <a:rPr lang="en-US" sz="2000" dirty="0"/>
              <a:t> is:</a:t>
            </a:r>
          </a:p>
          <a:p>
            <a:pPr marL="800100" lvl="1" indent="-342900">
              <a:buFont typeface="Arial" panose="020B0604020202020204" pitchFamily="34" charset="0"/>
              <a:buChar char="•"/>
            </a:pPr>
            <a:r>
              <a:rPr lang="en-US" sz="2000" dirty="0"/>
              <a:t>Useful for redirection when data is required for more than a single request.</a:t>
            </a:r>
          </a:p>
          <a:p>
            <a:pPr marL="800100" lvl="1" indent="-342900">
              <a:buFont typeface="Arial" panose="020B0604020202020204" pitchFamily="34" charset="0"/>
              <a:buChar char="•"/>
            </a:pPr>
            <a:r>
              <a:rPr lang="en-US" sz="2000" dirty="0"/>
              <a:t>Implemented by </a:t>
            </a:r>
            <a:r>
              <a:rPr lang="en-US" sz="2000" dirty="0" err="1"/>
              <a:t>TempData</a:t>
            </a:r>
            <a:r>
              <a:rPr lang="en-US" sz="2000" dirty="0"/>
              <a:t> providers using either cookies or session state.</a:t>
            </a:r>
          </a:p>
        </p:txBody>
      </p:sp>
    </p:spTree>
    <p:extLst>
      <p:ext uri="{BB962C8B-B14F-4D97-AF65-F5344CB8AC3E}">
        <p14:creationId xmlns:p14="http://schemas.microsoft.com/office/powerpoint/2010/main" val="536477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B8AD-1A82-4038-BDD5-F500AC4D1878}"/>
              </a:ext>
            </a:extLst>
          </p:cNvPr>
          <p:cNvSpPr>
            <a:spLocks noGrp="1"/>
          </p:cNvSpPr>
          <p:nvPr>
            <p:ph type="title"/>
          </p:nvPr>
        </p:nvSpPr>
        <p:spPr>
          <a:xfrm>
            <a:off x="1097280" y="286603"/>
            <a:ext cx="6347949" cy="1450757"/>
          </a:xfrm>
        </p:spPr>
        <p:txBody>
          <a:bodyPr>
            <a:normAutofit/>
          </a:bodyPr>
          <a:lstStyle/>
          <a:p>
            <a:r>
              <a:rPr lang="en-US" dirty="0" err="1">
                <a:solidFill>
                  <a:schemeClr val="tx1"/>
                </a:solidFill>
              </a:rPr>
              <a:t>TempData</a:t>
            </a:r>
            <a:r>
              <a:rPr lang="en-US" dirty="0">
                <a:solidFill>
                  <a:schemeClr val="tx1"/>
                </a:solidFill>
              </a:rPr>
              <a:t> Example</a:t>
            </a:r>
            <a:br>
              <a:rPr lang="en-US" dirty="0"/>
            </a:br>
            <a:r>
              <a:rPr lang="en-US" sz="1600" dirty="0">
                <a:hlinkClick r:id="rId2"/>
              </a:rPr>
              <a:t>https://docs.microsoft.com/en-us/aspnet/core/fundamentals/app-state?view=aspnetcore-5.0#tempdata-samples</a:t>
            </a:r>
            <a:endParaRPr lang="en-US" dirty="0"/>
          </a:p>
        </p:txBody>
      </p:sp>
      <p:sp>
        <p:nvSpPr>
          <p:cNvPr id="3" name="Content Placeholder 2">
            <a:extLst>
              <a:ext uri="{FF2B5EF4-FFF2-40B4-BE49-F238E27FC236}">
                <a16:creationId xmlns:a16="http://schemas.microsoft.com/office/drawing/2014/main" id="{56925296-FAFF-4BA4-8139-DB5444181015}"/>
              </a:ext>
            </a:extLst>
          </p:cNvPr>
          <p:cNvSpPr>
            <a:spLocks noGrp="1"/>
          </p:cNvSpPr>
          <p:nvPr>
            <p:ph idx="1"/>
          </p:nvPr>
        </p:nvSpPr>
        <p:spPr>
          <a:xfrm>
            <a:off x="1097279" y="1922779"/>
            <a:ext cx="6255883" cy="2396809"/>
          </a:xfrm>
        </p:spPr>
        <p:txBody>
          <a:bodyPr anchor="ctr">
            <a:normAutofit fontScale="92500" lnSpcReduction="20000"/>
          </a:bodyPr>
          <a:lstStyle/>
          <a:p>
            <a:r>
              <a:rPr lang="en-US" sz="2000" dirty="0">
                <a:solidFill>
                  <a:schemeClr val="tx1"/>
                </a:solidFill>
              </a:rPr>
              <a:t>In this example, at the end of the request, </a:t>
            </a:r>
            <a:r>
              <a:rPr lang="en-US" sz="2000" b="1" i="1" dirty="0" err="1">
                <a:solidFill>
                  <a:srgbClr val="FF0000"/>
                </a:solidFill>
              </a:rPr>
              <a:t>TempData</a:t>
            </a:r>
            <a:r>
              <a:rPr lang="en-US" sz="2000" b="1" i="1" dirty="0">
                <a:solidFill>
                  <a:srgbClr val="FF0000"/>
                </a:solidFill>
              </a:rPr>
              <a:t>["Message"]</a:t>
            </a:r>
            <a:r>
              <a:rPr lang="en-US" sz="2000" dirty="0">
                <a:solidFill>
                  <a:srgbClr val="FF0000"/>
                </a:solidFill>
              </a:rPr>
              <a:t> </a:t>
            </a:r>
            <a:r>
              <a:rPr lang="en-US" sz="2000" dirty="0">
                <a:solidFill>
                  <a:schemeClr val="tx1"/>
                </a:solidFill>
              </a:rPr>
              <a:t>is not deleted because </a:t>
            </a:r>
            <a:r>
              <a:rPr lang="en-US" sz="2000" dirty="0">
                <a:solidFill>
                  <a:srgbClr val="FF0000"/>
                </a:solidFill>
              </a:rPr>
              <a:t>.</a:t>
            </a:r>
            <a:r>
              <a:rPr lang="en-US" sz="2000" b="1" i="1" dirty="0">
                <a:solidFill>
                  <a:srgbClr val="FF0000"/>
                </a:solidFill>
              </a:rPr>
              <a:t>Peek()</a:t>
            </a:r>
            <a:r>
              <a:rPr lang="en-US" sz="2000" dirty="0">
                <a:solidFill>
                  <a:srgbClr val="FF0000"/>
                </a:solidFill>
              </a:rPr>
              <a:t> </a:t>
            </a:r>
            <a:r>
              <a:rPr lang="en-US" sz="2000" dirty="0">
                <a:solidFill>
                  <a:schemeClr val="tx1"/>
                </a:solidFill>
              </a:rPr>
              <a:t>is used. Refreshing the webpage displays the contents of </a:t>
            </a:r>
            <a:r>
              <a:rPr lang="en-US" sz="2000" b="1" i="1" dirty="0" err="1">
                <a:solidFill>
                  <a:srgbClr val="FF0000"/>
                </a:solidFill>
              </a:rPr>
              <a:t>TempData</a:t>
            </a:r>
            <a:r>
              <a:rPr lang="en-US" sz="2000" b="1" i="1" dirty="0">
                <a:solidFill>
                  <a:srgbClr val="FF0000"/>
                </a:solidFill>
              </a:rPr>
              <a:t>["Message"]</a:t>
            </a:r>
            <a:r>
              <a:rPr lang="en-US" sz="2000" dirty="0"/>
              <a:t>.</a:t>
            </a:r>
          </a:p>
          <a:p>
            <a:r>
              <a:rPr lang="en-US" sz="2000" dirty="0">
                <a:solidFill>
                  <a:schemeClr val="tx1"/>
                </a:solidFill>
              </a:rPr>
              <a:t>The cookie-based </a:t>
            </a:r>
            <a:r>
              <a:rPr lang="en-US" sz="2000" dirty="0" err="1">
                <a:solidFill>
                  <a:schemeClr val="tx1"/>
                </a:solidFill>
              </a:rPr>
              <a:t>TempData</a:t>
            </a:r>
            <a:r>
              <a:rPr lang="en-US" sz="2000" dirty="0">
                <a:solidFill>
                  <a:schemeClr val="tx1"/>
                </a:solidFill>
              </a:rPr>
              <a:t> provider is enabled and used by default to store </a:t>
            </a:r>
            <a:r>
              <a:rPr lang="en-US" sz="2000" dirty="0" err="1">
                <a:solidFill>
                  <a:schemeClr val="tx1"/>
                </a:solidFill>
              </a:rPr>
              <a:t>TempData</a:t>
            </a:r>
            <a:r>
              <a:rPr lang="en-US" sz="2000" dirty="0">
                <a:solidFill>
                  <a:schemeClr val="tx1"/>
                </a:solidFill>
              </a:rPr>
              <a:t> in cookies. You can choose another provider and </a:t>
            </a:r>
            <a:r>
              <a:rPr lang="en-US" sz="2000" dirty="0">
                <a:hlinkClick r:id="rId3"/>
              </a:rPr>
              <a:t>configure</a:t>
            </a:r>
            <a:r>
              <a:rPr lang="en-US" sz="2000" dirty="0"/>
              <a:t> </a:t>
            </a:r>
            <a:r>
              <a:rPr lang="en-US" sz="2000" dirty="0">
                <a:solidFill>
                  <a:schemeClr val="tx1"/>
                </a:solidFill>
              </a:rPr>
              <a:t>it in your </a:t>
            </a:r>
            <a:r>
              <a:rPr lang="en-US" sz="2000" dirty="0" err="1">
                <a:solidFill>
                  <a:srgbClr val="FF0000"/>
                </a:solidFill>
              </a:rPr>
              <a:t>ConfigureServices</a:t>
            </a:r>
            <a:r>
              <a:rPr lang="en-US" sz="2000" dirty="0">
                <a:solidFill>
                  <a:srgbClr val="FF0000"/>
                </a:solidFill>
              </a:rPr>
              <a:t>() </a:t>
            </a:r>
            <a:r>
              <a:rPr lang="en-US" sz="2000" dirty="0">
                <a:solidFill>
                  <a:schemeClr val="tx1"/>
                </a:solidFill>
              </a:rPr>
              <a:t>method. </a:t>
            </a:r>
          </a:p>
        </p:txBody>
      </p:sp>
      <p:pic>
        <p:nvPicPr>
          <p:cNvPr id="4" name="Picture 3">
            <a:extLst>
              <a:ext uri="{FF2B5EF4-FFF2-40B4-BE49-F238E27FC236}">
                <a16:creationId xmlns:a16="http://schemas.microsoft.com/office/drawing/2014/main" id="{E1E9797B-6E2B-4609-BAD5-1C0B5E231279}"/>
              </a:ext>
            </a:extLst>
          </p:cNvPr>
          <p:cNvPicPr>
            <a:picLocks noChangeAspect="1"/>
          </p:cNvPicPr>
          <p:nvPr/>
        </p:nvPicPr>
        <p:blipFill>
          <a:blip r:embed="rId4"/>
          <a:stretch>
            <a:fillRect/>
          </a:stretch>
        </p:blipFill>
        <p:spPr>
          <a:xfrm>
            <a:off x="2505075" y="4137638"/>
            <a:ext cx="4848088" cy="2591367"/>
          </a:xfrm>
          <a:prstGeom prst="rect">
            <a:avLst/>
          </a:prstGeom>
          <a:ln w="25400">
            <a:solidFill>
              <a:schemeClr val="accent2"/>
            </a:solidFill>
          </a:ln>
          <a:effectLst/>
        </p:spPr>
      </p:pic>
      <p:pic>
        <p:nvPicPr>
          <p:cNvPr id="5" name="Picture 4">
            <a:extLst>
              <a:ext uri="{FF2B5EF4-FFF2-40B4-BE49-F238E27FC236}">
                <a16:creationId xmlns:a16="http://schemas.microsoft.com/office/drawing/2014/main" id="{74913B22-89BE-44C2-B23C-19A5F2119609}"/>
              </a:ext>
            </a:extLst>
          </p:cNvPr>
          <p:cNvPicPr>
            <a:picLocks noChangeAspect="1"/>
          </p:cNvPicPr>
          <p:nvPr/>
        </p:nvPicPr>
        <p:blipFill>
          <a:blip r:embed="rId5"/>
          <a:stretch>
            <a:fillRect/>
          </a:stretch>
        </p:blipFill>
        <p:spPr>
          <a:xfrm>
            <a:off x="7511593" y="566738"/>
            <a:ext cx="4317030" cy="6162268"/>
          </a:xfrm>
          <a:prstGeom prst="rect">
            <a:avLst/>
          </a:prstGeom>
          <a:ln w="25400">
            <a:solidFill>
              <a:schemeClr val="accent2"/>
            </a:solidFill>
          </a:ln>
          <a:effectLst/>
        </p:spPr>
      </p:pic>
    </p:spTree>
    <p:extLst>
      <p:ext uri="{BB962C8B-B14F-4D97-AF65-F5344CB8AC3E}">
        <p14:creationId xmlns:p14="http://schemas.microsoft.com/office/powerpoint/2010/main" val="2606193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7EF9F-3622-4A34-882F-01F7156B1080}"/>
              </a:ext>
            </a:extLst>
          </p:cNvPr>
          <p:cNvSpPr>
            <a:spLocks noGrp="1"/>
          </p:cNvSpPr>
          <p:nvPr>
            <p:ph type="title"/>
          </p:nvPr>
        </p:nvSpPr>
        <p:spPr/>
        <p:txBody>
          <a:bodyPr/>
          <a:lstStyle/>
          <a:p>
            <a:r>
              <a:rPr lang="en-US" dirty="0"/>
              <a:t>ASP.NET Core MVC Tutorial</a:t>
            </a:r>
          </a:p>
        </p:txBody>
      </p:sp>
      <p:sp>
        <p:nvSpPr>
          <p:cNvPr id="3" name="Content Placeholder 2">
            <a:extLst>
              <a:ext uri="{FF2B5EF4-FFF2-40B4-BE49-F238E27FC236}">
                <a16:creationId xmlns:a16="http://schemas.microsoft.com/office/drawing/2014/main" id="{4C641CE0-E7A7-4C16-83BD-0CEFBAB6C107}"/>
              </a:ext>
            </a:extLst>
          </p:cNvPr>
          <p:cNvSpPr>
            <a:spLocks noGrp="1"/>
          </p:cNvSpPr>
          <p:nvPr>
            <p:ph idx="1"/>
          </p:nvPr>
        </p:nvSpPr>
        <p:spPr/>
        <p:txBody>
          <a:bodyPr/>
          <a:lstStyle/>
          <a:p>
            <a:r>
              <a:rPr lang="en-US" dirty="0"/>
              <a:t>Complete the </a:t>
            </a:r>
            <a:r>
              <a:rPr lang="en-US" b="1" dirty="0"/>
              <a:t>ASP.NET Core MVC</a:t>
            </a:r>
            <a:r>
              <a:rPr lang="en-US" dirty="0"/>
              <a:t> tutorial </a:t>
            </a:r>
            <a:r>
              <a:rPr lang="en-US" u="sng" dirty="0">
                <a:hlinkClick r:id="rId2"/>
              </a:rPr>
              <a:t>here</a:t>
            </a:r>
            <a:endParaRPr lang="en-US" dirty="0"/>
          </a:p>
        </p:txBody>
      </p:sp>
    </p:spTree>
    <p:extLst>
      <p:ext uri="{BB962C8B-B14F-4D97-AF65-F5344CB8AC3E}">
        <p14:creationId xmlns:p14="http://schemas.microsoft.com/office/powerpoint/2010/main" val="1410272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193721" y="0"/>
            <a:ext cx="8827384" cy="4950705"/>
          </a:xfrm>
        </p:spPr>
        <p:txBody>
          <a:bodyPr anchor="ctr">
            <a:noAutofit/>
          </a:bodyPr>
          <a:lstStyle/>
          <a:p>
            <a:pPr lvl="0"/>
            <a:r>
              <a:rPr lang="en-US" sz="4400" i="1" dirty="0">
                <a:solidFill>
                  <a:schemeClr val="bg1"/>
                </a:solidFill>
              </a:rPr>
              <a:t>In the Model-View-Controller (MVC) pattern, the view handles the app's data presentation and user interaction. A view is an HTML template with embedded Razor markup. </a:t>
            </a:r>
            <a:endParaRPr lang="en-US" sz="2400" i="1" dirty="0">
              <a:solidFill>
                <a:schemeClr val="bg1"/>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0" y="4950705"/>
            <a:ext cx="12188952" cy="1905000"/>
          </a:xfrm>
        </p:spPr>
        <p:txBody>
          <a:bodyPr anchor="ctr">
            <a:normAutofit/>
          </a:bodyPr>
          <a:lstStyle/>
          <a:p>
            <a:pPr algn="ctr"/>
            <a:r>
              <a:rPr lang="en-US" sz="1400" dirty="0">
                <a:hlinkClick r:id="rId2"/>
              </a:rPr>
              <a:t>https://docs.microsoft.com/en-us/aspnet/core/mvc/views/overview?view=aspnetcore-5.0</a:t>
            </a:r>
            <a:endParaRPr lang="en-US" sz="14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B9FEF-1084-444C-80AC-67B8F3921236}"/>
              </a:ext>
            </a:extLst>
          </p:cNvPr>
          <p:cNvSpPr>
            <a:spLocks noGrp="1"/>
          </p:cNvSpPr>
          <p:nvPr>
            <p:ph type="title"/>
          </p:nvPr>
        </p:nvSpPr>
        <p:spPr>
          <a:xfrm>
            <a:off x="1097280" y="286603"/>
            <a:ext cx="10068703" cy="1450757"/>
          </a:xfrm>
        </p:spPr>
        <p:txBody>
          <a:bodyPr>
            <a:normAutofit/>
          </a:bodyPr>
          <a:lstStyle/>
          <a:p>
            <a:r>
              <a:rPr lang="en-US" dirty="0">
                <a:solidFill>
                  <a:schemeClr val="tx1"/>
                </a:solidFill>
              </a:rPr>
              <a:t>Views – Overview</a:t>
            </a:r>
            <a:br>
              <a:rPr lang="en-US" dirty="0"/>
            </a:br>
            <a:r>
              <a:rPr lang="en-US" sz="1400" dirty="0">
                <a:hlinkClick r:id="rId2"/>
              </a:rPr>
              <a:t>https://docs.microsoft.com/en-us/aspnet/core/mvc/views/overview?view=aspnetcore-5.0</a:t>
            </a:r>
            <a:endParaRPr lang="en-US" dirty="0"/>
          </a:p>
        </p:txBody>
      </p:sp>
      <p:sp>
        <p:nvSpPr>
          <p:cNvPr id="3" name="Content Placeholder 2">
            <a:extLst>
              <a:ext uri="{FF2B5EF4-FFF2-40B4-BE49-F238E27FC236}">
                <a16:creationId xmlns:a16="http://schemas.microsoft.com/office/drawing/2014/main" id="{BD310EA0-0BE6-4344-B9AE-16D3171FDFF0}"/>
              </a:ext>
            </a:extLst>
          </p:cNvPr>
          <p:cNvSpPr>
            <a:spLocks noGrp="1"/>
          </p:cNvSpPr>
          <p:nvPr>
            <p:ph idx="1"/>
          </p:nvPr>
        </p:nvSpPr>
        <p:spPr>
          <a:xfrm>
            <a:off x="1251828" y="1898139"/>
            <a:ext cx="6072954" cy="4541664"/>
          </a:xfrm>
        </p:spPr>
        <p:txBody>
          <a:bodyPr anchor="ctr">
            <a:normAutofit/>
          </a:bodyPr>
          <a:lstStyle/>
          <a:p>
            <a:r>
              <a:rPr lang="en-US" dirty="0">
                <a:solidFill>
                  <a:schemeClr val="tx1"/>
                </a:solidFill>
              </a:rPr>
              <a:t>In ASP.NET Core MVC, </a:t>
            </a:r>
            <a:r>
              <a:rPr lang="en-US" b="1" i="1" dirty="0">
                <a:solidFill>
                  <a:schemeClr val="tx1"/>
                </a:solidFill>
              </a:rPr>
              <a:t>Views</a:t>
            </a:r>
            <a:r>
              <a:rPr lang="en-US" dirty="0">
                <a:solidFill>
                  <a:schemeClr val="tx1"/>
                </a:solidFill>
              </a:rPr>
              <a:t> are .</a:t>
            </a:r>
            <a:r>
              <a:rPr lang="en-US" dirty="0" err="1">
                <a:solidFill>
                  <a:schemeClr val="tx1"/>
                </a:solidFill>
              </a:rPr>
              <a:t>cshtml</a:t>
            </a:r>
            <a:r>
              <a:rPr lang="en-US" dirty="0">
                <a:solidFill>
                  <a:schemeClr val="tx1"/>
                </a:solidFill>
              </a:rPr>
              <a:t> files that use C# in </a:t>
            </a:r>
            <a:r>
              <a:rPr lang="en-US" b="1" i="1" dirty="0">
                <a:solidFill>
                  <a:schemeClr val="tx1"/>
                </a:solidFill>
              </a:rPr>
              <a:t>Razor</a:t>
            </a:r>
            <a:r>
              <a:rPr lang="en-US" dirty="0">
                <a:solidFill>
                  <a:schemeClr val="tx1"/>
                </a:solidFill>
              </a:rPr>
              <a:t> markup. Usually, </a:t>
            </a:r>
            <a:r>
              <a:rPr lang="en-US" b="1" i="1" dirty="0">
                <a:solidFill>
                  <a:schemeClr val="tx1"/>
                </a:solidFill>
              </a:rPr>
              <a:t>View</a:t>
            </a:r>
            <a:r>
              <a:rPr lang="en-US" dirty="0">
                <a:solidFill>
                  <a:schemeClr val="tx1"/>
                </a:solidFill>
              </a:rPr>
              <a:t> files are grouped into folders named for each of an app’s </a:t>
            </a:r>
            <a:r>
              <a:rPr lang="en-US" b="1" i="1" dirty="0">
                <a:solidFill>
                  <a:schemeClr val="tx1"/>
                </a:solidFill>
              </a:rPr>
              <a:t>Controllers</a:t>
            </a:r>
            <a:r>
              <a:rPr lang="en-US" dirty="0">
                <a:solidFill>
                  <a:schemeClr val="tx1"/>
                </a:solidFill>
              </a:rPr>
              <a:t>. The folders are stored in a </a:t>
            </a:r>
            <a:r>
              <a:rPr lang="en-US" b="1" i="1" dirty="0">
                <a:solidFill>
                  <a:schemeClr val="tx1"/>
                </a:solidFill>
              </a:rPr>
              <a:t>Views</a:t>
            </a:r>
            <a:r>
              <a:rPr lang="en-US" dirty="0">
                <a:solidFill>
                  <a:schemeClr val="tx1"/>
                </a:solidFill>
              </a:rPr>
              <a:t> folder at the root of the app</a:t>
            </a:r>
          </a:p>
          <a:p>
            <a:r>
              <a:rPr lang="en-US" dirty="0">
                <a:solidFill>
                  <a:schemeClr val="tx1"/>
                </a:solidFill>
              </a:rPr>
              <a:t>The </a:t>
            </a:r>
            <a:r>
              <a:rPr lang="en-US" i="1" dirty="0">
                <a:solidFill>
                  <a:schemeClr val="tx1"/>
                </a:solidFill>
              </a:rPr>
              <a:t>Home</a:t>
            </a:r>
            <a:r>
              <a:rPr lang="en-US" dirty="0">
                <a:solidFill>
                  <a:schemeClr val="tx1"/>
                </a:solidFill>
              </a:rPr>
              <a:t> </a:t>
            </a:r>
            <a:r>
              <a:rPr lang="en-US" b="1" i="1" dirty="0">
                <a:solidFill>
                  <a:schemeClr val="tx1"/>
                </a:solidFill>
              </a:rPr>
              <a:t>Controller</a:t>
            </a:r>
            <a:r>
              <a:rPr lang="en-US" dirty="0">
                <a:solidFill>
                  <a:schemeClr val="tx1"/>
                </a:solidFill>
              </a:rPr>
              <a:t> is represented by a </a:t>
            </a:r>
            <a:r>
              <a:rPr lang="en-US" b="1" dirty="0">
                <a:solidFill>
                  <a:schemeClr val="tx1"/>
                </a:solidFill>
              </a:rPr>
              <a:t>Home</a:t>
            </a:r>
            <a:r>
              <a:rPr lang="en-US" dirty="0">
                <a:solidFill>
                  <a:schemeClr val="tx1"/>
                </a:solidFill>
              </a:rPr>
              <a:t> folder inside the </a:t>
            </a:r>
            <a:r>
              <a:rPr lang="en-US" b="1" dirty="0">
                <a:solidFill>
                  <a:schemeClr val="tx1"/>
                </a:solidFill>
              </a:rPr>
              <a:t>Views</a:t>
            </a:r>
            <a:r>
              <a:rPr lang="en-US" dirty="0">
                <a:solidFill>
                  <a:schemeClr val="tx1"/>
                </a:solidFill>
              </a:rPr>
              <a:t> folder. </a:t>
            </a:r>
          </a:p>
          <a:p>
            <a:r>
              <a:rPr lang="en-US" dirty="0">
                <a:solidFill>
                  <a:schemeClr val="tx1"/>
                </a:solidFill>
              </a:rPr>
              <a:t>This </a:t>
            </a:r>
            <a:r>
              <a:rPr lang="en-US" b="1" dirty="0">
                <a:solidFill>
                  <a:schemeClr val="tx1"/>
                </a:solidFill>
              </a:rPr>
              <a:t>Home </a:t>
            </a:r>
            <a:r>
              <a:rPr lang="en-US" dirty="0">
                <a:solidFill>
                  <a:schemeClr val="tx1"/>
                </a:solidFill>
              </a:rPr>
              <a:t>folder contains the </a:t>
            </a:r>
            <a:r>
              <a:rPr lang="en-US" b="1" i="1" dirty="0">
                <a:solidFill>
                  <a:schemeClr val="tx1"/>
                </a:solidFill>
              </a:rPr>
              <a:t>Views</a:t>
            </a:r>
            <a:r>
              <a:rPr lang="en-US" dirty="0">
                <a:solidFill>
                  <a:schemeClr val="tx1"/>
                </a:solidFill>
              </a:rPr>
              <a:t> for the </a:t>
            </a:r>
            <a:r>
              <a:rPr lang="en-US" i="1" dirty="0">
                <a:solidFill>
                  <a:schemeClr val="tx1"/>
                </a:solidFill>
              </a:rPr>
              <a:t>About</a:t>
            </a:r>
            <a:r>
              <a:rPr lang="en-US" dirty="0">
                <a:solidFill>
                  <a:schemeClr val="tx1"/>
                </a:solidFill>
              </a:rPr>
              <a:t>, C</a:t>
            </a:r>
            <a:r>
              <a:rPr lang="en-US" i="1" dirty="0">
                <a:solidFill>
                  <a:schemeClr val="tx1"/>
                </a:solidFill>
              </a:rPr>
              <a:t>ontact</a:t>
            </a:r>
            <a:r>
              <a:rPr lang="en-US" dirty="0">
                <a:solidFill>
                  <a:schemeClr val="tx1"/>
                </a:solidFill>
              </a:rPr>
              <a:t>, and </a:t>
            </a:r>
            <a:r>
              <a:rPr lang="en-US" i="1" dirty="0">
                <a:solidFill>
                  <a:schemeClr val="tx1"/>
                </a:solidFill>
              </a:rPr>
              <a:t>Index</a:t>
            </a:r>
            <a:r>
              <a:rPr lang="en-US" dirty="0">
                <a:solidFill>
                  <a:schemeClr val="tx1"/>
                </a:solidFill>
              </a:rPr>
              <a:t> webpages. When a user requests one of these three webpages, </a:t>
            </a:r>
            <a:r>
              <a:rPr lang="en-US" b="1" i="1" dirty="0">
                <a:solidFill>
                  <a:schemeClr val="tx1"/>
                </a:solidFill>
              </a:rPr>
              <a:t>Controller</a:t>
            </a:r>
            <a:r>
              <a:rPr lang="en-US" dirty="0">
                <a:solidFill>
                  <a:schemeClr val="tx1"/>
                </a:solidFill>
              </a:rPr>
              <a:t> </a:t>
            </a:r>
            <a:r>
              <a:rPr lang="en-US" b="1" i="1" dirty="0">
                <a:solidFill>
                  <a:schemeClr val="tx1"/>
                </a:solidFill>
              </a:rPr>
              <a:t>Actions</a:t>
            </a:r>
            <a:r>
              <a:rPr lang="en-US" dirty="0">
                <a:solidFill>
                  <a:schemeClr val="tx1"/>
                </a:solidFill>
              </a:rPr>
              <a:t> in the </a:t>
            </a:r>
            <a:r>
              <a:rPr lang="en-US" i="1" dirty="0">
                <a:solidFill>
                  <a:schemeClr val="tx1"/>
                </a:solidFill>
              </a:rPr>
              <a:t>Home</a:t>
            </a:r>
            <a:r>
              <a:rPr lang="en-US" dirty="0">
                <a:solidFill>
                  <a:schemeClr val="tx1"/>
                </a:solidFill>
              </a:rPr>
              <a:t> </a:t>
            </a:r>
            <a:r>
              <a:rPr lang="en-US" b="1" i="1" dirty="0">
                <a:solidFill>
                  <a:schemeClr val="tx1"/>
                </a:solidFill>
              </a:rPr>
              <a:t>Controller</a:t>
            </a:r>
            <a:r>
              <a:rPr lang="en-US" dirty="0">
                <a:solidFill>
                  <a:schemeClr val="tx1"/>
                </a:solidFill>
              </a:rPr>
              <a:t> determine which of the three </a:t>
            </a:r>
            <a:r>
              <a:rPr lang="en-US" b="1" i="1" dirty="0">
                <a:solidFill>
                  <a:schemeClr val="tx1"/>
                </a:solidFill>
              </a:rPr>
              <a:t>Views</a:t>
            </a:r>
            <a:r>
              <a:rPr lang="en-US" dirty="0">
                <a:solidFill>
                  <a:schemeClr val="tx1"/>
                </a:solidFill>
              </a:rPr>
              <a:t> is used to Render (build and return) a webpage to the user.</a:t>
            </a:r>
          </a:p>
        </p:txBody>
      </p:sp>
      <p:pic>
        <p:nvPicPr>
          <p:cNvPr id="4" name="Picture 3">
            <a:extLst>
              <a:ext uri="{FF2B5EF4-FFF2-40B4-BE49-F238E27FC236}">
                <a16:creationId xmlns:a16="http://schemas.microsoft.com/office/drawing/2014/main" id="{0AB256F5-10D8-43D0-9CDE-5E69A1A124EB}"/>
              </a:ext>
            </a:extLst>
          </p:cNvPr>
          <p:cNvPicPr>
            <a:picLocks noChangeAspect="1"/>
          </p:cNvPicPr>
          <p:nvPr/>
        </p:nvPicPr>
        <p:blipFill>
          <a:blip r:embed="rId3"/>
          <a:stretch>
            <a:fillRect/>
          </a:stretch>
        </p:blipFill>
        <p:spPr>
          <a:xfrm>
            <a:off x="7711148" y="2147548"/>
            <a:ext cx="2982902" cy="4042845"/>
          </a:xfrm>
          <a:prstGeom prst="rect">
            <a:avLst/>
          </a:prstGeom>
          <a:ln w="25400">
            <a:solidFill>
              <a:schemeClr val="accent2"/>
            </a:solidFill>
          </a:ln>
          <a:effectLst/>
        </p:spPr>
      </p:pic>
    </p:spTree>
    <p:extLst>
      <p:ext uri="{BB962C8B-B14F-4D97-AF65-F5344CB8AC3E}">
        <p14:creationId xmlns:p14="http://schemas.microsoft.com/office/powerpoint/2010/main" val="2657965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5385D-C2D8-43B1-AC1C-823F23792F1B}"/>
              </a:ext>
            </a:extLst>
          </p:cNvPr>
          <p:cNvSpPr>
            <a:spLocks noGrp="1"/>
          </p:cNvSpPr>
          <p:nvPr>
            <p:ph type="title"/>
          </p:nvPr>
        </p:nvSpPr>
        <p:spPr/>
        <p:txBody>
          <a:bodyPr>
            <a:normAutofit/>
          </a:bodyPr>
          <a:lstStyle/>
          <a:p>
            <a:r>
              <a:rPr lang="en-US" dirty="0">
                <a:solidFill>
                  <a:schemeClr val="tx1"/>
                </a:solidFill>
              </a:rPr>
              <a:t>Views – Benefits</a:t>
            </a:r>
            <a:br>
              <a:rPr lang="en-US" dirty="0"/>
            </a:br>
            <a:r>
              <a:rPr lang="en-US" sz="1400" dirty="0">
                <a:hlinkClick r:id="rId2"/>
              </a:rPr>
              <a:t>https://docs.microsoft.com/en-us/aspnet/core/mvc/views/overview?view=aspnetcore-5.0#benefits-of-using-views</a:t>
            </a:r>
            <a:endParaRPr lang="en-US" dirty="0"/>
          </a:p>
        </p:txBody>
      </p:sp>
      <p:sp>
        <p:nvSpPr>
          <p:cNvPr id="3" name="Content Placeholder 2">
            <a:extLst>
              <a:ext uri="{FF2B5EF4-FFF2-40B4-BE49-F238E27FC236}">
                <a16:creationId xmlns:a16="http://schemas.microsoft.com/office/drawing/2014/main" id="{447ABC4D-EB44-4E53-9A54-35A3E004A132}"/>
              </a:ext>
            </a:extLst>
          </p:cNvPr>
          <p:cNvSpPr>
            <a:spLocks noGrp="1"/>
          </p:cNvSpPr>
          <p:nvPr>
            <p:ph idx="1"/>
          </p:nvPr>
        </p:nvSpPr>
        <p:spPr>
          <a:xfrm>
            <a:off x="1380190" y="1887794"/>
            <a:ext cx="4198859" cy="4557251"/>
          </a:xfrm>
        </p:spPr>
        <p:txBody>
          <a:bodyPr anchor="ctr">
            <a:normAutofit/>
          </a:bodyPr>
          <a:lstStyle/>
          <a:p>
            <a:r>
              <a:rPr lang="en-US" sz="2000" b="1" i="1" dirty="0">
                <a:solidFill>
                  <a:schemeClr val="tx1"/>
                </a:solidFill>
              </a:rPr>
              <a:t>Views</a:t>
            </a:r>
            <a:r>
              <a:rPr lang="en-US" sz="2000" dirty="0">
                <a:solidFill>
                  <a:schemeClr val="tx1"/>
                </a:solidFill>
              </a:rPr>
              <a:t> separate the user interface from other parts of the app. </a:t>
            </a:r>
          </a:p>
          <a:p>
            <a:r>
              <a:rPr lang="en-US" sz="2000" dirty="0">
                <a:solidFill>
                  <a:schemeClr val="tx1"/>
                </a:solidFill>
              </a:rPr>
              <a:t>This helps with </a:t>
            </a:r>
            <a:r>
              <a:rPr lang="en-US" sz="2000" b="1" i="1" dirty="0">
                <a:solidFill>
                  <a:schemeClr val="tx1"/>
                </a:solidFill>
              </a:rPr>
              <a:t>Separation of Concerns. </a:t>
            </a:r>
            <a:r>
              <a:rPr lang="en-US" sz="2000" dirty="0">
                <a:solidFill>
                  <a:schemeClr val="tx1"/>
                </a:solidFill>
              </a:rPr>
              <a:t>The app is easier to maintain because it's better organized. </a:t>
            </a:r>
          </a:p>
          <a:p>
            <a:r>
              <a:rPr lang="en-US" sz="2000" dirty="0">
                <a:solidFill>
                  <a:schemeClr val="tx1"/>
                </a:solidFill>
              </a:rPr>
              <a:t>The parts of the app are </a:t>
            </a:r>
            <a:r>
              <a:rPr lang="en-US" sz="2000" b="1" i="1" dirty="0">
                <a:solidFill>
                  <a:schemeClr val="tx1"/>
                </a:solidFill>
              </a:rPr>
              <a:t>loosely coupled</a:t>
            </a:r>
            <a:r>
              <a:rPr lang="en-US" sz="2000" dirty="0">
                <a:solidFill>
                  <a:schemeClr val="tx1"/>
                </a:solidFill>
              </a:rPr>
              <a:t>. Build and update the app’s </a:t>
            </a:r>
            <a:r>
              <a:rPr lang="en-US" sz="2000" b="1" i="1" dirty="0">
                <a:solidFill>
                  <a:schemeClr val="tx1"/>
                </a:solidFill>
              </a:rPr>
              <a:t>Views</a:t>
            </a:r>
            <a:r>
              <a:rPr lang="en-US" sz="2000" dirty="0">
                <a:solidFill>
                  <a:schemeClr val="tx1"/>
                </a:solidFill>
              </a:rPr>
              <a:t> separate from the business logic and data access components. </a:t>
            </a:r>
          </a:p>
        </p:txBody>
      </p:sp>
      <p:pic>
        <p:nvPicPr>
          <p:cNvPr id="3074" name="Picture 2">
            <a:extLst>
              <a:ext uri="{FF2B5EF4-FFF2-40B4-BE49-F238E27FC236}">
                <a16:creationId xmlns:a16="http://schemas.microsoft.com/office/drawing/2014/main" id="{2B20AA2E-70B8-4C69-9629-00884C26D2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451" y="2359876"/>
            <a:ext cx="4937884" cy="3613086"/>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670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4CD5-4237-47CC-9332-4D289007F477}"/>
              </a:ext>
            </a:extLst>
          </p:cNvPr>
          <p:cNvSpPr>
            <a:spLocks noGrp="1"/>
          </p:cNvSpPr>
          <p:nvPr>
            <p:ph type="title"/>
          </p:nvPr>
        </p:nvSpPr>
        <p:spPr/>
        <p:txBody>
          <a:bodyPr>
            <a:normAutofit fontScale="90000"/>
          </a:bodyPr>
          <a:lstStyle/>
          <a:p>
            <a:r>
              <a:rPr lang="en-US" dirty="0">
                <a:solidFill>
                  <a:schemeClr val="tx1"/>
                </a:solidFill>
              </a:rPr>
              <a:t>Views – How Controllers Specify Views</a:t>
            </a:r>
            <a:br>
              <a:rPr lang="en-US" dirty="0"/>
            </a:br>
            <a:r>
              <a:rPr lang="en-US" sz="1600" dirty="0">
                <a:hlinkClick r:id="rId2"/>
              </a:rPr>
              <a:t>https://docs.microsoft.com/en-us/aspnet/core/mvc/views/overview?view=aspnetcore-5.0#how-controllers-specify-views</a:t>
            </a:r>
            <a:endParaRPr lang="en-US" sz="1600" dirty="0"/>
          </a:p>
        </p:txBody>
      </p:sp>
      <p:sp>
        <p:nvSpPr>
          <p:cNvPr id="3" name="Content Placeholder 2">
            <a:extLst>
              <a:ext uri="{FF2B5EF4-FFF2-40B4-BE49-F238E27FC236}">
                <a16:creationId xmlns:a16="http://schemas.microsoft.com/office/drawing/2014/main" id="{7434F93F-D047-4F76-ADD9-634AFA6EA180}"/>
              </a:ext>
            </a:extLst>
          </p:cNvPr>
          <p:cNvSpPr>
            <a:spLocks noGrp="1"/>
          </p:cNvSpPr>
          <p:nvPr>
            <p:ph idx="1"/>
          </p:nvPr>
        </p:nvSpPr>
        <p:spPr>
          <a:xfrm>
            <a:off x="1409350" y="1940443"/>
            <a:ext cx="9543316" cy="2154880"/>
          </a:xfrm>
        </p:spPr>
        <p:txBody>
          <a:bodyPr anchor="ctr">
            <a:normAutofit/>
          </a:bodyPr>
          <a:lstStyle/>
          <a:p>
            <a:r>
              <a:rPr lang="en-US" sz="2400" b="1" i="1" dirty="0">
                <a:solidFill>
                  <a:schemeClr val="tx1"/>
                </a:solidFill>
              </a:rPr>
              <a:t>Views</a:t>
            </a:r>
            <a:r>
              <a:rPr lang="en-US" sz="2400" dirty="0">
                <a:solidFill>
                  <a:schemeClr val="tx1"/>
                </a:solidFill>
              </a:rPr>
              <a:t> are typically returned from actions as a </a:t>
            </a:r>
            <a:r>
              <a:rPr lang="en-US" sz="2400" b="1" i="1" dirty="0" err="1">
                <a:solidFill>
                  <a:schemeClr val="tx1"/>
                </a:solidFill>
              </a:rPr>
              <a:t>ViewResult</a:t>
            </a:r>
            <a:r>
              <a:rPr lang="en-US" sz="2400" dirty="0">
                <a:solidFill>
                  <a:schemeClr val="tx1"/>
                </a:solidFill>
              </a:rPr>
              <a:t>, which is a type of </a:t>
            </a:r>
            <a:r>
              <a:rPr lang="en-US" sz="2400" b="1" i="1" dirty="0" err="1">
                <a:solidFill>
                  <a:schemeClr val="tx1"/>
                </a:solidFill>
              </a:rPr>
              <a:t>ActionResult</a:t>
            </a:r>
            <a:r>
              <a:rPr lang="en-US" sz="2400" dirty="0">
                <a:solidFill>
                  <a:schemeClr val="tx1"/>
                </a:solidFill>
              </a:rPr>
              <a:t>. Your </a:t>
            </a:r>
            <a:r>
              <a:rPr lang="en-US" sz="2400" b="1" i="1" dirty="0">
                <a:solidFill>
                  <a:schemeClr val="tx1"/>
                </a:solidFill>
              </a:rPr>
              <a:t>action method </a:t>
            </a:r>
            <a:r>
              <a:rPr lang="en-US" sz="2400" u="sng" dirty="0">
                <a:solidFill>
                  <a:schemeClr val="tx1"/>
                </a:solidFill>
              </a:rPr>
              <a:t>can</a:t>
            </a:r>
            <a:r>
              <a:rPr lang="en-US" sz="2400" dirty="0">
                <a:solidFill>
                  <a:schemeClr val="tx1"/>
                </a:solidFill>
              </a:rPr>
              <a:t> create and return a </a:t>
            </a:r>
            <a:r>
              <a:rPr lang="en-US" sz="2400" b="1" i="1" dirty="0" err="1">
                <a:solidFill>
                  <a:schemeClr val="tx1"/>
                </a:solidFill>
              </a:rPr>
              <a:t>ViewResult</a:t>
            </a:r>
            <a:r>
              <a:rPr lang="en-US" sz="2400" b="1" i="1" dirty="0">
                <a:solidFill>
                  <a:schemeClr val="tx1"/>
                </a:solidFill>
              </a:rPr>
              <a:t> </a:t>
            </a:r>
            <a:r>
              <a:rPr lang="en-US" sz="2400" dirty="0">
                <a:solidFill>
                  <a:schemeClr val="tx1"/>
                </a:solidFill>
              </a:rPr>
              <a:t>(not common). Since most controllers inherit from </a:t>
            </a:r>
            <a:r>
              <a:rPr lang="en-US" sz="2400" b="1" i="1" dirty="0">
                <a:solidFill>
                  <a:schemeClr val="tx1"/>
                </a:solidFill>
              </a:rPr>
              <a:t>Controller</a:t>
            </a:r>
            <a:r>
              <a:rPr lang="en-US" sz="2400" dirty="0">
                <a:solidFill>
                  <a:schemeClr val="tx1"/>
                </a:solidFill>
              </a:rPr>
              <a:t>, you simply use the View helper method to return the </a:t>
            </a:r>
            <a:r>
              <a:rPr lang="en-US" sz="2400" b="1" i="1" dirty="0" err="1">
                <a:solidFill>
                  <a:schemeClr val="tx1"/>
                </a:solidFill>
              </a:rPr>
              <a:t>ViewResult</a:t>
            </a:r>
            <a:r>
              <a:rPr lang="en-US" sz="2400" dirty="0">
                <a:solidFill>
                  <a:schemeClr val="tx1"/>
                </a:solidFill>
              </a:rPr>
              <a:t>:</a:t>
            </a:r>
          </a:p>
        </p:txBody>
      </p:sp>
      <p:pic>
        <p:nvPicPr>
          <p:cNvPr id="4" name="Picture 3">
            <a:extLst>
              <a:ext uri="{FF2B5EF4-FFF2-40B4-BE49-F238E27FC236}">
                <a16:creationId xmlns:a16="http://schemas.microsoft.com/office/drawing/2014/main" id="{428A60CB-D61B-4C1D-9361-779C6D6167C1}"/>
              </a:ext>
            </a:extLst>
          </p:cNvPr>
          <p:cNvPicPr>
            <a:picLocks noChangeAspect="1"/>
          </p:cNvPicPr>
          <p:nvPr/>
        </p:nvPicPr>
        <p:blipFill>
          <a:blip r:embed="rId3"/>
          <a:stretch>
            <a:fillRect/>
          </a:stretch>
        </p:blipFill>
        <p:spPr>
          <a:xfrm>
            <a:off x="2337256" y="4137423"/>
            <a:ext cx="7517488" cy="1901100"/>
          </a:xfrm>
          <a:prstGeom prst="rect">
            <a:avLst/>
          </a:prstGeom>
          <a:ln w="25400">
            <a:solidFill>
              <a:schemeClr val="accent2"/>
            </a:solidFill>
          </a:ln>
          <a:effectLst/>
        </p:spPr>
      </p:pic>
    </p:spTree>
    <p:extLst>
      <p:ext uri="{BB962C8B-B14F-4D97-AF65-F5344CB8AC3E}">
        <p14:creationId xmlns:p14="http://schemas.microsoft.com/office/powerpoint/2010/main" val="1024592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4CD5-4237-47CC-9332-4D289007F477}"/>
              </a:ext>
            </a:extLst>
          </p:cNvPr>
          <p:cNvSpPr>
            <a:spLocks noGrp="1"/>
          </p:cNvSpPr>
          <p:nvPr>
            <p:ph type="title"/>
          </p:nvPr>
        </p:nvSpPr>
        <p:spPr>
          <a:xfrm>
            <a:off x="1088983" y="318502"/>
            <a:ext cx="10181626" cy="1450757"/>
          </a:xfrm>
        </p:spPr>
        <p:txBody>
          <a:bodyPr>
            <a:noAutofit/>
          </a:bodyPr>
          <a:lstStyle/>
          <a:p>
            <a:r>
              <a:rPr lang="en-US" dirty="0">
                <a:solidFill>
                  <a:schemeClr val="tx1"/>
                </a:solidFill>
              </a:rPr>
              <a:t>Views – Return Options</a:t>
            </a:r>
            <a:br>
              <a:rPr lang="en-US" sz="3600" dirty="0"/>
            </a:br>
            <a:r>
              <a:rPr lang="en-US" sz="1400" dirty="0">
                <a:hlinkClick r:id="rId2"/>
              </a:rPr>
              <a:t>https://docs.microsoft.com/en-us/aspnet/core/mvc/views/overview?view=aspnetcore-5.0#how-controllers-specify-views</a:t>
            </a:r>
            <a:endParaRPr lang="en-US" sz="1100" dirty="0"/>
          </a:p>
        </p:txBody>
      </p:sp>
      <p:sp>
        <p:nvSpPr>
          <p:cNvPr id="3" name="Content Placeholder 2">
            <a:extLst>
              <a:ext uri="{FF2B5EF4-FFF2-40B4-BE49-F238E27FC236}">
                <a16:creationId xmlns:a16="http://schemas.microsoft.com/office/drawing/2014/main" id="{7434F93F-D047-4F76-ADD9-634AFA6EA180}"/>
              </a:ext>
            </a:extLst>
          </p:cNvPr>
          <p:cNvSpPr>
            <a:spLocks noGrp="1"/>
          </p:cNvSpPr>
          <p:nvPr>
            <p:ph idx="1"/>
          </p:nvPr>
        </p:nvSpPr>
        <p:spPr>
          <a:xfrm>
            <a:off x="2223083" y="1898508"/>
            <a:ext cx="4022522" cy="4526895"/>
          </a:xfrm>
        </p:spPr>
        <p:txBody>
          <a:bodyPr anchor="ctr"/>
          <a:lstStyle/>
          <a:p>
            <a:r>
              <a:rPr lang="en-US" sz="4000" dirty="0">
                <a:solidFill>
                  <a:schemeClr val="tx1"/>
                </a:solidFill>
              </a:rPr>
              <a:t>The </a:t>
            </a:r>
            <a:r>
              <a:rPr lang="en-US" sz="4000" b="1" i="1" dirty="0">
                <a:solidFill>
                  <a:schemeClr val="tx1"/>
                </a:solidFill>
              </a:rPr>
              <a:t>View</a:t>
            </a:r>
            <a:r>
              <a:rPr lang="en-US" sz="4000" dirty="0">
                <a:solidFill>
                  <a:schemeClr val="tx1"/>
                </a:solidFill>
              </a:rPr>
              <a:t> helper method has several overloads.</a:t>
            </a:r>
          </a:p>
        </p:txBody>
      </p:sp>
      <p:pic>
        <p:nvPicPr>
          <p:cNvPr id="6" name="Picture 5">
            <a:extLst>
              <a:ext uri="{FF2B5EF4-FFF2-40B4-BE49-F238E27FC236}">
                <a16:creationId xmlns:a16="http://schemas.microsoft.com/office/drawing/2014/main" id="{E5A13CC8-8FD6-40D1-8BDE-22454B990886}"/>
              </a:ext>
            </a:extLst>
          </p:cNvPr>
          <p:cNvPicPr>
            <a:picLocks noChangeAspect="1"/>
          </p:cNvPicPr>
          <p:nvPr/>
        </p:nvPicPr>
        <p:blipFill>
          <a:blip r:embed="rId3"/>
          <a:stretch>
            <a:fillRect/>
          </a:stretch>
        </p:blipFill>
        <p:spPr>
          <a:xfrm>
            <a:off x="6839691" y="2026152"/>
            <a:ext cx="3233250" cy="4688000"/>
          </a:xfrm>
          <a:prstGeom prst="rect">
            <a:avLst/>
          </a:prstGeom>
          <a:ln w="25400">
            <a:solidFill>
              <a:schemeClr val="accent2"/>
            </a:solidFill>
          </a:ln>
          <a:effectLst/>
        </p:spPr>
      </p:pic>
    </p:spTree>
    <p:extLst>
      <p:ext uri="{BB962C8B-B14F-4D97-AF65-F5344CB8AC3E}">
        <p14:creationId xmlns:p14="http://schemas.microsoft.com/office/powerpoint/2010/main" val="754289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F28C4-A314-4790-B0B7-9F3EDC63E6F9}"/>
              </a:ext>
            </a:extLst>
          </p:cNvPr>
          <p:cNvSpPr>
            <a:spLocks noGrp="1"/>
          </p:cNvSpPr>
          <p:nvPr>
            <p:ph type="title"/>
          </p:nvPr>
        </p:nvSpPr>
        <p:spPr/>
        <p:txBody>
          <a:bodyPr>
            <a:normAutofit/>
          </a:bodyPr>
          <a:lstStyle/>
          <a:p>
            <a:r>
              <a:rPr lang="en-US" dirty="0">
                <a:solidFill>
                  <a:schemeClr val="tx1"/>
                </a:solidFill>
              </a:rPr>
              <a:t>Partial Views</a:t>
            </a:r>
            <a:br>
              <a:rPr lang="en-US" dirty="0"/>
            </a:br>
            <a:r>
              <a:rPr lang="en-US" sz="1400" dirty="0">
                <a:hlinkClick r:id="rId2"/>
              </a:rPr>
              <a:t>https://docs.microsoft.com/en-us/aspnet/core/mvc/views/partial?view=aspnetcore-5.0</a:t>
            </a:r>
            <a:endParaRPr lang="en-US" dirty="0"/>
          </a:p>
        </p:txBody>
      </p:sp>
      <p:sp>
        <p:nvSpPr>
          <p:cNvPr id="3" name="Content Placeholder 2">
            <a:extLst>
              <a:ext uri="{FF2B5EF4-FFF2-40B4-BE49-F238E27FC236}">
                <a16:creationId xmlns:a16="http://schemas.microsoft.com/office/drawing/2014/main" id="{958A1671-8918-4ABA-89C1-4A7CC63E741C}"/>
              </a:ext>
            </a:extLst>
          </p:cNvPr>
          <p:cNvSpPr>
            <a:spLocks noGrp="1"/>
          </p:cNvSpPr>
          <p:nvPr>
            <p:ph idx="1"/>
          </p:nvPr>
        </p:nvSpPr>
        <p:spPr>
          <a:xfrm>
            <a:off x="1097280" y="1917130"/>
            <a:ext cx="10088426" cy="2605665"/>
          </a:xfrm>
        </p:spPr>
        <p:txBody>
          <a:bodyPr anchor="ctr">
            <a:normAutofit fontScale="85000" lnSpcReduction="10000"/>
          </a:bodyPr>
          <a:lstStyle/>
          <a:p>
            <a:pPr>
              <a:lnSpc>
                <a:spcPct val="100000"/>
              </a:lnSpc>
            </a:pPr>
            <a:r>
              <a:rPr lang="en-US" sz="2400" dirty="0">
                <a:solidFill>
                  <a:schemeClr val="tx1"/>
                </a:solidFill>
              </a:rPr>
              <a:t>A </a:t>
            </a:r>
            <a:r>
              <a:rPr lang="en-US" sz="2400" b="1" i="1" dirty="0">
                <a:solidFill>
                  <a:schemeClr val="tx1"/>
                </a:solidFill>
              </a:rPr>
              <a:t>partial view </a:t>
            </a:r>
            <a:r>
              <a:rPr lang="en-US" sz="2400" dirty="0">
                <a:solidFill>
                  <a:schemeClr val="tx1"/>
                </a:solidFill>
              </a:rPr>
              <a:t>is a </a:t>
            </a:r>
            <a:r>
              <a:rPr lang="en-US" sz="2400" b="1" i="1" dirty="0">
                <a:solidFill>
                  <a:schemeClr val="tx1"/>
                </a:solidFill>
              </a:rPr>
              <a:t>Razor</a:t>
            </a:r>
            <a:r>
              <a:rPr lang="en-US" sz="2400" dirty="0">
                <a:solidFill>
                  <a:schemeClr val="tx1"/>
                </a:solidFill>
              </a:rPr>
              <a:t> markup file (.</a:t>
            </a:r>
            <a:r>
              <a:rPr lang="en-US" sz="2400" dirty="0" err="1">
                <a:solidFill>
                  <a:schemeClr val="tx1"/>
                </a:solidFill>
              </a:rPr>
              <a:t>cshtml</a:t>
            </a:r>
            <a:r>
              <a:rPr lang="en-US" sz="2400" dirty="0">
                <a:solidFill>
                  <a:schemeClr val="tx1"/>
                </a:solidFill>
              </a:rPr>
              <a:t>) that renders </a:t>
            </a:r>
            <a:r>
              <a:rPr lang="en-US" sz="2400" b="1" i="1" dirty="0">
                <a:solidFill>
                  <a:schemeClr val="tx1"/>
                </a:solidFill>
              </a:rPr>
              <a:t>HTML</a:t>
            </a:r>
            <a:r>
              <a:rPr lang="en-US" sz="2400" dirty="0">
                <a:solidFill>
                  <a:schemeClr val="tx1"/>
                </a:solidFill>
              </a:rPr>
              <a:t> output within another markup file's rendered output. </a:t>
            </a:r>
            <a:r>
              <a:rPr lang="en-US" sz="2400" b="1" i="1" dirty="0">
                <a:solidFill>
                  <a:schemeClr val="tx1"/>
                </a:solidFill>
              </a:rPr>
              <a:t>Partial view </a:t>
            </a:r>
            <a:r>
              <a:rPr lang="en-US" sz="2400" dirty="0">
                <a:solidFill>
                  <a:schemeClr val="tx1"/>
                </a:solidFill>
              </a:rPr>
              <a:t>file names often begin with an underscore (_). </a:t>
            </a:r>
          </a:p>
          <a:p>
            <a:pPr>
              <a:lnSpc>
                <a:spcPct val="100000"/>
              </a:lnSpc>
            </a:pPr>
            <a:r>
              <a:rPr lang="en-US" sz="2400" b="1" i="1" dirty="0">
                <a:solidFill>
                  <a:schemeClr val="tx1"/>
                </a:solidFill>
              </a:rPr>
              <a:t>Partial views </a:t>
            </a:r>
            <a:r>
              <a:rPr lang="en-US" sz="2400" dirty="0">
                <a:solidFill>
                  <a:schemeClr val="tx1"/>
                </a:solidFill>
              </a:rPr>
              <a:t>are an effective way to break up large markup files into smaller components and reduce the duplication of common markup content across markup files.</a:t>
            </a:r>
          </a:p>
          <a:p>
            <a:pPr>
              <a:lnSpc>
                <a:spcPct val="100000"/>
              </a:lnSpc>
            </a:pPr>
            <a:r>
              <a:rPr lang="en-US" sz="2400" b="1" i="1" dirty="0">
                <a:solidFill>
                  <a:schemeClr val="tx1"/>
                </a:solidFill>
              </a:rPr>
              <a:t>Partial views </a:t>
            </a:r>
            <a:r>
              <a:rPr lang="en-US" sz="2400" dirty="0">
                <a:solidFill>
                  <a:schemeClr val="tx1"/>
                </a:solidFill>
              </a:rPr>
              <a:t>shouldn't be used to maintain common layout elements as in _</a:t>
            </a:r>
            <a:r>
              <a:rPr lang="en-US" sz="2400" dirty="0" err="1">
                <a:solidFill>
                  <a:schemeClr val="tx1"/>
                </a:solidFill>
              </a:rPr>
              <a:t>Layout.cshtml</a:t>
            </a:r>
            <a:r>
              <a:rPr lang="en-US" sz="2400" dirty="0">
                <a:solidFill>
                  <a:schemeClr val="tx1"/>
                </a:solidFill>
              </a:rPr>
              <a:t>, or where complex rendering logic or code execution is required to render the markup.</a:t>
            </a:r>
          </a:p>
          <a:p>
            <a:pPr>
              <a:lnSpc>
                <a:spcPct val="100000"/>
              </a:lnSpc>
            </a:pPr>
            <a:r>
              <a:rPr lang="en-US" sz="2400" dirty="0">
                <a:solidFill>
                  <a:schemeClr val="tx1"/>
                </a:solidFill>
              </a:rPr>
              <a:t>The </a:t>
            </a:r>
            <a:r>
              <a:rPr lang="en-US" sz="2400" b="1" i="1" dirty="0">
                <a:solidFill>
                  <a:schemeClr val="tx1"/>
                </a:solidFill>
              </a:rPr>
              <a:t>Partial Tag Helper </a:t>
            </a:r>
            <a:r>
              <a:rPr lang="en-US" sz="2400" dirty="0">
                <a:solidFill>
                  <a:schemeClr val="tx1"/>
                </a:solidFill>
              </a:rPr>
              <a:t>renders content asynchronously and uses an HTML-like syntax:</a:t>
            </a:r>
          </a:p>
        </p:txBody>
      </p:sp>
      <p:pic>
        <p:nvPicPr>
          <p:cNvPr id="4" name="Picture 3">
            <a:extLst>
              <a:ext uri="{FF2B5EF4-FFF2-40B4-BE49-F238E27FC236}">
                <a16:creationId xmlns:a16="http://schemas.microsoft.com/office/drawing/2014/main" id="{63CA79D2-C68C-4A1C-97B3-261BBB1A695E}"/>
              </a:ext>
            </a:extLst>
          </p:cNvPr>
          <p:cNvPicPr>
            <a:picLocks noChangeAspect="1"/>
          </p:cNvPicPr>
          <p:nvPr/>
        </p:nvPicPr>
        <p:blipFill>
          <a:blip r:embed="rId3"/>
          <a:stretch>
            <a:fillRect/>
          </a:stretch>
        </p:blipFill>
        <p:spPr>
          <a:xfrm>
            <a:off x="3256704" y="4557245"/>
            <a:ext cx="5678592" cy="680120"/>
          </a:xfrm>
          <a:prstGeom prst="rect">
            <a:avLst/>
          </a:prstGeom>
          <a:ln w="25400">
            <a:solidFill>
              <a:schemeClr val="accent2"/>
            </a:solidFill>
          </a:ln>
          <a:effectLst/>
        </p:spPr>
      </p:pic>
      <p:pic>
        <p:nvPicPr>
          <p:cNvPr id="5" name="Picture 4">
            <a:extLst>
              <a:ext uri="{FF2B5EF4-FFF2-40B4-BE49-F238E27FC236}">
                <a16:creationId xmlns:a16="http://schemas.microsoft.com/office/drawing/2014/main" id="{9CC1279A-0CA8-4515-8951-04FEE3CB3F3D}"/>
              </a:ext>
            </a:extLst>
          </p:cNvPr>
          <p:cNvPicPr>
            <a:picLocks noChangeAspect="1"/>
          </p:cNvPicPr>
          <p:nvPr/>
        </p:nvPicPr>
        <p:blipFill>
          <a:blip r:embed="rId4"/>
          <a:stretch>
            <a:fillRect/>
          </a:stretch>
        </p:blipFill>
        <p:spPr>
          <a:xfrm>
            <a:off x="2103363" y="5496744"/>
            <a:ext cx="8014200" cy="679006"/>
          </a:xfrm>
          <a:prstGeom prst="rect">
            <a:avLst/>
          </a:prstGeom>
          <a:ln w="25400">
            <a:solidFill>
              <a:schemeClr val="accent2"/>
            </a:solidFill>
          </a:ln>
          <a:effectLst/>
        </p:spPr>
      </p:pic>
    </p:spTree>
    <p:extLst>
      <p:ext uri="{BB962C8B-B14F-4D97-AF65-F5344CB8AC3E}">
        <p14:creationId xmlns:p14="http://schemas.microsoft.com/office/powerpoint/2010/main" val="1077170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91463-5EEB-4C95-91E8-B53EF4671DEA}"/>
              </a:ext>
            </a:extLst>
          </p:cNvPr>
          <p:cNvSpPr>
            <a:spLocks noGrp="1"/>
          </p:cNvSpPr>
          <p:nvPr>
            <p:ph type="title"/>
          </p:nvPr>
        </p:nvSpPr>
        <p:spPr/>
        <p:txBody>
          <a:bodyPr/>
          <a:lstStyle/>
          <a:p>
            <a:r>
              <a:rPr lang="en-US" dirty="0">
                <a:solidFill>
                  <a:schemeClr val="tx1"/>
                </a:solidFill>
              </a:rPr>
              <a:t>Partial View example</a:t>
            </a:r>
          </a:p>
        </p:txBody>
      </p:sp>
      <p:sp>
        <p:nvSpPr>
          <p:cNvPr id="3" name="Content Placeholder 2">
            <a:extLst>
              <a:ext uri="{FF2B5EF4-FFF2-40B4-BE49-F238E27FC236}">
                <a16:creationId xmlns:a16="http://schemas.microsoft.com/office/drawing/2014/main" id="{523101A0-A23E-4F92-B09B-D65ECA13A96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35716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0F6D1-0A28-40BE-99AF-BC9F5C1D5FD7}"/>
              </a:ext>
            </a:extLst>
          </p:cNvPr>
          <p:cNvSpPr>
            <a:spLocks noGrp="1"/>
          </p:cNvSpPr>
          <p:nvPr>
            <p:ph type="title"/>
          </p:nvPr>
        </p:nvSpPr>
        <p:spPr/>
        <p:txBody>
          <a:bodyPr>
            <a:normAutofit/>
          </a:bodyPr>
          <a:lstStyle/>
          <a:p>
            <a:r>
              <a:rPr lang="en-US" dirty="0">
                <a:solidFill>
                  <a:schemeClr val="tx1"/>
                </a:solidFill>
              </a:rPr>
              <a:t>Razor Syntax</a:t>
            </a:r>
            <a:br>
              <a:rPr lang="en-US" dirty="0"/>
            </a:br>
            <a:r>
              <a:rPr lang="en-US" sz="1400" dirty="0">
                <a:hlinkClick r:id="rId2"/>
              </a:rPr>
              <a:t>https://docs.microsoft.com/en-us/aspnet/core/mvc/views/razor</a:t>
            </a:r>
            <a:br>
              <a:rPr lang="en-US" sz="1400" dirty="0"/>
            </a:br>
            <a:r>
              <a:rPr lang="en-US" sz="1400" dirty="0">
                <a:hlinkClick r:id="rId3"/>
              </a:rPr>
              <a:t>https://docs.microsoft.com/en-us/aspnet/core/mvc/views/razor?view=aspnetcore-5.0</a:t>
            </a:r>
            <a:endParaRPr lang="en-US" dirty="0"/>
          </a:p>
        </p:txBody>
      </p:sp>
      <p:sp>
        <p:nvSpPr>
          <p:cNvPr id="3" name="Content Placeholder 2">
            <a:extLst>
              <a:ext uri="{FF2B5EF4-FFF2-40B4-BE49-F238E27FC236}">
                <a16:creationId xmlns:a16="http://schemas.microsoft.com/office/drawing/2014/main" id="{CBD72A7E-72AA-4177-9B1C-3CCC1F2A4DD1}"/>
              </a:ext>
            </a:extLst>
          </p:cNvPr>
          <p:cNvSpPr>
            <a:spLocks noGrp="1"/>
          </p:cNvSpPr>
          <p:nvPr>
            <p:ph idx="1"/>
          </p:nvPr>
        </p:nvSpPr>
        <p:spPr>
          <a:xfrm>
            <a:off x="1314449" y="1906182"/>
            <a:ext cx="5924551" cy="4531832"/>
          </a:xfrm>
        </p:spPr>
        <p:txBody>
          <a:bodyPr anchor="ctr">
            <a:normAutofit/>
          </a:bodyPr>
          <a:lstStyle/>
          <a:p>
            <a:r>
              <a:rPr lang="en-US" sz="2000" b="1" i="1" dirty="0">
                <a:solidFill>
                  <a:schemeClr val="tx1"/>
                </a:solidFill>
              </a:rPr>
              <a:t>Razor</a:t>
            </a:r>
            <a:r>
              <a:rPr lang="en-US" sz="2000" dirty="0">
                <a:solidFill>
                  <a:schemeClr val="tx1"/>
                </a:solidFill>
              </a:rPr>
              <a:t> is a markup syntax for embedding server-based code into webpages. </a:t>
            </a:r>
            <a:r>
              <a:rPr lang="en-US" sz="2000" b="1" i="1" dirty="0">
                <a:solidFill>
                  <a:schemeClr val="tx1"/>
                </a:solidFill>
              </a:rPr>
              <a:t>Razor</a:t>
            </a:r>
            <a:r>
              <a:rPr lang="en-US" sz="2000" dirty="0">
                <a:solidFill>
                  <a:schemeClr val="tx1"/>
                </a:solidFill>
              </a:rPr>
              <a:t> markup is code that interacts with HTML markup to produce a webpage that's sent to the client. The </a:t>
            </a:r>
            <a:r>
              <a:rPr lang="en-US" sz="2000" b="1" i="1" dirty="0">
                <a:solidFill>
                  <a:schemeClr val="tx1"/>
                </a:solidFill>
              </a:rPr>
              <a:t>Razor</a:t>
            </a:r>
            <a:r>
              <a:rPr lang="en-US" sz="2000" dirty="0">
                <a:solidFill>
                  <a:schemeClr val="tx1"/>
                </a:solidFill>
              </a:rPr>
              <a:t> </a:t>
            </a:r>
            <a:r>
              <a:rPr lang="en-US" sz="2000" b="1" i="1" dirty="0">
                <a:solidFill>
                  <a:schemeClr val="tx1"/>
                </a:solidFill>
              </a:rPr>
              <a:t>syntax</a:t>
            </a:r>
            <a:r>
              <a:rPr lang="en-US" sz="2000" dirty="0">
                <a:solidFill>
                  <a:schemeClr val="tx1"/>
                </a:solidFill>
              </a:rPr>
              <a:t> files end in </a:t>
            </a:r>
            <a:r>
              <a:rPr lang="en-US" sz="2000" dirty="0">
                <a:solidFill>
                  <a:srgbClr val="FF0000"/>
                </a:solidFill>
              </a:rPr>
              <a:t>.</a:t>
            </a:r>
            <a:r>
              <a:rPr lang="en-US" sz="2000" dirty="0" err="1">
                <a:solidFill>
                  <a:srgbClr val="FF0000"/>
                </a:solidFill>
              </a:rPr>
              <a:t>cshtml</a:t>
            </a:r>
            <a:r>
              <a:rPr lang="en-US" sz="2000" dirty="0">
                <a:solidFill>
                  <a:srgbClr val="FF0000"/>
                </a:solidFill>
              </a:rPr>
              <a:t> </a:t>
            </a:r>
            <a:r>
              <a:rPr lang="en-US" sz="2000" dirty="0">
                <a:solidFill>
                  <a:schemeClr val="tx1"/>
                </a:solidFill>
              </a:rPr>
              <a:t>and consist of </a:t>
            </a:r>
            <a:r>
              <a:rPr lang="en-US" sz="2000" b="1" i="1" dirty="0">
                <a:solidFill>
                  <a:schemeClr val="tx1"/>
                </a:solidFill>
              </a:rPr>
              <a:t>Razor markup</a:t>
            </a:r>
            <a:r>
              <a:rPr lang="en-US" sz="2000" dirty="0">
                <a:solidFill>
                  <a:schemeClr val="tx1"/>
                </a:solidFill>
              </a:rPr>
              <a:t>, C#, and HTML.</a:t>
            </a:r>
          </a:p>
          <a:p>
            <a:r>
              <a:rPr lang="en-US" sz="2000" b="1" i="1" dirty="0">
                <a:solidFill>
                  <a:schemeClr val="tx1"/>
                </a:solidFill>
              </a:rPr>
              <a:t>Razor</a:t>
            </a:r>
            <a:r>
              <a:rPr lang="en-US" sz="2000" dirty="0">
                <a:solidFill>
                  <a:schemeClr val="tx1"/>
                </a:solidFill>
              </a:rPr>
              <a:t> </a:t>
            </a:r>
            <a:r>
              <a:rPr lang="en-US" sz="2000" b="1" i="1" dirty="0">
                <a:solidFill>
                  <a:schemeClr val="tx1"/>
                </a:solidFill>
              </a:rPr>
              <a:t>markup</a:t>
            </a:r>
            <a:r>
              <a:rPr lang="en-US" sz="2000" dirty="0">
                <a:solidFill>
                  <a:schemeClr val="tx1"/>
                </a:solidFill>
              </a:rPr>
              <a:t> starts with the </a:t>
            </a:r>
            <a:r>
              <a:rPr lang="en-US" sz="2000" dirty="0">
                <a:solidFill>
                  <a:srgbClr val="FF0000"/>
                </a:solidFill>
              </a:rPr>
              <a:t>@</a:t>
            </a:r>
            <a:r>
              <a:rPr lang="en-US" sz="2000" dirty="0">
                <a:solidFill>
                  <a:schemeClr val="tx1"/>
                </a:solidFill>
              </a:rPr>
              <a:t> symbol. You can run any C# statement control flow syntax in a </a:t>
            </a:r>
            <a:r>
              <a:rPr lang="en-US" sz="2000" b="1" i="1" dirty="0">
                <a:solidFill>
                  <a:schemeClr val="tx1"/>
                </a:solidFill>
              </a:rPr>
              <a:t>Razor markup </a:t>
            </a:r>
            <a:r>
              <a:rPr lang="en-US" sz="2000" dirty="0">
                <a:solidFill>
                  <a:schemeClr val="tx1"/>
                </a:solidFill>
              </a:rPr>
              <a:t>file by placing C# code within </a:t>
            </a:r>
            <a:r>
              <a:rPr lang="en-US" sz="2000" b="1" i="1" dirty="0">
                <a:solidFill>
                  <a:schemeClr val="tx1"/>
                </a:solidFill>
              </a:rPr>
              <a:t>Razor code </a:t>
            </a:r>
            <a:r>
              <a:rPr lang="en-US" sz="2000" dirty="0">
                <a:solidFill>
                  <a:schemeClr val="tx1"/>
                </a:solidFill>
              </a:rPr>
              <a:t>blocks (marked with curly braces (</a:t>
            </a:r>
            <a:r>
              <a:rPr lang="en-US" sz="2000" dirty="0">
                <a:solidFill>
                  <a:srgbClr val="FF0000"/>
                </a:solidFill>
              </a:rPr>
              <a:t>{ }</a:t>
            </a:r>
            <a:r>
              <a:rPr lang="en-US" sz="2000" dirty="0">
                <a:solidFill>
                  <a:schemeClr val="tx1"/>
                </a:solidFill>
              </a:rPr>
              <a:t>)). You can use C# comment syntax.</a:t>
            </a:r>
          </a:p>
        </p:txBody>
      </p:sp>
      <p:pic>
        <p:nvPicPr>
          <p:cNvPr id="4" name="Picture 3">
            <a:extLst>
              <a:ext uri="{FF2B5EF4-FFF2-40B4-BE49-F238E27FC236}">
                <a16:creationId xmlns:a16="http://schemas.microsoft.com/office/drawing/2014/main" id="{B3160EAE-12E9-4481-AB44-608D7AAE12DB}"/>
              </a:ext>
            </a:extLst>
          </p:cNvPr>
          <p:cNvPicPr>
            <a:picLocks noChangeAspect="1"/>
          </p:cNvPicPr>
          <p:nvPr/>
        </p:nvPicPr>
        <p:blipFill>
          <a:blip r:embed="rId4"/>
          <a:stretch>
            <a:fillRect/>
          </a:stretch>
        </p:blipFill>
        <p:spPr>
          <a:xfrm>
            <a:off x="7366569" y="2279248"/>
            <a:ext cx="4166035" cy="1626338"/>
          </a:xfrm>
          <a:prstGeom prst="rect">
            <a:avLst/>
          </a:prstGeom>
          <a:ln w="25400">
            <a:solidFill>
              <a:schemeClr val="accent2"/>
            </a:solidFill>
          </a:ln>
          <a:effectLst/>
        </p:spPr>
      </p:pic>
      <p:pic>
        <p:nvPicPr>
          <p:cNvPr id="5" name="Picture 4">
            <a:extLst>
              <a:ext uri="{FF2B5EF4-FFF2-40B4-BE49-F238E27FC236}">
                <a16:creationId xmlns:a16="http://schemas.microsoft.com/office/drawing/2014/main" id="{1222CAD7-D437-4291-B64B-E5982CB8B7FF}"/>
              </a:ext>
            </a:extLst>
          </p:cNvPr>
          <p:cNvPicPr>
            <a:picLocks noChangeAspect="1"/>
          </p:cNvPicPr>
          <p:nvPr/>
        </p:nvPicPr>
        <p:blipFill>
          <a:blip r:embed="rId5"/>
          <a:stretch>
            <a:fillRect/>
          </a:stretch>
        </p:blipFill>
        <p:spPr>
          <a:xfrm>
            <a:off x="7366569" y="4144132"/>
            <a:ext cx="3860615" cy="1953017"/>
          </a:xfrm>
          <a:prstGeom prst="rect">
            <a:avLst/>
          </a:prstGeom>
          <a:ln w="25400">
            <a:solidFill>
              <a:schemeClr val="accent2"/>
            </a:solidFill>
          </a:ln>
          <a:effectLst/>
        </p:spPr>
      </p:pic>
    </p:spTree>
    <p:extLst>
      <p:ext uri="{BB962C8B-B14F-4D97-AF65-F5344CB8AC3E}">
        <p14:creationId xmlns:p14="http://schemas.microsoft.com/office/powerpoint/2010/main" val="350770578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A557F529ABFDE4EA1CDC2C60EEB6F4C" ma:contentTypeVersion="9" ma:contentTypeDescription="Create a new document." ma:contentTypeScope="" ma:versionID="a7757103144eaf59de324f99a1ec3334">
  <xsd:schema xmlns:xsd="http://www.w3.org/2001/XMLSchema" xmlns:xs="http://www.w3.org/2001/XMLSchema" xmlns:p="http://schemas.microsoft.com/office/2006/metadata/properties" xmlns:ns3="66d9aa3d-651e-4839-b59d-0bd8c52fea92" targetNamespace="http://schemas.microsoft.com/office/2006/metadata/properties" ma:root="true" ma:fieldsID="4ecaee11dd1648178d67aa8d9035e154" ns3:_="">
    <xsd:import namespace="66d9aa3d-651e-4839-b59d-0bd8c52fea9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d9aa3d-651e-4839-b59d-0bd8c52fea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CA36357-F8CF-48BD-B374-51F20BC3AE6E}">
  <ds:schemaRefs>
    <ds:schemaRef ds:uri="http://schemas.microsoft.com/sharepoint/v3/contenttype/forms"/>
  </ds:schemaRefs>
</ds:datastoreItem>
</file>

<file path=customXml/itemProps2.xml><?xml version="1.0" encoding="utf-8"?>
<ds:datastoreItem xmlns:ds="http://schemas.openxmlformats.org/officeDocument/2006/customXml" ds:itemID="{AC55E1DB-1D9A-4CC3-8F8E-8550B57584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d9aa3d-651e-4839-b59d-0bd8c52fea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05296A-DF92-4822-A161-B8343F759FA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{57BAADA8-E363-486B-8A7E-CD8A4DE48F4A}tf56160789</Template>
  <TotalTime>0</TotalTime>
  <Words>1715</Words>
  <Application>Microsoft Office PowerPoint</Application>
  <PresentationFormat>Widescreen</PresentationFormat>
  <Paragraphs>72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Bookman Old Style</vt:lpstr>
      <vt:lpstr>Calibri</vt:lpstr>
      <vt:lpstr>Franklin Gothic Book</vt:lpstr>
      <vt:lpstr>1_RetrospectVTI</vt:lpstr>
      <vt:lpstr>MVC – Views</vt:lpstr>
      <vt:lpstr>In the Model-View-Controller (MVC) pattern, the view handles the app's data presentation and user interaction. A view is an HTML template with embedded Razor markup. </vt:lpstr>
      <vt:lpstr>Views – Overview https://docs.microsoft.com/en-us/aspnet/core/mvc/views/overview?view=aspnetcore-5.0</vt:lpstr>
      <vt:lpstr>Views – Benefits https://docs.microsoft.com/en-us/aspnet/core/mvc/views/overview?view=aspnetcore-5.0#benefits-of-using-views</vt:lpstr>
      <vt:lpstr>Views – How Controllers Specify Views https://docs.microsoft.com/en-us/aspnet/core/mvc/views/overview?view=aspnetcore-5.0#how-controllers-specify-views</vt:lpstr>
      <vt:lpstr>Views – Return Options https://docs.microsoft.com/en-us/aspnet/core/mvc/views/overview?view=aspnetcore-5.0#how-controllers-specify-views</vt:lpstr>
      <vt:lpstr>Partial Views https://docs.microsoft.com/en-us/aspnet/core/mvc/views/partial?view=aspnetcore-5.0</vt:lpstr>
      <vt:lpstr>Partial View example</vt:lpstr>
      <vt:lpstr>Razor Syntax https://docs.microsoft.com/en-us/aspnet/core/mvc/views/razor https://docs.microsoft.com/en-us/aspnet/core/mvc/views/razor?view=aspnetcore-5.0</vt:lpstr>
      <vt:lpstr>Razor @model directive https://docs.microsoft.com/en-us/aspnet/core/mvc/views/razor?view=aspnetcore-5.0#model https://docs.microsoft.com/en-us/aspnet/core/tutorials/first-mvc-app/adding-model?view=aspnetcore-5.0&amp;tabs=visual-studio#strongly-typed-models-and-the--keyword</vt:lpstr>
      <vt:lpstr>Razor @model directive https://docs.microsoft.com/en-us/aspnet/core/mvc/views/razor?view=aspnetcore-5.0#model https://docs.microsoft.com/en-us/aspnet/core/tutorials/first-mvc-app/adding-model?view=aspnetcore-5.0&amp;tabs=visual-studio#strongly-typed-models-and-the--keyword</vt:lpstr>
      <vt:lpstr>Dynamic Views https://docs.microsoft.com/en-us/aspnet/core/mvc/views/overview?view=aspnetcore-5.0#dynamic-views</vt:lpstr>
      <vt:lpstr>Views – Passing Data https://docs.microsoft.com/en-us/aspnet/core/mvc/views/overview?view=aspnetcore-5.0#passing-data-to-views</vt:lpstr>
      <vt:lpstr>Views – Passing Data https://docs.microsoft.com/en-us/aspnet/core/mvc/views/overview?view=aspnetcore-5.0#weakly-typed-data-viewdata-viewdata-attribute-and-viewbag</vt:lpstr>
      <vt:lpstr>Views – Passing Data https://docs.microsoft.com/en-us/aspnet/core/mvc/views/overview?view=aspnetcore-5.0#weakly-typed-data-viewdata-viewdata-attribute-and-viewbag</vt:lpstr>
      <vt:lpstr>ViewData and ViewBag Differences</vt:lpstr>
      <vt:lpstr>Views – TempData https://docs.microsoft.com/en-us/aspnet/core/fundamentals/app-state?view=aspnetcore-5.0#tempdata</vt:lpstr>
      <vt:lpstr>TempData Example https://docs.microsoft.com/en-us/aspnet/core/fundamentals/app-state?view=aspnetcore-5.0#tempdata-samples</vt:lpstr>
      <vt:lpstr>ASP.NET Core MVC Tutorial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2020-03-20T13:47:41Z</dcterms:created>
  <dcterms:modified xsi:type="dcterms:W3CDTF">2021-08-29T21:57:31Z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0x010100EA557F529ABFDE4EA1CDC2C60EEB6F4C</vt:lpwstr>
  </property>
</Properties>
</file>