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4" r:id="rId4"/>
    <p:sldId id="265" r:id="rId5"/>
    <p:sldId id="263" r:id="rId6"/>
    <p:sldId id="266" r:id="rId7"/>
    <p:sldId id="267" r:id="rId8"/>
    <p:sldId id="268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B0581-BF34-4EDF-A740-091739007491}" v="2" dt="2020-07-28T23:57:44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1" d="100"/>
          <a:sy n="61" d="100"/>
        </p:scale>
        <p:origin x="3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spnet/core/mvc/views/working-with-forms?view=aspnetcore-5.0#the-select-tag-hel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spnet/core/mvc/views/tag-helpers/built-in/anchor-tag-helper?view=aspnetcore-5.0#anchor-tag-helper-attribu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tag-helpers/built-in/anchor-tag-helper?view=aspnetcore-5.0#anchor-tag-helper-attribut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mvc/views/tag-helpers/built-in/anchor-tag-helper?view=aspnetcore-3.1#asp-route-valu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views/tag-help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tag-helpers/intro?view=aspnetcore-5.0" TargetMode="External"/><Relationship Id="rId2" Type="http://schemas.openxmlformats.org/officeDocument/2006/relationships/hyperlink" Target="https://docs.microsoft.com/en-us/aspnet/mvc/overview/older-versions-1/views/creating-custom-html-helpers-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epublic.com/html-tutorial/html-elements.php" TargetMode="External"/><Relationship Id="rId2" Type="http://schemas.openxmlformats.org/officeDocument/2006/relationships/hyperlink" Target="https://docs.microsoft.com/en-us/aspnet/core/mvc/views/tag-helpers/intro?view=aspnetcore-5.0#what-are-tag-help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spnet/core/mvc/views/working-with-forms?view=aspnetcore-5.0#the-form-tag-help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core/mvc/views/working-with-forms?view=aspnetcore-5.0#the-label-tag-hel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spnet/core/mvc/views/working-with-forms?view=aspnetcore-5.0#the-input-tag-help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wiki/HTML/Elements/input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aspnet/core/mvc/views/working-with-forms?view=aspnetcore-5.0#the-validation-message-tag-help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views/working-with-forms?view=aspnetcore-5.0#the-validation-summary-tag-hel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Tag Helpers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FA1E-AB73-4238-B7F1-A70720F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5436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&lt;select&gt; </a:t>
            </a:r>
            <a:r>
              <a:rPr lang="en-US" dirty="0">
                <a:solidFill>
                  <a:schemeClr val="tx1"/>
                </a:solidFill>
              </a:rPr>
              <a:t>Tag Helper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https://docs.microsoft.com/en-us/aspnet/core/mvc/views/working-with-forms?view=aspnetcore-5.0#the-select-tag-helper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A9CF-909F-445D-90A3-5B73A8460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7039"/>
            <a:ext cx="4593836" cy="446281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&lt;select&gt;</a:t>
            </a:r>
            <a:r>
              <a:rPr lang="en-US" sz="2400" dirty="0"/>
              <a:t> tag helper is equal to </a:t>
            </a:r>
            <a:r>
              <a:rPr lang="en-US" sz="2400" dirty="0" err="1">
                <a:solidFill>
                  <a:srgbClr val="FF0000"/>
                </a:solidFill>
              </a:rPr>
              <a:t>Html.DropDownListFor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/>
              <a:t>You give it the list of items and the property to put the selected item into.</a:t>
            </a:r>
          </a:p>
          <a:p>
            <a:r>
              <a:rPr lang="en-US" sz="2400" dirty="0"/>
              <a:t>The list should be an </a:t>
            </a:r>
            <a:r>
              <a:rPr lang="en-US" sz="2400" dirty="0" err="1">
                <a:solidFill>
                  <a:srgbClr val="FF0000"/>
                </a:solidFill>
              </a:rPr>
              <a:t>IEnumerable</a:t>
            </a: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SelectListItem</a:t>
            </a:r>
            <a:r>
              <a:rPr lang="en-US" sz="2400" dirty="0">
                <a:solidFill>
                  <a:srgbClr val="FF0000"/>
                </a:solidFill>
              </a:rPr>
              <a:t>&gt; </a:t>
            </a:r>
            <a:r>
              <a:rPr lang="en-US" sz="2400" dirty="0"/>
              <a:t>(e.g. </a:t>
            </a:r>
            <a:r>
              <a:rPr lang="en-US" sz="2400" b="1" i="1" dirty="0" err="1"/>
              <a:t>SelectList</a:t>
            </a:r>
            <a:r>
              <a:rPr lang="en-US" sz="2400" dirty="0"/>
              <a:t>) property on the </a:t>
            </a:r>
            <a:r>
              <a:rPr lang="en-US" sz="2400" b="1" i="1" dirty="0"/>
              <a:t>model</a:t>
            </a:r>
            <a:r>
              <a:rPr lang="en-US" sz="2400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CB01A-E65A-4EDC-92DA-13F44981F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472" y="5026713"/>
            <a:ext cx="5366659" cy="125037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0F222-252E-4C6A-A64D-61D643B13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472" y="2037930"/>
            <a:ext cx="5366659" cy="278214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3497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328A-3863-40F7-A898-0DD0C14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4730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&lt;a&gt; </a:t>
            </a:r>
            <a:r>
              <a:rPr lang="en-US" dirty="0">
                <a:solidFill>
                  <a:schemeClr val="tx1"/>
                </a:solidFill>
              </a:rPr>
              <a:t>(anchor) Tag Helper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https://docs.microsoft.com/en-us/aspnet/core/mvc/views/tag-helpers/built-in/anchor-tag-helper?view=aspnetcore-5.0#anchor-tag-helper-attributes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39F8-8204-4B7F-AB51-E46E2480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0384"/>
            <a:ext cx="10058400" cy="1932966"/>
          </a:xfrm>
        </p:spPr>
        <p:txBody>
          <a:bodyPr anchor="ctr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>
                <a:solidFill>
                  <a:srgbClr val="FF0000"/>
                </a:solidFill>
              </a:rPr>
              <a:t> &lt;a&gt;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Tag Helper is equal to </a:t>
            </a:r>
            <a:r>
              <a:rPr lang="en-US" sz="2400" dirty="0" err="1">
                <a:solidFill>
                  <a:srgbClr val="FF0000"/>
                </a:solidFill>
              </a:rPr>
              <a:t>Html.ActionLink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. It is used to create a link to specify a </a:t>
            </a:r>
            <a:r>
              <a:rPr lang="en-US" sz="2400" b="1" i="1" dirty="0">
                <a:solidFill>
                  <a:schemeClr val="tx1"/>
                </a:solidFill>
              </a:rPr>
              <a:t>Controller/Action </a:t>
            </a:r>
            <a:r>
              <a:rPr lang="en-US" sz="2400" dirty="0">
                <a:solidFill>
                  <a:schemeClr val="tx1"/>
                </a:solidFill>
              </a:rPr>
              <a:t>method.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the </a:t>
            </a:r>
            <a:r>
              <a:rPr lang="en-US" sz="2400" b="1" i="1" dirty="0">
                <a:solidFill>
                  <a:schemeClr val="tx1"/>
                </a:solidFill>
              </a:rPr>
              <a:t>asp-controller</a:t>
            </a:r>
            <a:r>
              <a:rPr lang="en-US" sz="2400" dirty="0">
                <a:solidFill>
                  <a:schemeClr val="tx1"/>
                </a:solidFill>
              </a:rPr>
              <a:t> attribute is specified and </a:t>
            </a:r>
            <a:r>
              <a:rPr lang="en-US" sz="2400" b="1" i="1" dirty="0">
                <a:solidFill>
                  <a:schemeClr val="tx1"/>
                </a:solidFill>
              </a:rPr>
              <a:t>asp-action </a:t>
            </a:r>
            <a:r>
              <a:rPr lang="en-US" sz="2400" dirty="0">
                <a:solidFill>
                  <a:schemeClr val="tx1"/>
                </a:solidFill>
              </a:rPr>
              <a:t>isn't, the default </a:t>
            </a:r>
            <a:r>
              <a:rPr lang="en-US" sz="2400" b="1" i="1" dirty="0">
                <a:solidFill>
                  <a:schemeClr val="tx1"/>
                </a:solidFill>
              </a:rPr>
              <a:t>asp-action </a:t>
            </a:r>
            <a:r>
              <a:rPr lang="en-US" sz="2400" dirty="0">
                <a:solidFill>
                  <a:schemeClr val="tx1"/>
                </a:solidFill>
              </a:rPr>
              <a:t>value will be the </a:t>
            </a:r>
            <a:r>
              <a:rPr lang="en-US" sz="2400" b="1" i="1" dirty="0">
                <a:solidFill>
                  <a:schemeClr val="tx1"/>
                </a:solidFill>
              </a:rPr>
              <a:t>Action </a:t>
            </a:r>
            <a:r>
              <a:rPr lang="en-US" sz="2400" dirty="0">
                <a:solidFill>
                  <a:schemeClr val="tx1"/>
                </a:solidFill>
              </a:rPr>
              <a:t>associated with the currently executing </a:t>
            </a:r>
            <a:r>
              <a:rPr lang="en-US" sz="2400" b="1" i="1" dirty="0">
                <a:solidFill>
                  <a:schemeClr val="tx1"/>
                </a:solidFill>
              </a:rPr>
              <a:t>View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5F68A-94AC-4FF7-8E67-E965751E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26" y="3882781"/>
            <a:ext cx="7176940" cy="120732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38B41-3FC2-4208-8FDB-51D213D65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826" y="5283293"/>
            <a:ext cx="7176940" cy="87527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0828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B83D70B-DD68-4AA3-B0EE-7D5BE5AE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49" y="3913466"/>
            <a:ext cx="6391258" cy="219676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1B328A-3863-40F7-A898-0DD0C14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697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&lt;a&gt; </a:t>
            </a:r>
            <a:r>
              <a:rPr lang="en-US" dirty="0">
                <a:solidFill>
                  <a:schemeClr val="tx1"/>
                </a:solidFill>
              </a:rPr>
              <a:t>(anchor) Tag Helper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https://docs.microsoft.com/en-us/aspnet/core/mvc/views/tag-helpers/built-in/anchor-tag-helper?view=aspnetcore-5.0#anchor-tag-helper-attributes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39F8-8204-4B7F-AB51-E46E2480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32495"/>
            <a:ext cx="10058399" cy="2203277"/>
          </a:xfrm>
          <a:noFill/>
          <a:ln w="25400">
            <a:noFill/>
          </a:ln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asp-route-</a:t>
            </a:r>
            <a:r>
              <a:rPr lang="en-US" sz="2400" u="sng" dirty="0">
                <a:solidFill>
                  <a:srgbClr val="FF0000"/>
                </a:solidFill>
              </a:rPr>
              <a:t>id</a:t>
            </a:r>
            <a:r>
              <a:rPr lang="en-US" sz="2400" dirty="0">
                <a:solidFill>
                  <a:schemeClr val="tx1"/>
                </a:solidFill>
              </a:rPr>
              <a:t> enables a wildcard route prefix. Any value occupying the {value} placeholder in the URL is interpreted as a potential route parameter. If a default route isn't found, this route prefix is appended to the generated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attribute as a request parameter and value.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1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558" y="0"/>
            <a:ext cx="8250890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4800" b="1" i="1" dirty="0">
                <a:solidFill>
                  <a:schemeClr val="bg1"/>
                </a:solidFill>
              </a:rPr>
              <a:t>Tag Helpers</a:t>
            </a:r>
            <a:r>
              <a:rPr lang="en-US" sz="4800" i="1" dirty="0">
                <a:solidFill>
                  <a:schemeClr val="bg1"/>
                </a:solidFill>
              </a:rPr>
              <a:t> enable server-side code to participate in creating and rendering HTML elements.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53000"/>
            <a:ext cx="12188952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https://docs.microsoft.com/en-us/aspnet/core/mvc/views/tag-helpers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21A5-4A40-4535-B513-A414CB63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two types of ‘Helpers’.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https://docs.microsoft.com/en-us/aspnet/mvc/overview/older-versions-1/views/creating-custom-html-helpers-cs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https://docs.microsoft.com/en-us/aspnet/core/mvc/views/tag-helpers/intro?view=aspnetcore-5.0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19E3F-CDCD-413B-A596-C0AB6D7AD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68413"/>
              </p:ext>
            </p:extLst>
          </p:nvPr>
        </p:nvGraphicFramePr>
        <p:xfrm>
          <a:off x="1005840" y="2021116"/>
          <a:ext cx="1024064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377">
                  <a:extLst>
                    <a:ext uri="{9D8B030D-6E8A-4147-A177-3AD203B41FA5}">
                      <a16:colId xmlns:a16="http://schemas.microsoft.com/office/drawing/2014/main" val="370184772"/>
                    </a:ext>
                  </a:extLst>
                </a:gridCol>
                <a:gridCol w="5243269">
                  <a:extLst>
                    <a:ext uri="{9D8B030D-6E8A-4147-A177-3AD203B41FA5}">
                      <a16:colId xmlns:a16="http://schemas.microsoft.com/office/drawing/2014/main" val="1685918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HTML Helpers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MVC Tag Helpers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4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HTML Helper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is a method in the HTML page that returns a string. The string can represent any type of content. You can use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HTML Helpers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 render standard HTML tags like HTML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&lt;input&gt;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en-US" dirty="0"/>
                        <a:t>tags. </a:t>
                      </a:r>
                      <a:r>
                        <a:rPr lang="en-US" b="1" i="1" dirty="0"/>
                        <a:t>HTML Helpers </a:t>
                      </a:r>
                      <a:r>
                        <a:rPr lang="en-US" dirty="0"/>
                        <a:t>help to render complex content such as tab strips or HTML tables.</a:t>
                      </a:r>
                    </a:p>
                    <a:p>
                      <a:r>
                        <a:rPr lang="en-US" dirty="0"/>
                        <a:t>The ASP.NET MVC framework includes:</a:t>
                      </a:r>
                    </a:p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Html.ActionLink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Html.BeginForm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Html.CheckBox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Html.DropDownList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Html.EndForm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Html.Hidden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Html.ListBox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Html.Password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Html.RadioButton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Html.TextArea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Html.TextBox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and more.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ASP.NET Core </a:t>
                      </a:r>
                      <a:r>
                        <a:rPr lang="en-US" b="1" i="1" dirty="0"/>
                        <a:t>Tag Helpers </a:t>
                      </a:r>
                      <a:r>
                        <a:rPr lang="en-US" dirty="0"/>
                        <a:t>enable server-side code to participate in creating and rendering HTML elements in Razor files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cshtml</a:t>
                      </a:r>
                      <a:r>
                        <a:rPr lang="en-US" dirty="0"/>
                        <a:t>). </a:t>
                      </a:r>
                    </a:p>
                    <a:p>
                      <a:r>
                        <a:rPr lang="en-US" dirty="0"/>
                        <a:t>There are </a:t>
                      </a:r>
                      <a:r>
                        <a:rPr lang="en-US" b="1" i="1" dirty="0"/>
                        <a:t>Tag Helpers </a:t>
                      </a:r>
                      <a:r>
                        <a:rPr lang="en-US" dirty="0"/>
                        <a:t>for creating forms and links, loading assets, etc. </a:t>
                      </a:r>
                      <a:r>
                        <a:rPr lang="en-US" b="1" i="1" dirty="0"/>
                        <a:t>Tag Helpers </a:t>
                      </a:r>
                      <a:r>
                        <a:rPr lang="en-US" dirty="0"/>
                        <a:t>are written in C# and they target HTML elements based on element name, attribute name, or parent tag. </a:t>
                      </a:r>
                      <a:r>
                        <a:rPr lang="en-US" b="1" i="1" dirty="0"/>
                        <a:t>Tag Helpers </a:t>
                      </a:r>
                      <a:r>
                        <a:rPr lang="en-US" dirty="0"/>
                        <a:t>reduce the explicit transitions between HTML and C# in Razor views. </a:t>
                      </a:r>
                    </a:p>
                    <a:p>
                      <a:r>
                        <a:rPr lang="en-US" b="1" i="1" dirty="0"/>
                        <a:t>HTML Helpers </a:t>
                      </a:r>
                      <a:r>
                        <a:rPr lang="en-US" dirty="0"/>
                        <a:t>provide an alternative approach to a specific </a:t>
                      </a:r>
                      <a:r>
                        <a:rPr lang="en-US" b="1" i="1" dirty="0"/>
                        <a:t>Tag Helper </a:t>
                      </a:r>
                      <a:r>
                        <a:rPr lang="en-US" b="0" i="0" dirty="0"/>
                        <a:t>and </a:t>
                      </a:r>
                      <a:r>
                        <a:rPr lang="en-US" b="1" i="1" dirty="0"/>
                        <a:t>Tag Helpers </a:t>
                      </a:r>
                      <a:r>
                        <a:rPr lang="en-US" dirty="0"/>
                        <a:t>don't replace all </a:t>
                      </a:r>
                      <a:r>
                        <a:rPr lang="en-US" b="1" i="1" dirty="0"/>
                        <a:t>HTML Helpers</a:t>
                      </a:r>
                      <a:r>
                        <a:rPr lang="en-US" b="0" i="0" dirty="0"/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78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41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26A5-F53C-4756-9F49-69AFD943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Tag Helpers vs HTML Helpers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https://docs.microsoft.com/en-us/aspnet/core/mvc/views/tag-helpers/intro?view=aspnetcore-5.0#what-are-tag-helpers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https://www.tutorialrepublic.com/html-tutorial/html-elements.php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BA88-1B35-4E46-91E3-F093DB80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988" y="1911139"/>
            <a:ext cx="5303615" cy="447857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Tag Helpers </a:t>
            </a:r>
            <a:r>
              <a:rPr lang="en-US" sz="2000" dirty="0">
                <a:solidFill>
                  <a:schemeClr val="tx1"/>
                </a:solidFill>
              </a:rPr>
              <a:t>are preferable to HTML Helpers for a variety of reasons. They: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are written in C#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target HTML </a:t>
            </a:r>
            <a:r>
              <a:rPr lang="en-US" sz="1800" b="1" i="1" dirty="0">
                <a:solidFill>
                  <a:schemeClr val="tx1"/>
                </a:solidFill>
              </a:rPr>
              <a:t>elements</a:t>
            </a:r>
            <a:r>
              <a:rPr lang="en-US" sz="1800" dirty="0">
                <a:solidFill>
                  <a:schemeClr val="tx1"/>
                </a:solidFill>
              </a:rPr>
              <a:t> based on </a:t>
            </a:r>
            <a:r>
              <a:rPr lang="en-US" sz="1800" b="1" i="1" dirty="0">
                <a:solidFill>
                  <a:schemeClr val="tx1"/>
                </a:solidFill>
              </a:rPr>
              <a:t>element</a:t>
            </a:r>
            <a:r>
              <a:rPr lang="en-US" sz="1800" dirty="0">
                <a:solidFill>
                  <a:schemeClr val="tx1"/>
                </a:solidFill>
              </a:rPr>
              <a:t> name, </a:t>
            </a:r>
            <a:r>
              <a:rPr lang="en-US" sz="1800" b="1" i="1" dirty="0">
                <a:solidFill>
                  <a:schemeClr val="tx1"/>
                </a:solidFill>
              </a:rPr>
              <a:t>attribute</a:t>
            </a:r>
            <a:r>
              <a:rPr lang="en-US" sz="1800" dirty="0">
                <a:solidFill>
                  <a:schemeClr val="tx1"/>
                </a:solidFill>
              </a:rPr>
              <a:t> name, or parent </a:t>
            </a:r>
            <a:r>
              <a:rPr lang="en-US" sz="1800" b="1" i="1" dirty="0">
                <a:solidFill>
                  <a:schemeClr val="tx1"/>
                </a:solidFill>
              </a:rPr>
              <a:t>tag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reduce explicit transitions between HTML and C#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provide a HTML-friendly environment because the syntax is familiar to front-end designers.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provide </a:t>
            </a:r>
            <a:r>
              <a:rPr lang="en-US" sz="1800" b="1" i="1" dirty="0">
                <a:solidFill>
                  <a:schemeClr val="tx1"/>
                </a:solidFill>
              </a:rPr>
              <a:t>IntelliSense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target standard HTML </a:t>
            </a:r>
            <a:r>
              <a:rPr lang="en-US" sz="1800" b="1" i="1" dirty="0">
                <a:solidFill>
                  <a:schemeClr val="tx1"/>
                </a:solidFill>
              </a:rPr>
              <a:t>elements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provide </a:t>
            </a:r>
            <a:r>
              <a:rPr lang="en-US" sz="1800" b="1" i="1" dirty="0">
                <a:solidFill>
                  <a:schemeClr val="tx1"/>
                </a:solidFill>
              </a:rPr>
              <a:t>attributes</a:t>
            </a:r>
            <a:r>
              <a:rPr lang="en-US" sz="1800" dirty="0">
                <a:solidFill>
                  <a:schemeClr val="tx1"/>
                </a:solidFill>
              </a:rPr>
              <a:t> created server-side on the model to the </a:t>
            </a:r>
            <a:r>
              <a:rPr lang="en-US" sz="1800" b="1" i="1" dirty="0">
                <a:solidFill>
                  <a:schemeClr val="tx1"/>
                </a:solidFill>
              </a:rPr>
              <a:t>element</a:t>
            </a:r>
            <a:r>
              <a:rPr lang="en-US" sz="1800" dirty="0">
                <a:solidFill>
                  <a:schemeClr val="tx1"/>
                </a:solidFill>
              </a:rPr>
              <a:t>. 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HTML Helpers</a:t>
            </a:r>
            <a:r>
              <a:rPr lang="en-US" sz="2000" dirty="0">
                <a:solidFill>
                  <a:schemeClr val="tx1"/>
                </a:solidFill>
              </a:rPr>
              <a:t> can be used when a specific </a:t>
            </a:r>
            <a:r>
              <a:rPr lang="en-US" sz="2000" b="1" i="1" dirty="0">
                <a:solidFill>
                  <a:schemeClr val="tx1"/>
                </a:solidFill>
              </a:rPr>
              <a:t>Tag Helper </a:t>
            </a:r>
            <a:r>
              <a:rPr lang="en-US" sz="2000" dirty="0">
                <a:solidFill>
                  <a:schemeClr val="tx1"/>
                </a:solidFill>
              </a:rPr>
              <a:t>is unavailable.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3BDE2-E160-465F-B7C2-ABD60321268E}"/>
              </a:ext>
            </a:extLst>
          </p:cNvPr>
          <p:cNvSpPr txBox="1"/>
          <p:nvPr/>
        </p:nvSpPr>
        <p:spPr>
          <a:xfrm>
            <a:off x="6764046" y="2802775"/>
            <a:ext cx="4286903" cy="95923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Tag Helper: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&lt;label </a:t>
            </a:r>
            <a:r>
              <a:rPr lang="en-US" sz="2000" dirty="0">
                <a:solidFill>
                  <a:srgbClr val="00B0F0"/>
                </a:solidFill>
              </a:rPr>
              <a:t>asp-for</a:t>
            </a:r>
            <a:r>
              <a:rPr lang="en-US" sz="2000" dirty="0">
                <a:solidFill>
                  <a:srgbClr val="0070C0"/>
                </a:solidFill>
              </a:rPr>
              <a:t>=</a:t>
            </a:r>
            <a:r>
              <a:rPr lang="en-US" sz="2000" dirty="0">
                <a:solidFill>
                  <a:srgbClr val="C00000"/>
                </a:solidFill>
              </a:rPr>
              <a:t>"</a:t>
            </a:r>
            <a:r>
              <a:rPr lang="en-US" sz="2000" dirty="0" err="1">
                <a:solidFill>
                  <a:srgbClr val="C00000"/>
                </a:solidFill>
              </a:rPr>
              <a:t>Movie.Title</a:t>
            </a:r>
            <a:r>
              <a:rPr lang="en-US" sz="2000" dirty="0">
                <a:solidFill>
                  <a:srgbClr val="C00000"/>
                </a:solidFill>
              </a:rPr>
              <a:t>"</a:t>
            </a:r>
            <a:r>
              <a:rPr lang="en-US" sz="2000" dirty="0">
                <a:solidFill>
                  <a:srgbClr val="0070C0"/>
                </a:solidFill>
              </a:rPr>
              <a:t>&gt;&lt;/label&gt;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7CB35-50E4-4E8B-B5D1-D1B22E13CF31}"/>
              </a:ext>
            </a:extLst>
          </p:cNvPr>
          <p:cNvSpPr txBox="1"/>
          <p:nvPr/>
        </p:nvSpPr>
        <p:spPr>
          <a:xfrm>
            <a:off x="6764046" y="4452680"/>
            <a:ext cx="4286903" cy="95923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HTML Helper: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&lt;label </a:t>
            </a:r>
            <a:r>
              <a:rPr lang="en-US" sz="2000" dirty="0">
                <a:solidFill>
                  <a:srgbClr val="00B0F0"/>
                </a:solidFill>
              </a:rPr>
              <a:t>for=</a:t>
            </a:r>
            <a:r>
              <a:rPr lang="en-US" sz="2000" dirty="0">
                <a:solidFill>
                  <a:srgbClr val="C00000"/>
                </a:solidFill>
              </a:rPr>
              <a:t>"</a:t>
            </a:r>
            <a:r>
              <a:rPr lang="en-US" sz="2000" dirty="0" err="1">
                <a:solidFill>
                  <a:srgbClr val="C00000"/>
                </a:solidFill>
              </a:rPr>
              <a:t>Movie_Title</a:t>
            </a:r>
            <a:r>
              <a:rPr lang="en-US" sz="2000" dirty="0">
                <a:solidFill>
                  <a:srgbClr val="C00000"/>
                </a:solidFill>
              </a:rPr>
              <a:t>"</a:t>
            </a:r>
            <a:r>
              <a:rPr lang="en-US" sz="2000" dirty="0">
                <a:solidFill>
                  <a:srgbClr val="0070C0"/>
                </a:solidFill>
              </a:rPr>
              <a:t>&gt;Title&lt;/label&gt;</a:t>
            </a:r>
          </a:p>
        </p:txBody>
      </p:sp>
    </p:spTree>
    <p:extLst>
      <p:ext uri="{BB962C8B-B14F-4D97-AF65-F5344CB8AC3E}">
        <p14:creationId xmlns:p14="http://schemas.microsoft.com/office/powerpoint/2010/main" val="24417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5BD3-C8BD-4BF8-A594-01690986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08029" cy="145075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&lt;form&gt; </a:t>
            </a:r>
            <a:r>
              <a:rPr lang="en-US" sz="4800" dirty="0">
                <a:solidFill>
                  <a:schemeClr val="tx1"/>
                </a:solidFill>
              </a:rPr>
              <a:t>Tag Helper</a:t>
            </a:r>
            <a:br>
              <a:rPr lang="en-US" sz="4800" dirty="0"/>
            </a:br>
            <a:r>
              <a:rPr lang="en-US" sz="1400" dirty="0">
                <a:hlinkClick r:id="rId2"/>
              </a:rPr>
              <a:t>https://docs.microsoft.com/en-us/aspnet/core/mvc/views/working-with-forms?view=aspnetcore-5.0#the-form-tag-helper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A101-CB5E-4F18-A8BA-72705CCA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903484"/>
            <a:ext cx="10160000" cy="286096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Must be used in conjunction with the </a:t>
            </a:r>
            <a:r>
              <a:rPr lang="en-US" sz="2400" dirty="0">
                <a:solidFill>
                  <a:srgbClr val="FF0000"/>
                </a:solidFill>
              </a:rPr>
              <a:t>asp-controller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>
                <a:solidFill>
                  <a:srgbClr val="FF0000"/>
                </a:solidFill>
              </a:rPr>
              <a:t>asp-action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Tag Helpers and the 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 err="1">
                <a:solidFill>
                  <a:srgbClr val="FF0000"/>
                </a:solidFill>
              </a:rPr>
              <a:t>ValidateAntiForgeryToken</a:t>
            </a:r>
            <a:r>
              <a:rPr lang="en-US" sz="2400" dirty="0">
                <a:solidFill>
                  <a:srgbClr val="FF0000"/>
                </a:solidFill>
              </a:rPr>
              <a:t>] </a:t>
            </a:r>
            <a:r>
              <a:rPr lang="en-US" sz="2400" dirty="0">
                <a:solidFill>
                  <a:schemeClr val="tx1"/>
                </a:solidFill>
              </a:rPr>
              <a:t>attribute placed on the corresponding </a:t>
            </a:r>
            <a:r>
              <a:rPr lang="en-US" sz="2400" b="1" i="1" dirty="0">
                <a:solidFill>
                  <a:schemeClr val="tx1"/>
                </a:solidFill>
              </a:rPr>
              <a:t>Action</a:t>
            </a:r>
            <a:r>
              <a:rPr lang="en-US" sz="2400" dirty="0">
                <a:solidFill>
                  <a:schemeClr val="tx1"/>
                </a:solidFill>
              </a:rPr>
              <a:t>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Automatically generates a hidden Request Verification Token to prevent </a:t>
            </a:r>
            <a:r>
              <a:rPr lang="en-US" sz="2400" b="1" i="1" dirty="0">
                <a:solidFill>
                  <a:schemeClr val="tx1"/>
                </a:solidFill>
              </a:rPr>
              <a:t>cross-site request forgery (CSRF)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Alternative, </a:t>
            </a:r>
            <a:r>
              <a:rPr lang="en-US" sz="2400" dirty="0" err="1">
                <a:solidFill>
                  <a:srgbClr val="FF0000"/>
                </a:solidFill>
              </a:rPr>
              <a:t>Html.BeginForm</a:t>
            </a:r>
            <a:r>
              <a:rPr lang="en-US" sz="2400" dirty="0">
                <a:solidFill>
                  <a:schemeClr val="tx1"/>
                </a:solidFill>
              </a:rPr>
              <a:t>, doesn't automatically include an anti-forgery token.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B0DFC-D802-4E44-BDE6-6FC1F891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87" y="4764446"/>
            <a:ext cx="9846026" cy="129775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25A05-2F8E-41CA-BDF2-B856DB77B28F}"/>
              </a:ext>
            </a:extLst>
          </p:cNvPr>
          <p:cNvSpPr txBox="1"/>
          <p:nvPr/>
        </p:nvSpPr>
        <p:spPr>
          <a:xfrm>
            <a:off x="1994131" y="6437531"/>
            <a:ext cx="10208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Protecting a pure HTML Form from CSRF is difficult, the &lt;form&gt; Tag Helper provides this service for you.</a:t>
            </a:r>
          </a:p>
        </p:txBody>
      </p:sp>
    </p:spTree>
    <p:extLst>
      <p:ext uri="{BB962C8B-B14F-4D97-AF65-F5344CB8AC3E}">
        <p14:creationId xmlns:p14="http://schemas.microsoft.com/office/powerpoint/2010/main" val="108306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1448-4E61-489A-B266-C3D6AD49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87916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&lt;label&gt; </a:t>
            </a:r>
            <a:r>
              <a:rPr lang="en-US" dirty="0">
                <a:solidFill>
                  <a:schemeClr val="tx1"/>
                </a:solidFill>
              </a:rPr>
              <a:t>Tag Helper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https://docs.microsoft.com/en-us/aspnet/core/mvc/views/working-with-forms?view=aspnetcore-5.0#the-label-tag-helper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7CE8-5D2C-48D7-9F6D-FD94A36B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547" y="1896759"/>
            <a:ext cx="5296379" cy="449215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&lt;label&gt; </a:t>
            </a:r>
            <a:r>
              <a:rPr lang="en-US" sz="2000" dirty="0">
                <a:solidFill>
                  <a:schemeClr val="tx1"/>
                </a:solidFill>
              </a:rPr>
              <a:t>tag helper </a:t>
            </a:r>
            <a:r>
              <a:rPr lang="en-US" sz="2000" dirty="0">
                <a:solidFill>
                  <a:srgbClr val="FF0000"/>
                </a:solidFill>
              </a:rPr>
              <a:t>&lt;label asp-for="Name"&gt;</a:t>
            </a:r>
            <a:r>
              <a:rPr lang="en-US" sz="2000" dirty="0">
                <a:solidFill>
                  <a:schemeClr val="tx1"/>
                </a:solidFill>
              </a:rPr>
              <a:t>, gives the label for a model value. It’s html helper equivalent is </a:t>
            </a:r>
            <a:r>
              <a:rPr lang="en-US" sz="2000" dirty="0" err="1">
                <a:solidFill>
                  <a:srgbClr val="FF0000"/>
                </a:solidFill>
              </a:rPr>
              <a:t>Html.LabelFor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&lt;label&gt; </a:t>
            </a:r>
            <a:r>
              <a:rPr lang="en-US" sz="2000" b="1" i="1" dirty="0">
                <a:solidFill>
                  <a:schemeClr val="tx1"/>
                </a:solidFill>
              </a:rPr>
              <a:t>Tag Helper </a:t>
            </a:r>
            <a:r>
              <a:rPr lang="en-US" sz="2000" dirty="0">
                <a:solidFill>
                  <a:schemeClr val="tx1"/>
                </a:solidFill>
              </a:rPr>
              <a:t>provides the following benefits over a pure HTML </a:t>
            </a:r>
            <a:r>
              <a:rPr lang="en-US" sz="2000" dirty="0">
                <a:solidFill>
                  <a:srgbClr val="FF0000"/>
                </a:solidFill>
              </a:rPr>
              <a:t>&lt;label&gt;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element: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Get the descriptive label value from the </a:t>
            </a:r>
            <a:r>
              <a:rPr lang="en-US" sz="1800" dirty="0">
                <a:solidFill>
                  <a:srgbClr val="FF0000"/>
                </a:solidFill>
              </a:rPr>
              <a:t>[Display]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attribute in the </a:t>
            </a:r>
            <a:r>
              <a:rPr lang="en-US" sz="1800" b="1" i="1" dirty="0">
                <a:solidFill>
                  <a:schemeClr val="tx1"/>
                </a:solidFill>
              </a:rPr>
              <a:t>Model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Less markup in the source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Strong typing</a:t>
            </a:r>
            <a:r>
              <a:rPr lang="en-US" sz="1800" dirty="0">
                <a:solidFill>
                  <a:schemeClr val="tx1"/>
                </a:solidFill>
              </a:rPr>
              <a:t> with the </a:t>
            </a:r>
            <a:r>
              <a:rPr lang="en-US" sz="1800" b="1" i="1" dirty="0">
                <a:solidFill>
                  <a:schemeClr val="tx1"/>
                </a:solidFill>
              </a:rPr>
              <a:t>Model Properties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2D8A6-FC89-41D3-B19F-8C6697F08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714" y="2183172"/>
            <a:ext cx="3950739" cy="262293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E281BC-26EC-4F2F-A351-C25B179E1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704" y="5013171"/>
            <a:ext cx="5851804" cy="124948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1040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DD2E-CDBA-47B3-8C86-94DDD2C7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3272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&lt;input&gt; </a:t>
            </a:r>
            <a:r>
              <a:rPr lang="en-US" dirty="0">
                <a:solidFill>
                  <a:schemeClr val="tx1"/>
                </a:solidFill>
              </a:rPr>
              <a:t>Tag Helper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https://docs.microsoft.com/en-us/aspnet/core/mvc/views/working-with-forms?view=aspnetcore-5.0#the-input-tag-helper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9572D-620B-4909-B466-AE2FC0A6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24" y="1998571"/>
            <a:ext cx="3519734" cy="311571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6C92F-3D32-4D0C-89EA-8EA6C15E3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807" y="5247436"/>
            <a:ext cx="5181769" cy="132396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AD4EBA-B9BD-4F4A-A0D0-017FC5D2CA3B}"/>
              </a:ext>
            </a:extLst>
          </p:cNvPr>
          <p:cNvSpPr/>
          <p:nvPr/>
        </p:nvSpPr>
        <p:spPr>
          <a:xfrm>
            <a:off x="1209055" y="1894788"/>
            <a:ext cx="5181769" cy="45248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&lt;input&gt; </a:t>
            </a:r>
            <a:r>
              <a:rPr lang="en-US" sz="2200" dirty="0"/>
              <a:t>Tag Helper binds an HTML </a:t>
            </a:r>
            <a:r>
              <a:rPr lang="en-US" sz="2200" u="sng" dirty="0">
                <a:hlinkClick r:id="rId5"/>
              </a:rPr>
              <a:t>&lt;input&gt;</a:t>
            </a:r>
            <a:r>
              <a:rPr lang="en-US" sz="2200" dirty="0"/>
              <a:t> element to a model expression.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&lt;input asp-for="Name" /&gt; </a:t>
            </a:r>
            <a:r>
              <a:rPr lang="en-US" sz="2200" dirty="0"/>
              <a:t>is equal to </a:t>
            </a:r>
            <a:r>
              <a:rPr lang="en-US" sz="2200" dirty="0">
                <a:solidFill>
                  <a:srgbClr val="FF0000"/>
                </a:solidFill>
              </a:rPr>
              <a:t>@Html.EditorFor(m =&gt; </a:t>
            </a:r>
            <a:r>
              <a:rPr lang="en-US" sz="2200" dirty="0" err="1">
                <a:solidFill>
                  <a:srgbClr val="FF0000"/>
                </a:solidFill>
              </a:rPr>
              <a:t>m.Name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If a </a:t>
            </a:r>
            <a:r>
              <a:rPr lang="en-US" sz="2200" b="1" i="1" dirty="0"/>
              <a:t>model</a:t>
            </a:r>
            <a:r>
              <a:rPr lang="en-US" sz="2200" dirty="0"/>
              <a:t> is passed to the </a:t>
            </a:r>
            <a:r>
              <a:rPr lang="en-US" sz="2200" b="1" i="1" dirty="0"/>
              <a:t>view</a:t>
            </a:r>
            <a:r>
              <a:rPr lang="en-US" sz="2200" dirty="0"/>
              <a:t>, the form control will begin already populated with the model’s values.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Generates HTML5 validation attributes from </a:t>
            </a:r>
            <a:r>
              <a:rPr lang="en-US" sz="2200" b="1" i="1" dirty="0"/>
              <a:t>data annotation</a:t>
            </a:r>
            <a:r>
              <a:rPr lang="en-US" sz="2200" dirty="0"/>
              <a:t> </a:t>
            </a:r>
            <a:r>
              <a:rPr lang="en-US" sz="2200" b="1" i="1" dirty="0"/>
              <a:t>attributes</a:t>
            </a:r>
            <a:r>
              <a:rPr lang="en-US" sz="2200" dirty="0"/>
              <a:t> applied to the </a:t>
            </a:r>
            <a:r>
              <a:rPr lang="en-US" sz="2200" b="1" i="1" dirty="0"/>
              <a:t>models</a:t>
            </a:r>
            <a:r>
              <a:rPr lang="en-US" sz="2200" dirty="0"/>
              <a:t> properties.</a:t>
            </a:r>
          </a:p>
        </p:txBody>
      </p:sp>
    </p:spTree>
    <p:extLst>
      <p:ext uri="{BB962C8B-B14F-4D97-AF65-F5344CB8AC3E}">
        <p14:creationId xmlns:p14="http://schemas.microsoft.com/office/powerpoint/2010/main" val="16357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45CE-21E1-4DFA-9566-AC59FDB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9411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Validation Message Tag Helper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https://docs.microsoft.com/en-us/aspnet/core/mvc/views/working-with-forms?view=aspnetcore-5.0#the-validation-message-tag-helper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5C1E-F875-44AA-B6D4-F565754F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04" y="1926955"/>
            <a:ext cx="9942022" cy="3121641"/>
          </a:xfrm>
        </p:spPr>
        <p:txBody>
          <a:bodyPr anchor="ctr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Used for </a:t>
            </a:r>
            <a:r>
              <a:rPr lang="en-US" sz="2400" u="sng" dirty="0">
                <a:solidFill>
                  <a:schemeClr val="tx1"/>
                </a:solidFill>
              </a:rPr>
              <a:t>client-side validation</a:t>
            </a:r>
            <a:r>
              <a:rPr lang="en-US" sz="2400" dirty="0">
                <a:solidFill>
                  <a:schemeClr val="tx1"/>
                </a:solidFill>
              </a:rPr>
              <a:t> and displays the results of server-side validation when a form is rejected.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&lt;span asp-validation-for=""&gt;</a:t>
            </a:r>
            <a:r>
              <a:rPr lang="en-US" sz="2400" dirty="0">
                <a:solidFill>
                  <a:schemeClr val="tx1"/>
                </a:solidFill>
              </a:rPr>
              <a:t> is equal to html helper </a:t>
            </a:r>
            <a:r>
              <a:rPr lang="en-US" sz="2400" dirty="0" err="1">
                <a:solidFill>
                  <a:srgbClr val="FF0000"/>
                </a:solidFill>
              </a:rPr>
              <a:t>Html.ValidationMessageFor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Leverages </a:t>
            </a:r>
            <a:r>
              <a:rPr lang="en-US" sz="2400" b="1" i="1" dirty="0">
                <a:solidFill>
                  <a:schemeClr val="tx1"/>
                </a:solidFill>
              </a:rPr>
              <a:t>model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data attributes </a:t>
            </a:r>
            <a:r>
              <a:rPr lang="en-US" sz="2400" dirty="0">
                <a:solidFill>
                  <a:schemeClr val="tx1"/>
                </a:solidFill>
              </a:rPr>
              <a:t>and jQuery to display validation error messages in the body of the </a:t>
            </a:r>
            <a:r>
              <a:rPr lang="en-US" sz="2400" dirty="0">
                <a:solidFill>
                  <a:srgbClr val="FF0000"/>
                </a:solidFill>
              </a:rPr>
              <a:t>&lt;span&gt; </a:t>
            </a:r>
            <a:r>
              <a:rPr lang="en-US" sz="2400" dirty="0">
                <a:solidFill>
                  <a:schemeClr val="tx1"/>
                </a:solidFill>
              </a:rPr>
              <a:t>element and prevent the form from being submitted.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will also display server-side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ModelState</a:t>
            </a:r>
            <a:r>
              <a:rPr lang="en-US" sz="2400" b="1" i="1" dirty="0"/>
              <a:t> </a:t>
            </a:r>
            <a:r>
              <a:rPr lang="en-US" sz="2400" dirty="0">
                <a:solidFill>
                  <a:schemeClr val="tx1"/>
                </a:solidFill>
              </a:rPr>
              <a:t>errors.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18CC7-E0A3-4102-A3BF-4CF71BE5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632" y="5120639"/>
            <a:ext cx="8252736" cy="83861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048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4871-634C-4F1A-85B5-8F319DB7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20" y="286603"/>
            <a:ext cx="1090093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Validation Summary Tag Helper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https://docs.microsoft.com/en-us/aspnet/core/mvc/views/working-with-forms?view=aspnetcore-5.0#the-validation-summary-tag-helper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8683-DBB4-4F91-A7F4-4FEDEDA7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820" y="3907808"/>
            <a:ext cx="4881638" cy="2427135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asp-validation-summary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is equivalent to html helper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Html.ValidationSummary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b="1" i="1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displays server-side </a:t>
            </a:r>
            <a:r>
              <a:rPr lang="en-US" sz="2000" b="1" i="1" dirty="0" err="1">
                <a:solidFill>
                  <a:schemeClr val="tx1"/>
                </a:solidFill>
              </a:rPr>
              <a:t>ModelState</a:t>
            </a:r>
            <a:r>
              <a:rPr lang="en-US" sz="2000" dirty="0">
                <a:solidFill>
                  <a:schemeClr val="tx1"/>
                </a:solidFill>
              </a:rPr>
              <a:t> errors.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to display a summary of validation messages.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FEF875-C94F-4594-9AA0-E6962B3B5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57243"/>
              </p:ext>
            </p:extLst>
          </p:nvPr>
        </p:nvGraphicFramePr>
        <p:xfrm>
          <a:off x="1404707" y="2182133"/>
          <a:ext cx="576992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456">
                  <a:extLst>
                    <a:ext uri="{9D8B030D-6E8A-4147-A177-3AD203B41FA5}">
                      <a16:colId xmlns:a16="http://schemas.microsoft.com/office/drawing/2014/main" val="3961186986"/>
                    </a:ext>
                  </a:extLst>
                </a:gridCol>
                <a:gridCol w="3375466">
                  <a:extLst>
                    <a:ext uri="{9D8B030D-6E8A-4147-A177-3AD203B41FA5}">
                      <a16:colId xmlns:a16="http://schemas.microsoft.com/office/drawing/2014/main" val="246514833"/>
                    </a:ext>
                  </a:extLst>
                </a:gridCol>
              </a:tblGrid>
              <a:tr h="2838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asp-validation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Validation messages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02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= 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Property and model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8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ModelOnly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5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68546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048A128-8303-4833-BF7F-5AA440FE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76" y="1975211"/>
            <a:ext cx="3051992" cy="263156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08553-27D6-4981-9442-74FAD01C7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17" y="4695250"/>
            <a:ext cx="4993751" cy="163969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B1F56D-ED3C-40A9-A3C1-34EB950A8321}"/>
              </a:ext>
            </a:extLst>
          </p:cNvPr>
          <p:cNvSpPr txBox="1"/>
          <p:nvPr/>
        </p:nvSpPr>
        <p:spPr>
          <a:xfrm>
            <a:off x="9968493" y="2846973"/>
            <a:ext cx="1370888" cy="36933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A13E1-FA31-4B75-83D9-AD7459BE5A49}"/>
              </a:ext>
            </a:extLst>
          </p:cNvPr>
          <p:cNvSpPr txBox="1"/>
          <p:nvPr/>
        </p:nvSpPr>
        <p:spPr>
          <a:xfrm>
            <a:off x="10098700" y="5418423"/>
            <a:ext cx="1247201" cy="36933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cshtml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DECD0B-80EA-4396-B804-3A0FFCE63D65}"/>
              </a:ext>
            </a:extLst>
          </p:cNvPr>
          <p:cNvSpPr/>
          <p:nvPr/>
        </p:nvSpPr>
        <p:spPr>
          <a:xfrm>
            <a:off x="6240088" y="5169125"/>
            <a:ext cx="3136668" cy="225092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E735499-D78D-4F02-A8C5-9937485C9266}"/>
              </a:ext>
            </a:extLst>
          </p:cNvPr>
          <p:cNvCxnSpPr>
            <a:stCxn id="9" idx="0"/>
            <a:endCxn id="4" idx="2"/>
          </p:cNvCxnSpPr>
          <p:nvPr/>
        </p:nvCxnSpPr>
        <p:spPr>
          <a:xfrm rot="16200000" flipV="1">
            <a:off x="5378509" y="2739212"/>
            <a:ext cx="1341072" cy="3518754"/>
          </a:xfrm>
          <a:prstGeom prst="bentConnector3">
            <a:avLst>
              <a:gd name="adj1" fmla="val 78927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492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1221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Tag Helpers</vt:lpstr>
      <vt:lpstr>Tag Helpers enable server-side code to participate in creating and rendering HTML elements.</vt:lpstr>
      <vt:lpstr>There are two types of ‘Helpers’. https://docs.microsoft.com/en-us/aspnet/mvc/overview/older-versions-1/views/creating-custom-html-helpers-cs https://docs.microsoft.com/en-us/aspnet/core/mvc/views/tag-helpers/intro?view=aspnetcore-5.0</vt:lpstr>
      <vt:lpstr>Tag Helpers vs HTML Helpers https://docs.microsoft.com/en-us/aspnet/core/mvc/views/tag-helpers/intro?view=aspnetcore-5.0#what-are-tag-helpers https://www.tutorialrepublic.com/html-tutorial/html-elements.php</vt:lpstr>
      <vt:lpstr>&lt;form&gt; Tag Helper https://docs.microsoft.com/en-us/aspnet/core/mvc/views/working-with-forms?view=aspnetcore-5.0#the-form-tag-helper</vt:lpstr>
      <vt:lpstr>&lt;label&gt; Tag Helper https://docs.microsoft.com/en-us/aspnet/core/mvc/views/working-with-forms?view=aspnetcore-5.0#the-label-tag-helper</vt:lpstr>
      <vt:lpstr>&lt;input&gt; Tag Helper https://docs.microsoft.com/en-us/aspnet/core/mvc/views/working-with-forms?view=aspnetcore-5.0#the-input-tag-helper</vt:lpstr>
      <vt:lpstr>Validation Message Tag Helper https://docs.microsoft.com/en-us/aspnet/core/mvc/views/working-with-forms?view=aspnetcore-5.0#the-validation-message-tag-helper</vt:lpstr>
      <vt:lpstr>Validation Summary Tag Helper https://docs.microsoft.com/en-us/aspnet/core/mvc/views/working-with-forms?view=aspnetcore-5.0#the-validation-summary-tag-helper</vt:lpstr>
      <vt:lpstr>&lt;select&gt; Tag Helper https://docs.microsoft.com/en-us/aspnet/core/mvc/views/working-with-forms?view=aspnetcore-5.0#the-select-tag-helper</vt:lpstr>
      <vt:lpstr>&lt;a&gt; (anchor) Tag Helper https://docs.microsoft.com/en-us/aspnet/core/mvc/views/tag-helpers/built-in/anchor-tag-helper?view=aspnetcore-5.0#anchor-tag-helper-attributes</vt:lpstr>
      <vt:lpstr>&lt;a&gt; (anchor) Tag Helper https://docs.microsoft.com/en-us/aspnet/core/mvc/views/tag-helpers/built-in/anchor-tag-helper?view=aspnetcore-5.0#anchor-tag-helper-attributes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2020-03-20T13:49:52Z</dcterms:created>
  <dcterms:modified xsi:type="dcterms:W3CDTF">2021-12-20T04:46:05Z</dcterms:modified>
</cp:coreProperties>
</file>