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9" r:id="rId4"/>
    <p:sldId id="272" r:id="rId5"/>
    <p:sldId id="265" r:id="rId6"/>
    <p:sldId id="270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D26AC-CC71-440E-8659-DB71DCABAE0C}" v="1" dt="2020-07-28T23:30:52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dependency-injection?view=aspnetcore-5.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dependency-injection?view=aspnetcore-5.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extensions.dependencyinjection.servicecollectionserviceextensions.addtransient" TargetMode="External"/><Relationship Id="rId2" Type="http://schemas.openxmlformats.org/officeDocument/2006/relationships/hyperlink" Target="https://docs.microsoft.com/en-us/aspnet/core/fundamentals/dependency-injection?view=aspnetcore-5.0#transi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microsoft.extensions.dependencyinjection.servicecollectionserviceextensions.addsingleton" TargetMode="External"/><Relationship Id="rId4" Type="http://schemas.openxmlformats.org/officeDocument/2006/relationships/hyperlink" Target="https://docs.microsoft.com/en-us/dotnet/api/microsoft.extensions.dependencyinjection.servicecollectionserviceextensions.addscop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5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5.0#design-services-for-dependency-inje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dependency-injection?view=aspnetcore-5.0#recommendations" TargetMode="External"/><Relationship Id="rId2" Type="http://schemas.openxmlformats.org/officeDocument/2006/relationships/hyperlink" Target="https://docs.microsoft.com/en-us/aspnet/core/fundamentals/dependency-injection?view=aspnetcore-5.0#design-services-for-dependency-inje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Dependency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+mj-lt"/>
              </a:rPr>
              <a:t>Computer Science Concepts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051" y="0"/>
            <a:ext cx="8321388" cy="4920312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A </a:t>
            </a:r>
            <a:r>
              <a:rPr lang="en-US" sz="3600" b="1" i="1" dirty="0">
                <a:solidFill>
                  <a:schemeClr val="bg1"/>
                </a:solidFill>
              </a:rPr>
              <a:t>dependency</a:t>
            </a:r>
            <a:r>
              <a:rPr lang="en-US" sz="3600" i="1" dirty="0">
                <a:solidFill>
                  <a:schemeClr val="bg1"/>
                </a:solidFill>
              </a:rPr>
              <a:t> is anything that an object requires in order to function properly. The </a:t>
            </a:r>
            <a:r>
              <a:rPr lang="en-US" sz="3600" b="1" i="1" dirty="0">
                <a:solidFill>
                  <a:schemeClr val="bg1"/>
                </a:solidFill>
              </a:rPr>
              <a:t>Dependency injection (DI) </a:t>
            </a:r>
            <a:r>
              <a:rPr lang="en-US" sz="3600" i="1" dirty="0">
                <a:solidFill>
                  <a:schemeClr val="bg1"/>
                </a:solidFill>
              </a:rPr>
              <a:t>design pattern is a technique used to achieve </a:t>
            </a:r>
            <a:r>
              <a:rPr lang="en-US" sz="3600" b="1" i="1" dirty="0">
                <a:solidFill>
                  <a:schemeClr val="bg1"/>
                </a:solidFill>
              </a:rPr>
              <a:t>Inversion of Control (</a:t>
            </a:r>
            <a:r>
              <a:rPr lang="en-US" sz="3600" b="1" i="1" dirty="0" err="1">
                <a:solidFill>
                  <a:schemeClr val="bg1"/>
                </a:solidFill>
              </a:rPr>
              <a:t>IoC</a:t>
            </a:r>
            <a:r>
              <a:rPr lang="en-US" sz="3600" b="1" i="1" dirty="0">
                <a:solidFill>
                  <a:schemeClr val="bg1"/>
                </a:solidFill>
              </a:rPr>
              <a:t>) </a:t>
            </a:r>
            <a:r>
              <a:rPr lang="en-US" sz="3600" i="1" dirty="0">
                <a:solidFill>
                  <a:schemeClr val="bg1"/>
                </a:solidFill>
              </a:rPr>
              <a:t>between classes and their dependencies. 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3000"/>
            <a:ext cx="1218895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https://docs.microsoft.com/en-us/aspnet/core/fundamentals/dependency-injection?view=aspnetcore-5.0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0BD36-E052-45FB-8452-372FA16C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26200"/>
            <a:ext cx="5084088" cy="255226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55B5C-D87B-4171-8EBF-8D9E2B54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42" y="2067959"/>
            <a:ext cx="5390038" cy="232024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6C677-F758-4FD8-86E3-A0781219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Dependencies Explained</a:t>
            </a:r>
            <a:br>
              <a:rPr lang="en-US" dirty="0"/>
            </a:br>
            <a:r>
              <a:rPr lang="en-US" sz="1400" dirty="0">
                <a:hlinkClick r:id="rId4"/>
              </a:rPr>
              <a:t>https://docs.microsoft.com/en-us/aspnet/core/fundamentals/dependency-injection?view=aspnetcore-5.0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5044-3D9E-419A-9609-D02480B23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368" y="4393580"/>
            <a:ext cx="4974312" cy="198488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An instance of the </a:t>
            </a:r>
            <a:r>
              <a:rPr lang="en-US" sz="2600" b="1" i="1" dirty="0" err="1">
                <a:solidFill>
                  <a:schemeClr val="tx1"/>
                </a:solidFill>
              </a:rPr>
              <a:t>MyDependency</a:t>
            </a:r>
            <a:r>
              <a:rPr lang="en-US" sz="2600" dirty="0">
                <a:solidFill>
                  <a:schemeClr val="tx1"/>
                </a:solidFill>
              </a:rPr>
              <a:t> class can be created in the </a:t>
            </a:r>
            <a:r>
              <a:rPr lang="en-US" sz="2600" b="1" i="1" dirty="0" err="1">
                <a:solidFill>
                  <a:schemeClr val="tx1"/>
                </a:solidFill>
              </a:rPr>
              <a:t>IndexModel</a:t>
            </a:r>
            <a:r>
              <a:rPr lang="en-US" sz="2600" dirty="0">
                <a:solidFill>
                  <a:schemeClr val="tx1"/>
                </a:solidFill>
              </a:rPr>
              <a:t> class to make </a:t>
            </a:r>
            <a:r>
              <a:rPr lang="en-US" sz="2600" dirty="0" err="1">
                <a:solidFill>
                  <a:srgbClr val="FF0000"/>
                </a:solidFill>
              </a:rPr>
              <a:t>WriteMessage</a:t>
            </a:r>
            <a:r>
              <a:rPr lang="en-US" sz="2600" dirty="0">
                <a:solidFill>
                  <a:srgbClr val="FF0000"/>
                </a:solidFill>
              </a:rPr>
              <a:t>()</a:t>
            </a:r>
            <a:r>
              <a:rPr lang="en-US" sz="2600" dirty="0">
                <a:solidFill>
                  <a:schemeClr val="tx1"/>
                </a:solidFill>
              </a:rPr>
              <a:t> available to that class.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4AB4B-E2C4-4B74-921E-24B20BE7ECD6}"/>
              </a:ext>
            </a:extLst>
          </p:cNvPr>
          <p:cNvSpPr/>
          <p:nvPr/>
        </p:nvSpPr>
        <p:spPr>
          <a:xfrm>
            <a:off x="1097280" y="1898725"/>
            <a:ext cx="4668362" cy="1927475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800" b="1" i="1" dirty="0" err="1"/>
              <a:t>IndexModel</a:t>
            </a:r>
            <a:r>
              <a:rPr lang="en-US" sz="2800" dirty="0"/>
              <a:t> class depends on functionality provided by the </a:t>
            </a:r>
            <a:r>
              <a:rPr lang="en-US" sz="2800" b="1" i="1" dirty="0" err="1"/>
              <a:t>MyDependency</a:t>
            </a:r>
            <a:r>
              <a:rPr lang="en-US" sz="2800" b="1" i="1" dirty="0"/>
              <a:t> </a:t>
            </a:r>
            <a:r>
              <a:rPr lang="en-US" sz="2800" dirty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193205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0BD36-E052-45FB-8452-372FA16C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92609"/>
            <a:ext cx="4744054" cy="241093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55B5C-D87B-4171-8EBF-8D9E2B54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066" y="3797532"/>
            <a:ext cx="5113614" cy="241093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6C677-F758-4FD8-86E3-A0781219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Dependency Inversion –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4"/>
              </a:rPr>
              <a:t>https://docs.microsoft.com/en-us/aspnet/core/fundamentals/dependency-injection?view=aspnetcore-5.0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DA5577-77CE-4BC5-8EAE-09208588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94370"/>
            <a:ext cx="9997438" cy="1923250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Code that is directly dependent on another part of code to function can be problematic and should be avoided.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replace </a:t>
            </a:r>
            <a:r>
              <a:rPr lang="en-US" sz="2400" b="1" i="1" dirty="0" err="1">
                <a:solidFill>
                  <a:schemeClr val="tx1"/>
                </a:solidFill>
              </a:rPr>
              <a:t>MyDependency</a:t>
            </a:r>
            <a:r>
              <a:rPr lang="en-US" sz="2400" dirty="0">
                <a:solidFill>
                  <a:schemeClr val="tx1"/>
                </a:solidFill>
              </a:rPr>
              <a:t> with a different implementation, the class would have to be modified.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b="1" i="1" dirty="0" err="1">
                <a:solidFill>
                  <a:schemeClr val="tx1"/>
                </a:solidFill>
              </a:rPr>
              <a:t>MyDependency</a:t>
            </a:r>
            <a:r>
              <a:rPr lang="en-US" sz="2400" dirty="0">
                <a:solidFill>
                  <a:schemeClr val="tx1"/>
                </a:solidFill>
              </a:rPr>
              <a:t> has dependencies, they must be configured by the class.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below implementation is difficult to unit test.</a:t>
            </a:r>
          </a:p>
        </p:txBody>
      </p:sp>
    </p:spTree>
    <p:extLst>
      <p:ext uri="{BB962C8B-B14F-4D97-AF65-F5344CB8AC3E}">
        <p14:creationId xmlns:p14="http://schemas.microsoft.com/office/powerpoint/2010/main" val="363221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D160-568F-4CB8-8544-7B20486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Type Lifetimes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https://docs.microsoft.com/en-us/aspnet/core/fundamentals/dependency-injection?view=aspnetcore-5.0#transient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B83B45-7F82-4FE9-8C39-79CBF63F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49018"/>
              </p:ext>
            </p:extLst>
          </p:nvPr>
        </p:nvGraphicFramePr>
        <p:xfrm>
          <a:off x="1158240" y="2254637"/>
          <a:ext cx="999744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59">
                  <a:extLst>
                    <a:ext uri="{9D8B030D-6E8A-4147-A177-3AD203B41FA5}">
                      <a16:colId xmlns:a16="http://schemas.microsoft.com/office/drawing/2014/main" val="954075409"/>
                    </a:ext>
                  </a:extLst>
                </a:gridCol>
                <a:gridCol w="8089881">
                  <a:extLst>
                    <a:ext uri="{9D8B030D-6E8A-4147-A177-3AD203B41FA5}">
                      <a16:colId xmlns:a16="http://schemas.microsoft.com/office/drawing/2014/main" val="1524942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98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Transient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/>
                        <a:t>Transient</a:t>
                      </a:r>
                      <a:r>
                        <a:rPr lang="en-US" sz="2400" dirty="0"/>
                        <a:t> services (</a:t>
                      </a:r>
                      <a:r>
                        <a:rPr lang="en-US" sz="2400" dirty="0" err="1">
                          <a:hlinkClick r:id="rId3"/>
                        </a:rPr>
                        <a:t>AddTransient</a:t>
                      </a:r>
                      <a:r>
                        <a:rPr lang="en-US" sz="2400" dirty="0"/>
                        <a:t>) are created each time they're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requested from the service container. Best for lightweight, stateless </a:t>
                      </a:r>
                      <a:r>
                        <a:rPr lang="en-US" sz="2400" dirty="0"/>
                        <a:t>services.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53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Scoped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Scoped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lifetime services (</a:t>
                      </a:r>
                      <a:r>
                        <a:rPr lang="en-US" sz="24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AddScoped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are created once per HTTP request (connection).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1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Singleton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/>
                        <a:t>Singleton</a:t>
                      </a:r>
                      <a:r>
                        <a:rPr lang="en-US" sz="2400" dirty="0"/>
                        <a:t> services (</a:t>
                      </a:r>
                      <a:r>
                        <a:rPr lang="en-US" sz="2400" dirty="0" err="1">
                          <a:hlinkClick r:id="rId5"/>
                        </a:rPr>
                        <a:t>AddSingleton</a:t>
                      </a:r>
                      <a:r>
                        <a:rPr lang="en-US" sz="2400" dirty="0"/>
                        <a:t>) are created the first time they're requested (or when </a:t>
                      </a:r>
                      <a:r>
                        <a:rPr lang="en-US" sz="2400" b="0" i="0" dirty="0" err="1">
                          <a:solidFill>
                            <a:srgbClr val="FF0000"/>
                          </a:solidFill>
                        </a:rPr>
                        <a:t>Startup.ConfigureServices</a:t>
                      </a:r>
                      <a:r>
                        <a:rPr lang="en-US" sz="2400" b="0" i="0" dirty="0">
                          <a:solidFill>
                            <a:srgbClr val="FF0000"/>
                          </a:solidFill>
                        </a:rPr>
                        <a:t>() </a:t>
                      </a:r>
                      <a:r>
                        <a:rPr lang="en-US" sz="2400" dirty="0"/>
                        <a:t>is run). Every subsequent request uses the same instance.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55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85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A1C1-F620-4268-BF60-8780BFBC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42902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Dependency Injection – “This is the way”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https://docs.microsoft.com/en-us/aspnet/core/fundamentals/dependency-injection?view=aspnetcore-5.0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330E-CC4E-4C48-884B-58E247168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44" y="1906724"/>
            <a:ext cx="9656236" cy="4489741"/>
          </a:xfrm>
        </p:spPr>
        <p:txBody>
          <a:bodyPr anchor="ctr">
            <a:normAutofit lnSpcReduction="10000"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Dependency injection</a:t>
            </a:r>
            <a:r>
              <a:rPr lang="en-US" sz="2800" dirty="0">
                <a:solidFill>
                  <a:schemeClr val="tx1"/>
                </a:solidFill>
              </a:rPr>
              <a:t> helps provide services that classes need: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ASP.NET provides a built-in </a:t>
            </a:r>
            <a:r>
              <a:rPr lang="en-US" sz="2400" b="1" i="1" dirty="0">
                <a:solidFill>
                  <a:schemeClr val="tx1"/>
                </a:solidFill>
              </a:rPr>
              <a:t>service container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Dependencies are registered in a program at compilation.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i="1" dirty="0">
                <a:solidFill>
                  <a:schemeClr val="tx1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(or base class) is used to abstract the dependency 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Inject the service into the constructor of the class where it's used. </a:t>
            </a:r>
          </a:p>
          <a:p>
            <a:pPr marL="201168" lvl="1" indent="0" algn="ctr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201168" lvl="1" indent="0" algn="ctr">
              <a:buNone/>
            </a:pPr>
            <a:r>
              <a:rPr lang="en-US" sz="3500" dirty="0">
                <a:highlight>
                  <a:srgbClr val="FFFF00"/>
                </a:highlight>
              </a:rPr>
              <a:t>.NET framework takes on the responsibility of creating an instance of the dependency and disposing of it when it's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60747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DC77-A815-43C7-AD9D-BFA1549F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7356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 – Best Practices (1/2)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https://docs.microsoft.com/en-us/aspnet/core/fundamentals/dependency-injection?view=aspnetcore-5.0#design-services-for-dependency-injection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4DDA-C389-442A-A7B6-8A0C77F6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758" y="1962428"/>
            <a:ext cx="9885921" cy="4279347"/>
          </a:xfrm>
        </p:spPr>
        <p:txBody>
          <a:bodyPr anchor="ctr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Best design practices are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Design services to use </a:t>
            </a:r>
            <a:r>
              <a:rPr lang="en-US" sz="2400" b="1" i="1" dirty="0">
                <a:solidFill>
                  <a:schemeClr val="tx1"/>
                </a:solidFill>
              </a:rPr>
              <a:t>dependency injection </a:t>
            </a:r>
            <a:r>
              <a:rPr lang="en-US" sz="2400" dirty="0">
                <a:solidFill>
                  <a:schemeClr val="tx1"/>
                </a:solidFill>
              </a:rPr>
              <a:t>to obtain their dependencies.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Avoid stateful, static classes and members.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Design apps to use </a:t>
            </a:r>
            <a:r>
              <a:rPr lang="en-US" sz="2400" b="1" i="1" dirty="0">
                <a:solidFill>
                  <a:schemeClr val="tx1"/>
                </a:solidFill>
              </a:rPr>
              <a:t>singleton</a:t>
            </a:r>
            <a:r>
              <a:rPr lang="en-US" sz="2400" dirty="0">
                <a:solidFill>
                  <a:schemeClr val="tx1"/>
                </a:solidFill>
              </a:rPr>
              <a:t> services, which avoid creating global 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Avoid direct instantiation of dependent classes within services. Direct instantiation couples the code to a particular implementation.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Make classes small, well-factored, and easily tested.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a class seems to have too many injected dependencies, it’s a sign that the class has too many responsibilities and is violating the </a:t>
            </a:r>
            <a:r>
              <a:rPr lang="en-US" sz="2400" b="1" i="1" dirty="0">
                <a:solidFill>
                  <a:schemeClr val="tx1"/>
                </a:solidFill>
              </a:rPr>
              <a:t>Single Responsibility Principle (SOLID)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80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A833-D9BD-4281-A135-BDF508EF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773" y="1941535"/>
            <a:ext cx="9349414" cy="443276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 requires a public constructor for Dependency Injection.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Dependency Injection </a:t>
            </a:r>
            <a:r>
              <a:rPr lang="en-US" sz="2400" dirty="0">
                <a:solidFill>
                  <a:schemeClr val="tx1"/>
                </a:solidFill>
              </a:rPr>
              <a:t>is an alternative to static or </a:t>
            </a:r>
            <a:r>
              <a:rPr lang="en-US" sz="2400" b="1" i="1" dirty="0">
                <a:solidFill>
                  <a:schemeClr val="tx1"/>
                </a:solidFill>
              </a:rPr>
              <a:t>global </a:t>
            </a:r>
            <a:r>
              <a:rPr lang="en-US" sz="2400" dirty="0">
                <a:solidFill>
                  <a:schemeClr val="tx1"/>
                </a:solidFill>
              </a:rPr>
              <a:t>object access patterns. You may not be able to realize the benefits of </a:t>
            </a:r>
            <a:r>
              <a:rPr lang="en-US" sz="2400" b="1" i="1" dirty="0">
                <a:solidFill>
                  <a:schemeClr val="tx1"/>
                </a:solidFill>
              </a:rPr>
              <a:t>DI</a:t>
            </a:r>
            <a:r>
              <a:rPr lang="en-US" sz="2400" dirty="0">
                <a:solidFill>
                  <a:schemeClr val="tx1"/>
                </a:solidFill>
              </a:rPr>
              <a:t> if you mix it with static object access.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service container </a:t>
            </a:r>
            <a:r>
              <a:rPr lang="en-US" sz="2400" dirty="0">
                <a:solidFill>
                  <a:schemeClr val="tx1"/>
                </a:solidFill>
              </a:rPr>
              <a:t>is designed to serve the needs of most consumer apps. Use the </a:t>
            </a: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container</a:t>
            </a:r>
            <a:r>
              <a:rPr lang="en-US" sz="2400" dirty="0">
                <a:solidFill>
                  <a:schemeClr val="tx1"/>
                </a:solidFill>
              </a:rPr>
              <a:t> unless you need a specific feature that </a:t>
            </a:r>
            <a:r>
              <a:rPr lang="en-US" sz="2400" b="1" i="1" dirty="0" err="1">
                <a:solidFill>
                  <a:schemeClr val="tx1"/>
                </a:solidFill>
              </a:rPr>
              <a:t>IServiceProvider</a:t>
            </a:r>
            <a:r>
              <a:rPr lang="en-US" sz="2400" dirty="0">
                <a:solidFill>
                  <a:schemeClr val="tx1"/>
                </a:solidFill>
              </a:rPr>
              <a:t> doesn't support.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831AD7-C365-4126-A223-446BAABC1E3D}"/>
              </a:ext>
            </a:extLst>
          </p:cNvPr>
          <p:cNvSpPr txBox="1">
            <a:spLocks/>
          </p:cNvSpPr>
          <p:nvPr/>
        </p:nvSpPr>
        <p:spPr>
          <a:xfrm>
            <a:off x="1097280" y="362515"/>
            <a:ext cx="10586238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DI – Best Practices (1/2)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https://docs.microsoft.com/en-us/aspnet/core/fundamentals/dependency-injection?view=aspnetcore-5.0#design-services-for-dependency-injection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https://docs.microsoft.com/en-us/aspnet/core/fundamentals/dependency-injection?view=aspnetcore-5.0#recommendations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675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674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Dependency Injection</vt:lpstr>
      <vt:lpstr>A dependency is anything that an object requires in order to function properly. The Dependency injection (DI) design pattern is a technique used to achieve Inversion of Control (IoC) between classes and their dependencies. </vt:lpstr>
      <vt:lpstr>Dependencies Explained https://docs.microsoft.com/en-us/aspnet/core/fundamentals/dependency-injection?view=aspnetcore-5.0</vt:lpstr>
      <vt:lpstr>Dependency Inversion – Overview https://docs.microsoft.com/en-us/aspnet/core/fundamentals/dependency-injection?view=aspnetcore-5.0</vt:lpstr>
      <vt:lpstr>Service Type Lifetimes https://docs.microsoft.com/en-us/aspnet/core/fundamentals/dependency-injection?view=aspnetcore-5.0#transient</vt:lpstr>
      <vt:lpstr>Dependency Injection – “This is the way” https://docs.microsoft.com/en-us/aspnet/core/fundamentals/dependency-injection?view=aspnetcore-5.0</vt:lpstr>
      <vt:lpstr>DI – Best Practices (1/2) https://docs.microsoft.com/en-us/aspnet/core/fundamentals/dependency-injection?view=aspnetcore-5.0#design-services-for-dependency-injection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2020-03-20T13:53:28Z</dcterms:created>
  <dcterms:modified xsi:type="dcterms:W3CDTF">2023-05-25T14:05:12Z</dcterms:modified>
</cp:coreProperties>
</file>