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6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A948"/>
    <a:srgbClr val="C99D41"/>
    <a:srgbClr val="A8D250"/>
    <a:srgbClr val="DF5754"/>
    <a:srgbClr val="CF403C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1DC00-A23C-47FB-845F-805E4AAD77D4}" v="2" dt="2020-07-29T21:23:55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8:58:54.0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4.8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6.12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8.0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8.5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6T19:01:38.9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  <inkml:trace contextRef="#ctx0" brushRef="#br0" timeOffset="1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tutorials/first-mvc-app/?view=aspnetcore-3.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overview?view=aspnetcore-5.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rchitecture/modern-web-apps-azure/architectural-principles#separation-of-concer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hyperlink" Target="https://docs.microsoft.com/en-us/aspnet/core/mvc/overview?view=aspnetcore-5.0#what-is-the-mvc-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overview?view=aspnetcore-5.0#model-responsibilit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overview?view=aspnetcore-5.0#model-responsibilit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aspnet/core/mvc/overview?view=aspnetcore-5.0#model-responsibilit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aspnet/core/mvc/overview?view=aspnetcore-5.0&amp;source=docs#what-is-aspnet-core-mv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MVC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+mj-lt"/>
              </a:rPr>
              <a:t>.NEt</a:t>
            </a:r>
            <a:endParaRPr lang="en-US" sz="3200" dirty="0">
              <a:latin typeface="+mj-lt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7523-964A-4C56-BC48-33C888DD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ASP.NET Core MVC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43C7-0231-4D67-ABD5-2CC1757B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Complete the </a:t>
            </a:r>
            <a:r>
              <a:rPr lang="en-US" sz="2000" b="1" dirty="0">
                <a:solidFill>
                  <a:schemeClr val="tx1"/>
                </a:solidFill>
              </a:rPr>
              <a:t>ASP.NET Core MVC</a:t>
            </a:r>
            <a:r>
              <a:rPr lang="en-US" sz="2000" dirty="0">
                <a:solidFill>
                  <a:schemeClr val="tx1"/>
                </a:solidFill>
              </a:rPr>
              <a:t> tutorial </a:t>
            </a:r>
            <a:r>
              <a:rPr lang="en-US" sz="2000" u="sng" dirty="0">
                <a:hlinkClick r:id="rId2"/>
              </a:rPr>
              <a:t>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139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246" y="-1"/>
            <a:ext cx="9209433" cy="4952997"/>
          </a:xfrm>
        </p:spPr>
        <p:txBody>
          <a:bodyPr anchor="ctr">
            <a:normAutofit/>
          </a:bodyPr>
          <a:lstStyle/>
          <a:p>
            <a:pPr lvl="0"/>
            <a:r>
              <a:rPr lang="en-US" sz="4000" i="1" dirty="0">
                <a:solidFill>
                  <a:srgbClr val="FFFFFF"/>
                </a:solidFill>
              </a:rPr>
              <a:t>The </a:t>
            </a:r>
            <a:r>
              <a:rPr lang="en-US" sz="4000" b="1" i="1" dirty="0">
                <a:solidFill>
                  <a:srgbClr val="FFFFFF"/>
                </a:solidFill>
              </a:rPr>
              <a:t>Model-View-Controller (MVC) </a:t>
            </a:r>
            <a:r>
              <a:rPr lang="en-US" sz="4000" i="1" dirty="0">
                <a:solidFill>
                  <a:srgbClr val="FFFFFF"/>
                </a:solidFill>
              </a:rPr>
              <a:t>architectural pattern separates an application into three main groups of components: </a:t>
            </a:r>
            <a:r>
              <a:rPr lang="en-US" sz="4000" b="1" i="1" dirty="0">
                <a:solidFill>
                  <a:srgbClr val="FFFFFF"/>
                </a:solidFill>
              </a:rPr>
              <a:t>Models</a:t>
            </a:r>
            <a:r>
              <a:rPr lang="en-US" sz="4000" i="1" dirty="0">
                <a:solidFill>
                  <a:srgbClr val="FFFFFF"/>
                </a:solidFill>
              </a:rPr>
              <a:t>, </a:t>
            </a:r>
            <a:r>
              <a:rPr lang="en-US" sz="4000" b="1" i="1" dirty="0">
                <a:solidFill>
                  <a:srgbClr val="FFFFFF"/>
                </a:solidFill>
              </a:rPr>
              <a:t>Views</a:t>
            </a:r>
            <a:r>
              <a:rPr lang="en-US" sz="4000" i="1" dirty="0">
                <a:solidFill>
                  <a:srgbClr val="FFFFFF"/>
                </a:solidFill>
              </a:rPr>
              <a:t>, and </a:t>
            </a:r>
            <a:r>
              <a:rPr lang="en-US" sz="4000" b="1" i="1" dirty="0">
                <a:solidFill>
                  <a:srgbClr val="FFFFFF"/>
                </a:solidFill>
              </a:rPr>
              <a:t>Controllers</a:t>
            </a:r>
            <a:r>
              <a:rPr lang="en-US" sz="4000" i="1" dirty="0">
                <a:solidFill>
                  <a:srgbClr val="FFFFFF"/>
                </a:solidFill>
              </a:rPr>
              <a:t>. This pattern helps to achieve separation of concerns.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2000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hlinkClick r:id="rId2"/>
              </a:rPr>
              <a:t>https://docs.microsoft.com/en-us/aspnet/core/mvc/overview?view=aspnetcore-5.0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paration of concerns">
            <a:extLst>
              <a:ext uri="{FF2B5EF4-FFF2-40B4-BE49-F238E27FC236}">
                <a16:creationId xmlns:a16="http://schemas.microsoft.com/office/drawing/2014/main" id="{96DAA532-8CB6-48D5-9966-076E95F9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625" y="3035432"/>
            <a:ext cx="3963767" cy="369234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323FBB-64FA-4A55-AC59-A47DDEA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- Separation of Concerns</a:t>
            </a:r>
            <a:br>
              <a:rPr lang="en-US" dirty="0"/>
            </a:br>
            <a:r>
              <a:rPr lang="en-US" sz="1200" dirty="0">
                <a:hlinkClick r:id="rId3"/>
              </a:rPr>
              <a:t>https://docs.microsoft.com/en-us/dotnet/architecture/modern-web-apps-azure/architectural-principles#separation-of-concerns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D813-C201-4DAC-BE4C-96BF3981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77563"/>
            <a:ext cx="6540895" cy="2719044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Applications should be built to separate </a:t>
            </a:r>
            <a:r>
              <a:rPr lang="en-US" sz="2000" b="1" i="1" dirty="0">
                <a:solidFill>
                  <a:schemeClr val="tx1"/>
                </a:solidFill>
              </a:rPr>
              <a:t>core business behavior </a:t>
            </a:r>
            <a:r>
              <a:rPr lang="en-US" sz="2000" dirty="0">
                <a:solidFill>
                  <a:schemeClr val="tx1"/>
                </a:solidFill>
              </a:rPr>
              <a:t>from </a:t>
            </a:r>
            <a:r>
              <a:rPr lang="en-US" sz="2000" b="1" i="1" dirty="0">
                <a:solidFill>
                  <a:schemeClr val="tx1"/>
                </a:solidFill>
              </a:rPr>
              <a:t>infrastructure</a:t>
            </a:r>
            <a:r>
              <a:rPr lang="en-US" sz="2000" dirty="0">
                <a:solidFill>
                  <a:schemeClr val="tx1"/>
                </a:solidFill>
              </a:rPr>
              <a:t> from </a:t>
            </a:r>
            <a:r>
              <a:rPr lang="en-US" sz="2000" b="1" i="1" dirty="0">
                <a:solidFill>
                  <a:schemeClr val="tx1"/>
                </a:solidFill>
              </a:rPr>
              <a:t>user interface </a:t>
            </a:r>
            <a:r>
              <a:rPr lang="en-US" sz="2000" dirty="0">
                <a:solidFill>
                  <a:schemeClr val="tx1"/>
                </a:solidFill>
              </a:rPr>
              <a:t>logic. </a:t>
            </a:r>
            <a:r>
              <a:rPr lang="en-US" sz="2000" b="1" i="1" dirty="0">
                <a:solidFill>
                  <a:schemeClr val="tx1"/>
                </a:solidFill>
              </a:rPr>
              <a:t>Separation of concerns </a:t>
            </a:r>
            <a:r>
              <a:rPr lang="en-US" sz="2000" dirty="0">
                <a:solidFill>
                  <a:schemeClr val="tx1"/>
                </a:solidFill>
              </a:rPr>
              <a:t>is a key consideration behind the use of </a:t>
            </a:r>
            <a:r>
              <a:rPr lang="en-US" sz="2000" b="1" i="1" dirty="0">
                <a:solidFill>
                  <a:schemeClr val="tx1"/>
                </a:solidFill>
              </a:rPr>
              <a:t>layers</a:t>
            </a:r>
            <a:r>
              <a:rPr lang="en-US" sz="2000" dirty="0">
                <a:solidFill>
                  <a:schemeClr val="tx1"/>
                </a:solidFill>
              </a:rPr>
              <a:t> in application architectures.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This delineation of responsibilities helps you scale the application in terms of complexity because it's easier to code, debug, and test something that has a single job.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368DB-1361-4074-93FC-AB5327927CC7}"/>
              </a:ext>
            </a:extLst>
          </p:cNvPr>
          <p:cNvSpPr/>
          <p:nvPr/>
        </p:nvSpPr>
        <p:spPr>
          <a:xfrm>
            <a:off x="1170264" y="1861680"/>
            <a:ext cx="97773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Consider an application that includes </a:t>
            </a:r>
            <a:r>
              <a:rPr lang="en-US" sz="2000" b="1" i="1" dirty="0"/>
              <a:t>logic</a:t>
            </a:r>
            <a:r>
              <a:rPr lang="en-US" sz="2000" dirty="0"/>
              <a:t> for identifying noteworthy items to display to the user and formats those items in a way to make them more noticeable. </a:t>
            </a:r>
          </a:p>
          <a:p>
            <a:r>
              <a:rPr lang="en-US" sz="2000" dirty="0"/>
              <a:t>There are two separate behaviors responsible for: </a:t>
            </a:r>
          </a:p>
          <a:p>
            <a:pPr marL="749808" lvl="1" indent="-457200">
              <a:spcBef>
                <a:spcPts val="0"/>
              </a:spcBef>
              <a:buAutoNum type="arabicParenR"/>
            </a:pPr>
            <a:r>
              <a:rPr lang="en-US" dirty="0"/>
              <a:t>choosing which items to format</a:t>
            </a:r>
          </a:p>
          <a:p>
            <a:pPr marL="749808" lvl="1" indent="-457200">
              <a:spcBef>
                <a:spcPts val="0"/>
              </a:spcBef>
              <a:buAutoNum type="arabicParenR"/>
            </a:pPr>
            <a:r>
              <a:rPr lang="en-US" dirty="0"/>
              <a:t>formatting the items.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A7F340D-2BE8-44EC-BCD6-BA68038F4A7D}"/>
              </a:ext>
            </a:extLst>
          </p:cNvPr>
          <p:cNvCxnSpPr>
            <a:cxnSpLocks/>
          </p:cNvCxnSpPr>
          <p:nvPr/>
        </p:nvCxnSpPr>
        <p:spPr>
          <a:xfrm rot="10800000">
            <a:off x="5083729" y="2986482"/>
            <a:ext cx="4661759" cy="19401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06EFE3-5FAD-476E-A961-9EFB60117E0F}"/>
              </a:ext>
            </a:extLst>
          </p:cNvPr>
          <p:cNvCxnSpPr>
            <a:cxnSpLocks/>
          </p:cNvCxnSpPr>
          <p:nvPr/>
        </p:nvCxnSpPr>
        <p:spPr>
          <a:xfrm rot="10800000">
            <a:off x="4094377" y="3230082"/>
            <a:ext cx="5548769" cy="515198"/>
          </a:xfrm>
          <a:prstGeom prst="bentConnector3">
            <a:avLst>
              <a:gd name="adj1" fmla="val 3435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16B6B2-5F4C-4056-B556-12B366DCB7FD}"/>
              </a:ext>
            </a:extLst>
          </p:cNvPr>
          <p:cNvSpPr txBox="1"/>
          <p:nvPr/>
        </p:nvSpPr>
        <p:spPr>
          <a:xfrm>
            <a:off x="9266553" y="6228869"/>
            <a:ext cx="188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Retrieve the data.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DCB5C3-FBCD-45FA-A7A3-642D6A360384}"/>
              </a:ext>
            </a:extLst>
          </p:cNvPr>
          <p:cNvSpPr txBox="1"/>
          <p:nvPr/>
        </p:nvSpPr>
        <p:spPr>
          <a:xfrm>
            <a:off x="8250507" y="5051861"/>
            <a:ext cx="38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Receive, parse, and validate the data.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15F1E4-B00C-4806-A334-AF03F163193E}"/>
              </a:ext>
            </a:extLst>
          </p:cNvPr>
          <p:cNvSpPr txBox="1"/>
          <p:nvPr/>
        </p:nvSpPr>
        <p:spPr>
          <a:xfrm>
            <a:off x="8655723" y="3825960"/>
            <a:ext cx="298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Communicate with the user.</a:t>
            </a:r>
          </a:p>
        </p:txBody>
      </p:sp>
    </p:spTree>
    <p:extLst>
      <p:ext uri="{BB962C8B-B14F-4D97-AF65-F5344CB8AC3E}">
        <p14:creationId xmlns:p14="http://schemas.microsoft.com/office/powerpoint/2010/main" val="62299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5148-3BCC-4DDF-BFCE-BE0F9F8D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– Control/Data Flow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https://docs.microsoft.com/en-us/aspnet/core/mvc/overview?view=aspnetcore-5.0#what-is-the-mvc-pattern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F903-C852-4492-8EEA-EDCD5029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376" y="1919567"/>
            <a:ext cx="4727196" cy="4521201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Model-View-Controller (MVC) </a:t>
            </a:r>
            <a:r>
              <a:rPr lang="en-US" sz="2400" dirty="0">
                <a:solidFill>
                  <a:schemeClr val="tx1"/>
                </a:solidFill>
              </a:rPr>
              <a:t>architectural pattern separates an application into </a:t>
            </a:r>
            <a:r>
              <a:rPr lang="en-US" sz="2400" b="1" i="1" dirty="0">
                <a:solidFill>
                  <a:schemeClr val="tx1"/>
                </a:solidFill>
              </a:rPr>
              <a:t>Models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Views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b="1" i="1" dirty="0">
                <a:solidFill>
                  <a:schemeClr val="tx1"/>
                </a:solidFill>
              </a:rPr>
              <a:t>Controllers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User requests are routed to a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which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works with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to perform user actions and/or retrieve results of queries.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then chooses the appropriate </a:t>
            </a:r>
            <a:r>
              <a:rPr lang="en-US" sz="2000" b="1" i="1" dirty="0">
                <a:solidFill>
                  <a:schemeClr val="tx1"/>
                </a:solidFill>
              </a:rPr>
              <a:t>View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provides it with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data it requires to display results to the user.</a:t>
            </a:r>
          </a:p>
        </p:txBody>
      </p:sp>
      <p:pic>
        <p:nvPicPr>
          <p:cNvPr id="2054" name="Picture 6" descr="Image result for mvc">
            <a:extLst>
              <a:ext uri="{FF2B5EF4-FFF2-40B4-BE49-F238E27FC236}">
                <a16:creationId xmlns:a16="http://schemas.microsoft.com/office/drawing/2014/main" id="{3998A412-E267-40BA-8BDE-95D37472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04" y="2426582"/>
            <a:ext cx="4758199" cy="329051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F373CE-1C05-4603-885D-1458C0C2FCA1}"/>
                  </a:ext>
                </a:extLst>
              </p14:cNvPr>
              <p14:cNvContentPartPr/>
              <p14:nvPr/>
            </p14:nvContentPartPr>
            <p14:xfrm>
              <a:off x="7407175" y="481043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F373CE-1C05-4603-885D-1458C0C2F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8175" y="48017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4DDBA2-603E-44C1-B2C6-430C1CBAF260}"/>
                  </a:ext>
                </a:extLst>
              </p14:cNvPr>
              <p14:cNvContentPartPr/>
              <p14:nvPr/>
            </p14:nvContentPartPr>
            <p14:xfrm>
              <a:off x="8522815" y="492815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4DDBA2-603E-44C1-B2C6-430C1CBAF2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3815" y="49195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164075-7018-4BD3-B95A-4514A1A5DA88}"/>
                  </a:ext>
                </a:extLst>
              </p14:cNvPr>
              <p14:cNvContentPartPr/>
              <p14:nvPr/>
            </p14:nvContentPartPr>
            <p14:xfrm>
              <a:off x="8397175" y="517151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164075-7018-4BD3-B95A-4514A1A5DA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8175" y="516287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D4639C-A453-4C58-BB18-DCEE27C39484}"/>
              </a:ext>
            </a:extLst>
          </p:cNvPr>
          <p:cNvGrpSpPr/>
          <p:nvPr/>
        </p:nvGrpSpPr>
        <p:grpSpPr>
          <a:xfrm>
            <a:off x="8845735" y="4739516"/>
            <a:ext cx="360" cy="360"/>
            <a:chOff x="8845735" y="473951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AD451E-A141-4EE6-8E03-A87890B8AA31}"/>
                    </a:ext>
                  </a:extLst>
                </p14:cNvPr>
                <p14:cNvContentPartPr/>
                <p14:nvPr/>
              </p14:nvContentPartPr>
              <p14:xfrm>
                <a:off x="8845735" y="4739516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AD451E-A141-4EE6-8E03-A87890B8AA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7095" y="4730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32A94B-1C54-4B5B-B702-BBE399F5F69F}"/>
                    </a:ext>
                  </a:extLst>
                </p14:cNvPr>
                <p14:cNvContentPartPr/>
                <p14:nvPr/>
              </p14:nvContentPartPr>
              <p14:xfrm>
                <a:off x="8845735" y="473951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32A94B-1C54-4B5B-B702-BBE399F5F6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37095" y="4730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EA0D2F-C3C7-4F9F-9DBA-347E06FAA32A}"/>
                    </a:ext>
                  </a:extLst>
                </p14:cNvPr>
                <p14:cNvContentPartPr/>
                <p14:nvPr/>
              </p14:nvContentPartPr>
              <p14:xfrm>
                <a:off x="8845735" y="4739516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EA0D2F-C3C7-4F9F-9DBA-347E06FAA3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37095" y="47308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451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4BD-709D-4831-AFB6-A67D527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–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https://docs.microsoft.com/en-us/aspnet/core/mvc/overview?view=aspnetcore-5.0#model-responsibilities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B69F-F04E-4503-B785-190EAF8C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625" y="1895303"/>
            <a:ext cx="5408993" cy="448442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part of an </a:t>
            </a:r>
            <a:r>
              <a:rPr lang="en-US" sz="2000" b="1" i="1" dirty="0">
                <a:solidFill>
                  <a:schemeClr val="tx1"/>
                </a:solidFill>
              </a:rPr>
              <a:t>MVC</a:t>
            </a:r>
            <a:r>
              <a:rPr lang="en-US" sz="2000" dirty="0">
                <a:solidFill>
                  <a:schemeClr val="tx1"/>
                </a:solidFill>
              </a:rPr>
              <a:t> application represents the </a:t>
            </a:r>
            <a:r>
              <a:rPr lang="en-US" sz="2000" u="sng" dirty="0">
                <a:solidFill>
                  <a:schemeClr val="tx1"/>
                </a:solidFill>
              </a:rPr>
              <a:t>state</a:t>
            </a:r>
            <a:r>
              <a:rPr lang="en-US" sz="2000" dirty="0">
                <a:solidFill>
                  <a:schemeClr val="tx1"/>
                </a:solidFill>
              </a:rPr>
              <a:t> of the application </a:t>
            </a:r>
            <a:r>
              <a:rPr lang="en-US" sz="2000" u="sng" dirty="0">
                <a:solidFill>
                  <a:schemeClr val="tx1"/>
                </a:solidFill>
              </a:rPr>
              <a:t>and</a:t>
            </a:r>
            <a:r>
              <a:rPr lang="en-US" sz="2000" dirty="0">
                <a:solidFill>
                  <a:schemeClr val="tx1"/>
                </a:solidFill>
              </a:rPr>
              <a:t> any </a:t>
            </a:r>
            <a:r>
              <a:rPr lang="en-US" sz="2000" b="1" i="1" dirty="0">
                <a:solidFill>
                  <a:schemeClr val="tx1"/>
                </a:solidFill>
              </a:rPr>
              <a:t>business logic </a:t>
            </a:r>
            <a:r>
              <a:rPr lang="en-US" sz="2000" dirty="0">
                <a:solidFill>
                  <a:schemeClr val="tx1"/>
                </a:solidFill>
              </a:rPr>
              <a:t>or operations that should be performed by it.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Business logic </a:t>
            </a:r>
            <a:r>
              <a:rPr lang="en-US" sz="2000" dirty="0">
                <a:solidFill>
                  <a:schemeClr val="tx1"/>
                </a:solidFill>
              </a:rPr>
              <a:t>is encapsulated in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, along with any </a:t>
            </a:r>
            <a:r>
              <a:rPr lang="en-US" sz="2000" b="1" i="1" dirty="0">
                <a:solidFill>
                  <a:schemeClr val="tx1"/>
                </a:solidFill>
              </a:rPr>
              <a:t>implementation logic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DbContext</a:t>
            </a:r>
            <a:r>
              <a:rPr lang="en-US" sz="2000" dirty="0">
                <a:solidFill>
                  <a:schemeClr val="tx1"/>
                </a:solidFill>
              </a:rPr>
              <a:t>) for persisting the state of the application (the Database).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Strongly-typed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 typically use </a:t>
            </a:r>
            <a:r>
              <a:rPr lang="en-US" sz="2000" b="1" i="1" dirty="0" err="1">
                <a:solidFill>
                  <a:schemeClr val="tx1"/>
                </a:solidFill>
              </a:rPr>
              <a:t>ViewModel</a:t>
            </a:r>
            <a:r>
              <a:rPr lang="en-US" sz="2000" dirty="0">
                <a:solidFill>
                  <a:schemeClr val="tx1"/>
                </a:solidFill>
              </a:rPr>
              <a:t> types designed to contain the data to display on that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.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creates and populates these </a:t>
            </a:r>
            <a:r>
              <a:rPr lang="en-US" sz="2000" b="1" i="1" dirty="0" err="1">
                <a:solidFill>
                  <a:schemeClr val="tx1"/>
                </a:solidFill>
              </a:rPr>
              <a:t>ViewModel</a:t>
            </a:r>
            <a:r>
              <a:rPr lang="en-US" sz="2000" dirty="0">
                <a:solidFill>
                  <a:schemeClr val="tx1"/>
                </a:solidFill>
              </a:rPr>
              <a:t> instances </a:t>
            </a:r>
            <a:r>
              <a:rPr lang="en-US" sz="2000" u="sng" dirty="0">
                <a:solidFill>
                  <a:schemeClr val="tx1"/>
                </a:solidFill>
              </a:rPr>
              <a:t>from</a:t>
            </a:r>
            <a:r>
              <a:rPr lang="en-US" sz="2000" dirty="0">
                <a:solidFill>
                  <a:schemeClr val="tx1"/>
                </a:solidFill>
              </a:rPr>
              <a:t> the </a:t>
            </a:r>
            <a:r>
              <a:rPr lang="en-US" sz="2000" b="1" i="1" dirty="0">
                <a:solidFill>
                  <a:schemeClr val="tx1"/>
                </a:solidFill>
              </a:rPr>
              <a:t>Model layer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FF6AC-C595-4C74-8611-8DD83D7C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55" y="2024743"/>
            <a:ext cx="5275648" cy="4718954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FC1A9-9295-4D48-94D3-2C2A13CE8DBE}"/>
              </a:ext>
            </a:extLst>
          </p:cNvPr>
          <p:cNvSpPr txBox="1"/>
          <p:nvPr/>
        </p:nvSpPr>
        <p:spPr>
          <a:xfrm>
            <a:off x="9744813" y="2108201"/>
            <a:ext cx="2340190" cy="923330"/>
          </a:xfrm>
          <a:prstGeom prst="rect">
            <a:avLst/>
          </a:prstGeom>
          <a:solidFill>
            <a:srgbClr val="DF575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>
                <a:solidFill>
                  <a:schemeClr val="bg1"/>
                </a:solidFill>
              </a:rPr>
              <a:t>Business Logic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 Logic</a:t>
            </a:r>
          </a:p>
        </p:txBody>
      </p:sp>
    </p:spTree>
    <p:extLst>
      <p:ext uri="{BB962C8B-B14F-4D97-AF65-F5344CB8AC3E}">
        <p14:creationId xmlns:p14="http://schemas.microsoft.com/office/powerpoint/2010/main" val="239297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4BD-709D-4831-AFB6-A67D527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– 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https://docs.microsoft.com/en-us/aspnet/core/mvc/overview?view=aspnetcore-5.0#model-responsibilities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B69F-F04E-4503-B785-190EAF8C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881" y="1895303"/>
            <a:ext cx="4731391" cy="4554484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 are responsible for presenting content through the user interface.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 use the </a:t>
            </a:r>
            <a:r>
              <a:rPr lang="en-US" sz="2000" b="1" i="1" dirty="0">
                <a:solidFill>
                  <a:schemeClr val="tx1"/>
                </a:solidFill>
              </a:rPr>
              <a:t>Razor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engine</a:t>
            </a:r>
            <a:r>
              <a:rPr lang="en-US" sz="2000" dirty="0">
                <a:solidFill>
                  <a:schemeClr val="tx1"/>
                </a:solidFill>
              </a:rPr>
              <a:t> to embed .NET code in HTML markup.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Logic in </a:t>
            </a:r>
            <a:r>
              <a:rPr lang="en-US" sz="2000" b="1" i="1" dirty="0">
                <a:solidFill>
                  <a:schemeClr val="tx1"/>
                </a:solidFill>
              </a:rPr>
              <a:t>Views</a:t>
            </a:r>
            <a:r>
              <a:rPr lang="en-US" sz="2000" dirty="0">
                <a:solidFill>
                  <a:schemeClr val="tx1"/>
                </a:solidFill>
              </a:rPr>
              <a:t> should relate to presenting content only. If logic is necessary in order to display data from a complex model, use a </a:t>
            </a:r>
            <a:r>
              <a:rPr lang="en-US" sz="2000" b="1" i="1" dirty="0">
                <a:solidFill>
                  <a:schemeClr val="tx1"/>
                </a:solidFill>
              </a:rPr>
              <a:t>View Component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i="1" dirty="0" err="1">
                <a:solidFill>
                  <a:schemeClr val="tx1"/>
                </a:solidFill>
              </a:rPr>
              <a:t>ViewModel</a:t>
            </a:r>
            <a:r>
              <a:rPr lang="en-US" sz="2000" b="1" i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simplify the 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FF6AC-C595-4C74-8611-8DD83D7C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55" y="2024743"/>
            <a:ext cx="5275648" cy="4718954"/>
          </a:xfrm>
          <a:prstGeom prst="rect">
            <a:avLst/>
          </a:prstGeom>
          <a:effectLst>
            <a:glow rad="50800">
              <a:schemeClr val="accent2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FC1A9-9295-4D48-94D3-2C2A13CE8DBE}"/>
              </a:ext>
            </a:extLst>
          </p:cNvPr>
          <p:cNvSpPr txBox="1"/>
          <p:nvPr/>
        </p:nvSpPr>
        <p:spPr>
          <a:xfrm>
            <a:off x="9744813" y="2108201"/>
            <a:ext cx="2340190" cy="923330"/>
          </a:xfrm>
          <a:prstGeom prst="rect">
            <a:avLst/>
          </a:prstGeom>
          <a:solidFill>
            <a:srgbClr val="DF575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State</a:t>
            </a:r>
          </a:p>
          <a:p>
            <a:r>
              <a:rPr lang="en-US" dirty="0">
                <a:solidFill>
                  <a:schemeClr val="bg1"/>
                </a:solidFill>
              </a:rPr>
              <a:t>Business Logic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C110D-1443-4182-A2D5-8C38A6ED97F1}"/>
              </a:ext>
            </a:extLst>
          </p:cNvPr>
          <p:cNvSpPr txBox="1"/>
          <p:nvPr/>
        </p:nvSpPr>
        <p:spPr>
          <a:xfrm>
            <a:off x="6955971" y="5925066"/>
            <a:ext cx="1828800" cy="646331"/>
          </a:xfrm>
          <a:prstGeom prst="rect">
            <a:avLst/>
          </a:prstGeom>
          <a:solidFill>
            <a:srgbClr val="A8D2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Presentation</a:t>
            </a:r>
          </a:p>
          <a:p>
            <a:r>
              <a:rPr lang="en-US" dirty="0"/>
              <a:t>Minimal logic</a:t>
            </a:r>
          </a:p>
        </p:txBody>
      </p:sp>
    </p:spTree>
    <p:extLst>
      <p:ext uri="{BB962C8B-B14F-4D97-AF65-F5344CB8AC3E}">
        <p14:creationId xmlns:p14="http://schemas.microsoft.com/office/powerpoint/2010/main" val="224199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4BD-709D-4831-AFB6-A67D5273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MVC – Controller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https://docs.microsoft.com/en-us/aspnet/core/mvc/overview?view=aspnetcore-5.0#model-responsibilities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B69F-F04E-4503-B785-190EAF8C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323" y="1895302"/>
            <a:ext cx="5237716" cy="4512919"/>
          </a:xfrm>
        </p:spPr>
        <p:txBody>
          <a:bodyPr anchor="ctr"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Controllers</a:t>
            </a:r>
            <a:r>
              <a:rPr lang="en-US" sz="2000" dirty="0">
                <a:solidFill>
                  <a:schemeClr val="tx1"/>
                </a:solidFill>
              </a:rPr>
              <a:t> are the components that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handle user input,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work with the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, 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select a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 to render.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handles and responds to user input. In the MVC pattern, the </a:t>
            </a:r>
            <a:r>
              <a:rPr lang="en-US" sz="2000" b="1" i="1" dirty="0">
                <a:solidFill>
                  <a:schemeClr val="tx1"/>
                </a:solidFill>
              </a:rPr>
              <a:t>Controller</a:t>
            </a:r>
            <a:r>
              <a:rPr lang="en-US" sz="2000" dirty="0">
                <a:solidFill>
                  <a:schemeClr val="tx1"/>
                </a:solidFill>
              </a:rPr>
              <a:t> is the initial entry point, and is responsible for selecting which </a:t>
            </a:r>
            <a:r>
              <a:rPr lang="en-US" sz="2000" b="1" i="1" dirty="0">
                <a:solidFill>
                  <a:schemeClr val="tx1"/>
                </a:solidFill>
              </a:rPr>
              <a:t>Model</a:t>
            </a:r>
            <a:r>
              <a:rPr lang="en-US" sz="2000" dirty="0">
                <a:solidFill>
                  <a:schemeClr val="tx1"/>
                </a:solidFill>
              </a:rPr>
              <a:t> types to work with and which </a:t>
            </a:r>
            <a:r>
              <a:rPr lang="en-US" sz="2000" b="1" i="1" dirty="0">
                <a:solidFill>
                  <a:schemeClr val="tx1"/>
                </a:solidFill>
              </a:rPr>
              <a:t>View</a:t>
            </a:r>
            <a:r>
              <a:rPr lang="en-US" sz="2000" dirty="0">
                <a:solidFill>
                  <a:schemeClr val="tx1"/>
                </a:solidFill>
              </a:rPr>
              <a:t> to render (hence its name - it controls how the app responds to a given request).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FF6AC-C595-4C74-8611-8DD83D7CE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55" y="2024743"/>
            <a:ext cx="5275648" cy="4718954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FC1A9-9295-4D48-94D3-2C2A13CE8DBE}"/>
              </a:ext>
            </a:extLst>
          </p:cNvPr>
          <p:cNvSpPr txBox="1"/>
          <p:nvPr/>
        </p:nvSpPr>
        <p:spPr>
          <a:xfrm>
            <a:off x="9744813" y="2108201"/>
            <a:ext cx="2302044" cy="923330"/>
          </a:xfrm>
          <a:prstGeom prst="rect">
            <a:avLst/>
          </a:prstGeom>
          <a:solidFill>
            <a:srgbClr val="DF5754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 State,</a:t>
            </a:r>
          </a:p>
          <a:p>
            <a:r>
              <a:rPr lang="en-US" dirty="0">
                <a:solidFill>
                  <a:schemeClr val="bg1"/>
                </a:solidFill>
              </a:rPr>
              <a:t>Business Logic,</a:t>
            </a:r>
          </a:p>
          <a:p>
            <a:r>
              <a:rPr lang="en-US" dirty="0">
                <a:solidFill>
                  <a:schemeClr val="bg1"/>
                </a:solidFill>
              </a:rPr>
              <a:t>Implementation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C110D-1443-4182-A2D5-8C38A6ED97F1}"/>
              </a:ext>
            </a:extLst>
          </p:cNvPr>
          <p:cNvSpPr txBox="1"/>
          <p:nvPr/>
        </p:nvSpPr>
        <p:spPr>
          <a:xfrm>
            <a:off x="6955971" y="5925066"/>
            <a:ext cx="1828800" cy="646331"/>
          </a:xfrm>
          <a:prstGeom prst="rect">
            <a:avLst/>
          </a:prstGeom>
          <a:solidFill>
            <a:srgbClr val="A8D2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Presentation</a:t>
            </a:r>
          </a:p>
          <a:p>
            <a:r>
              <a:rPr lang="en-US" dirty="0"/>
              <a:t>Minimal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16AE8-E8A4-4B68-868A-A500EBCD7BCD}"/>
              </a:ext>
            </a:extLst>
          </p:cNvPr>
          <p:cNvSpPr txBox="1"/>
          <p:nvPr/>
        </p:nvSpPr>
        <p:spPr>
          <a:xfrm>
            <a:off x="10042071" y="5851882"/>
            <a:ext cx="2042932" cy="923330"/>
          </a:xfrm>
          <a:prstGeom prst="rect">
            <a:avLst/>
          </a:prstGeom>
          <a:solidFill>
            <a:srgbClr val="D7A948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Handles user input</a:t>
            </a:r>
          </a:p>
          <a:p>
            <a:r>
              <a:rPr lang="en-US" dirty="0"/>
              <a:t>Uses Model</a:t>
            </a:r>
          </a:p>
          <a:p>
            <a:r>
              <a:rPr lang="en-US" dirty="0"/>
              <a:t>Selects View</a:t>
            </a:r>
          </a:p>
        </p:txBody>
      </p:sp>
    </p:spTree>
    <p:extLst>
      <p:ext uri="{BB962C8B-B14F-4D97-AF65-F5344CB8AC3E}">
        <p14:creationId xmlns:p14="http://schemas.microsoft.com/office/powerpoint/2010/main" val="315620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128B-5B82-4DC0-BC27-B982DDD2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19941"/>
            <a:ext cx="10182225" cy="14993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Use ASP.NET Core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C02F-7733-44A9-8CA6-4061D58D9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57387"/>
            <a:ext cx="10182225" cy="444817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Use of the MVC approach helps you create applications that separate the different aspects of your application (input logic, business logic, and UI logic), while providing a loose coupling between these elements. The pattern specifies where each kind of logic should be located in the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architecture is good but what about testing? What about dynamic web pages? What about model validation and Web API’s? Wouldn’t it be nice to have a framework with all those technologies built in?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is where ASP.NET Core MVC comes into the picture.</a:t>
            </a:r>
          </a:p>
        </p:txBody>
      </p:sp>
    </p:spTree>
    <p:extLst>
      <p:ext uri="{BB962C8B-B14F-4D97-AF65-F5344CB8AC3E}">
        <p14:creationId xmlns:p14="http://schemas.microsoft.com/office/powerpoint/2010/main" val="85226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CE84-55EB-4A97-843B-C8C2B451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2795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ASP.NET Core MVC -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https://docs.microsoft.com/en-us/aspnet/core/mvc/overview?view=aspnetcore-5.0&amp;source=docs#what-is-aspnet-core-mvc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6290-0B7D-442E-8276-245D9376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19438"/>
            <a:ext cx="4408170" cy="328136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chemeClr val="tx1"/>
                </a:solidFill>
              </a:rPr>
              <a:t>ASP.NET Core MVC </a:t>
            </a:r>
            <a:r>
              <a:rPr lang="en-US" sz="2400" dirty="0">
                <a:solidFill>
                  <a:schemeClr val="tx1"/>
                </a:solidFill>
              </a:rPr>
              <a:t>provides a patterns-based way to build dynamic websites that enables a clean </a:t>
            </a:r>
            <a:r>
              <a:rPr lang="en-US" sz="2400" u="sng" dirty="0">
                <a:solidFill>
                  <a:schemeClr val="tx1"/>
                </a:solidFill>
              </a:rPr>
              <a:t>separation of concerns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ASP.NET Core MVC: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full control over markup (HTML),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supports TDD development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uses the latest web standards.</a:t>
            </a:r>
          </a:p>
        </p:txBody>
      </p:sp>
      <p:pic>
        <p:nvPicPr>
          <p:cNvPr id="3074" name="Picture 2" descr="Image result for asp.net core mvc">
            <a:extLst>
              <a:ext uri="{FF2B5EF4-FFF2-40B4-BE49-F238E27FC236}">
                <a16:creationId xmlns:a16="http://schemas.microsoft.com/office/drawing/2014/main" id="{100FF2FF-104D-423B-BE0C-BB45F825B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0" t="23179" r="9260" b="8796"/>
          <a:stretch/>
        </p:blipFill>
        <p:spPr bwMode="auto">
          <a:xfrm>
            <a:off x="5628864" y="3316062"/>
            <a:ext cx="5591996" cy="274203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65D3F-56ED-4A4D-A31C-C9560504E60B}"/>
              </a:ext>
            </a:extLst>
          </p:cNvPr>
          <p:cNvSpPr txBox="1"/>
          <p:nvPr/>
        </p:nvSpPr>
        <p:spPr>
          <a:xfrm>
            <a:off x="1097280" y="1894114"/>
            <a:ext cx="10246995" cy="122532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The </a:t>
            </a:r>
            <a:r>
              <a:rPr lang="en-US" sz="2400" b="1" i="1" dirty="0"/>
              <a:t>ASP.NET Core MVC </a:t>
            </a:r>
            <a:r>
              <a:rPr lang="en-US" sz="2400" dirty="0"/>
              <a:t>framework is a lightweight, open source, highly testable presentation framework optimized for use with </a:t>
            </a:r>
            <a:r>
              <a:rPr lang="en-US" sz="2400" b="1" i="1" dirty="0"/>
              <a:t>ASP.NET Core</a:t>
            </a:r>
            <a:r>
              <a:rPr lang="en-US" sz="2400" dirty="0"/>
              <a:t> but using the MVC architectural pattern.</a:t>
            </a:r>
          </a:p>
        </p:txBody>
      </p:sp>
    </p:spTree>
    <p:extLst>
      <p:ext uri="{BB962C8B-B14F-4D97-AF65-F5344CB8AC3E}">
        <p14:creationId xmlns:p14="http://schemas.microsoft.com/office/powerpoint/2010/main" val="1622355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{57BAADA8-E363-486B-8A7E-CD8A4DE48F4A}tf56160789</Template>
  <TotalTime>0</TotalTime>
  <Words>870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MVC Concepts</vt:lpstr>
      <vt:lpstr>The Model-View-Controller (MVC) architectural pattern separates an application into three main groups of components: Models, Views, and Controllers. This pattern helps to achieve separation of concerns. </vt:lpstr>
      <vt:lpstr>MVC - Separation of Concerns https://docs.microsoft.com/en-us/dotnet/architecture/modern-web-apps-azure/architectural-principles#separation-of-concerns</vt:lpstr>
      <vt:lpstr>MVC – Control/Data Flow https://docs.microsoft.com/en-us/aspnet/core/mvc/overview?view=aspnetcore-5.0#what-is-the-mvc-pattern</vt:lpstr>
      <vt:lpstr>MVC – Model https://docs.microsoft.com/en-us/aspnet/core/mvc/overview?view=aspnetcore-5.0#model-responsibilities</vt:lpstr>
      <vt:lpstr>MVC – View https://docs.microsoft.com/en-us/aspnet/core/mvc/overview?view=aspnetcore-5.0#model-responsibilities</vt:lpstr>
      <vt:lpstr>MVC – Controller https://docs.microsoft.com/en-us/aspnet/core/mvc/overview?view=aspnetcore-5.0#model-responsibilities</vt:lpstr>
      <vt:lpstr>Why Use ASP.NET Core MVC?</vt:lpstr>
      <vt:lpstr>ASP.NET Core MVC - Overview https://docs.microsoft.com/en-us/aspnet/core/mvc/overview?view=aspnetcore-5.0&amp;source=docs#what-is-aspnet-core-mvc</vt:lpstr>
      <vt:lpstr>ASP.NET Core MVC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2020-03-20T13:45:10Z</dcterms:created>
  <dcterms:modified xsi:type="dcterms:W3CDTF">2023-08-23T20:34:09Z</dcterms:modified>
</cp:coreProperties>
</file>