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9" r:id="rId4"/>
    <p:sldId id="263" r:id="rId5"/>
    <p:sldId id="272" r:id="rId6"/>
    <p:sldId id="265" r:id="rId7"/>
    <p:sldId id="278" r:id="rId8"/>
    <p:sldId id="275" r:id="rId9"/>
    <p:sldId id="273" r:id="rId10"/>
    <p:sldId id="26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managed-execution-process#compilation-by-the-jit-compiler" TargetMode="External"/><Relationship Id="rId2" Type="http://schemas.openxmlformats.org/officeDocument/2006/relationships/hyperlink" Target="https://docs.microsoft.com/en-us/dotnet/standard/managed-execution-pro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Virtual_Execution_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on_Language_Infrastructu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apparchitecture.techtarget.com/definition/Common-Language-Infrastructure-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learn/dotnet/what-is-dotnet-framework" TargetMode="External"/><Relationship Id="rId2" Type="http://schemas.openxmlformats.org/officeDocument/2006/relationships/hyperlink" Target="https://docs.microsoft.com/en-us/dotnet/standard/managed-execution-proces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managed-execution-proce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get-started/overview" TargetMode="External"/><Relationship Id="rId2" Type="http://schemas.openxmlformats.org/officeDocument/2006/relationships/hyperlink" Target="https://docs.microsoft.com/en-us/dotnet/standard/common-type-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b7L03h7nMw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7L03h7nMwg" TargetMode="External"/><Relationship Id="rId2" Type="http://schemas.openxmlformats.org/officeDocument/2006/relationships/hyperlink" Target="https://docs.microsoft.com/en-us/dotnet/standard/common-type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standard/common-type-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ocs.microsoft.com/en-us/dotnet/standard/managed-execution-process#compiling-to-ms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CLI 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(Common Language Infrastructure)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AFF-C3B4-45A3-BE54-2051A72F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JIT (Just In Time Compiler)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https://docs.microsoft.com/en-us/dotnet/standard/managed-execution-process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https://docs.microsoft.com/en-us/dotnet/standard/managed-execution-process#compilation-by-the-jit-compiler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991B-88CF-4D04-AD73-944A7319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20" y="1901953"/>
            <a:ext cx="4908580" cy="448970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Just-In-Time</a:t>
            </a:r>
            <a:r>
              <a:rPr lang="en-US" sz="2400" dirty="0">
                <a:solidFill>
                  <a:schemeClr val="tx1"/>
                </a:solidFill>
              </a:rPr>
              <a:t> (</a:t>
            </a:r>
            <a:r>
              <a:rPr lang="en-US" sz="2400" b="1" dirty="0">
                <a:solidFill>
                  <a:schemeClr val="tx1"/>
                </a:solidFill>
              </a:rPr>
              <a:t>JIT</a:t>
            </a:r>
            <a:r>
              <a:rPr lang="en-US" sz="2400" dirty="0">
                <a:solidFill>
                  <a:schemeClr val="tx1"/>
                </a:solidFill>
              </a:rPr>
              <a:t>) </a:t>
            </a:r>
            <a:r>
              <a:rPr lang="en-US" sz="2400" b="1" dirty="0">
                <a:solidFill>
                  <a:schemeClr val="tx1"/>
                </a:solidFill>
              </a:rPr>
              <a:t>compilation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involves compilation of a program at run time.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JIT</a:t>
            </a:r>
            <a:r>
              <a:rPr lang="en-US" sz="2400" dirty="0">
                <a:solidFill>
                  <a:schemeClr val="tx1"/>
                </a:solidFill>
              </a:rPr>
              <a:t> compilation assumes that some code might never be called during execution. Instead of using time and memory to convert all the </a:t>
            </a:r>
            <a:r>
              <a:rPr lang="en-US" sz="2400" b="1" i="1" dirty="0">
                <a:solidFill>
                  <a:schemeClr val="tx1"/>
                </a:solidFill>
              </a:rPr>
              <a:t>CIL</a:t>
            </a:r>
            <a:r>
              <a:rPr lang="en-US" sz="2400" dirty="0">
                <a:solidFill>
                  <a:schemeClr val="tx1"/>
                </a:solidFill>
              </a:rPr>
              <a:t> in a </a:t>
            </a:r>
            <a:r>
              <a:rPr lang="en-US" sz="2400" b="1" i="1" dirty="0">
                <a:solidFill>
                  <a:schemeClr val="tx1"/>
                </a:solidFill>
              </a:rPr>
              <a:t>PE (portable executable)</a:t>
            </a:r>
            <a:r>
              <a:rPr lang="en-US" sz="2400" dirty="0">
                <a:solidFill>
                  <a:schemeClr val="tx1"/>
                </a:solidFill>
              </a:rPr>
              <a:t> file to native code, it converts the </a:t>
            </a:r>
            <a:r>
              <a:rPr lang="en-US" sz="2400" b="1" i="1" dirty="0">
                <a:solidFill>
                  <a:schemeClr val="tx1"/>
                </a:solidFill>
              </a:rPr>
              <a:t>CIL</a:t>
            </a:r>
            <a:r>
              <a:rPr lang="en-US" sz="2400" dirty="0">
                <a:solidFill>
                  <a:schemeClr val="tx1"/>
                </a:solidFill>
              </a:rPr>
              <a:t> as needed during execution and stores the resulting native code in memory so that it is accessible for subsequent calls in the context of that process.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DDC86-8213-42AB-93A2-B959B9DD7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r="6082"/>
          <a:stretch/>
        </p:blipFill>
        <p:spPr>
          <a:xfrm>
            <a:off x="6126480" y="2439051"/>
            <a:ext cx="4950472" cy="341550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2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6142-272B-44B6-A79E-9F78E567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VES (Virtual Execution System)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https://en.wikipedia.org/wiki/Virtual_Execution_System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5871-A495-465A-B5D8-6DB3C08DE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8439"/>
            <a:ext cx="5519585" cy="454715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 </a:t>
            </a:r>
            <a:r>
              <a:rPr lang="en-US" sz="2000" b="1" i="1" dirty="0">
                <a:solidFill>
                  <a:schemeClr val="tx1"/>
                </a:solidFill>
              </a:rPr>
              <a:t>Virtual Execution System (VES) </a:t>
            </a:r>
            <a:r>
              <a:rPr lang="en-US" sz="2000" dirty="0">
                <a:solidFill>
                  <a:schemeClr val="tx1"/>
                </a:solidFill>
              </a:rPr>
              <a:t>is a run-time system of the </a:t>
            </a:r>
            <a:r>
              <a:rPr lang="en-US" sz="2000" b="1" i="1" dirty="0">
                <a:solidFill>
                  <a:schemeClr val="tx1"/>
                </a:solidFill>
              </a:rPr>
              <a:t>Common Language Infrastructure (CLI) </a:t>
            </a:r>
            <a:r>
              <a:rPr lang="en-US" sz="2000" dirty="0">
                <a:solidFill>
                  <a:schemeClr val="tx1"/>
                </a:solidFill>
              </a:rPr>
              <a:t>which provides an environment for executing </a:t>
            </a:r>
            <a:r>
              <a:rPr lang="en-US" sz="2000" b="1" i="1" dirty="0">
                <a:solidFill>
                  <a:schemeClr val="tx1"/>
                </a:solidFill>
              </a:rPr>
              <a:t>managed code </a:t>
            </a:r>
            <a:r>
              <a:rPr lang="en-US" sz="2000" dirty="0">
                <a:solidFill>
                  <a:schemeClr val="tx1"/>
                </a:solidFill>
              </a:rPr>
              <a:t>where the </a:t>
            </a:r>
            <a:r>
              <a:rPr lang="en-US" sz="2000" b="1" i="1" dirty="0">
                <a:solidFill>
                  <a:schemeClr val="tx1"/>
                </a:solidFill>
              </a:rPr>
              <a:t>Common Intermediate Language (CIL) </a:t>
            </a:r>
            <a:r>
              <a:rPr lang="en-US" sz="2000" dirty="0">
                <a:solidFill>
                  <a:schemeClr val="tx1"/>
                </a:solidFill>
              </a:rPr>
              <a:t>instruction set can be executed.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Common Language Runtime (CLR) </a:t>
            </a:r>
            <a:r>
              <a:rPr lang="en-US" sz="2000" dirty="0">
                <a:solidFill>
                  <a:schemeClr val="tx1"/>
                </a:solidFill>
              </a:rPr>
              <a:t>is the .NET Framework's implementation of a </a:t>
            </a:r>
            <a:r>
              <a:rPr lang="en-US" sz="2000" b="1" dirty="0">
                <a:solidFill>
                  <a:schemeClr val="tx1"/>
                </a:solidFill>
              </a:rPr>
              <a:t>VES</a:t>
            </a:r>
            <a:r>
              <a:rPr lang="en-US" sz="2000" dirty="0">
                <a:solidFill>
                  <a:schemeClr val="tx1"/>
                </a:solidFill>
              </a:rPr>
              <a:t>. It provides direct support for a set of built-in data types. It defines: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hypothetical machine with an associated machine model and state,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set of control flow constructs,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exception handling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CDF51-3066-4811-960D-ECE8DB72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97" y="2085301"/>
            <a:ext cx="4679182" cy="409144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32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359" y="0"/>
            <a:ext cx="8477146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200" i="1" dirty="0">
                <a:solidFill>
                  <a:schemeClr val="bg1"/>
                </a:solidFill>
              </a:rPr>
              <a:t>The </a:t>
            </a:r>
            <a:r>
              <a:rPr lang="en-US" sz="3200" b="1" i="1" dirty="0">
                <a:solidFill>
                  <a:schemeClr val="bg1"/>
                </a:solidFill>
              </a:rPr>
              <a:t>Common Language Infrastructure </a:t>
            </a:r>
            <a:r>
              <a:rPr lang="en-US" sz="3200" i="1" dirty="0">
                <a:solidFill>
                  <a:schemeClr val="bg1"/>
                </a:solidFill>
              </a:rPr>
              <a:t>(</a:t>
            </a:r>
            <a:r>
              <a:rPr lang="en-US" sz="3200" b="1" i="1" dirty="0">
                <a:solidFill>
                  <a:schemeClr val="bg1"/>
                </a:solidFill>
              </a:rPr>
              <a:t>CLI</a:t>
            </a:r>
            <a:r>
              <a:rPr lang="en-US" sz="3200" i="1" dirty="0">
                <a:solidFill>
                  <a:schemeClr val="bg1"/>
                </a:solidFill>
              </a:rPr>
              <a:t>) is an open specification developed by Microsoft and standardized by ISO and ECMA</a:t>
            </a:r>
            <a:r>
              <a:rPr lang="en-US" sz="3200" i="1" baseline="30000" dirty="0">
                <a:solidFill>
                  <a:schemeClr val="bg1"/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that describes executable code and a runtime environment that allows multiple high-level languages to be used on different computer platforms without being rewritten for specific architectures.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2999"/>
            <a:ext cx="12188951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https://en.wikipedia.org/wiki/Common_Language_Infrastructure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AB1-3309-418B-9C8C-7EDD6659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16" y="286603"/>
            <a:ext cx="10007263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CLI (Common Language Infrastructure)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https://searchapparchitecture.techtarget.com/definition/Common-Language-Infrastructure-CLI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6E03-3EF3-4C37-9DAD-868C471A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20" y="1894509"/>
            <a:ext cx="5152709" cy="4486413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Part of Microsoft's .NET strategy, </a:t>
            </a:r>
            <a:r>
              <a:rPr lang="en-US" sz="2400" b="1" i="1" dirty="0">
                <a:solidFill>
                  <a:schemeClr val="tx1"/>
                </a:solidFill>
              </a:rPr>
              <a:t>Common Language Infrastructure (CLI)</a:t>
            </a:r>
            <a:r>
              <a:rPr lang="en-US" sz="2400" dirty="0">
                <a:solidFill>
                  <a:schemeClr val="tx1"/>
                </a:solidFill>
              </a:rPr>
              <a:t> enables an application program written in any programming language to be run on any operating system (OS) using a “common” runtime program rather than a language-specific one.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Common Language Infrastructure </a:t>
            </a:r>
            <a:r>
              <a:rPr lang="en-US" sz="2400" dirty="0">
                <a:solidFill>
                  <a:schemeClr val="tx1"/>
                </a:solidFill>
              </a:rPr>
              <a:t>provides a virtual execution environment comparable to the one provided by Sun Microsystems for Java programs.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FD50A-0399-46D7-BC76-554837D1E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2023813"/>
            <a:ext cx="5404745" cy="472586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0862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E5A7-CB37-4607-AB22-6977FB3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76" y="286603"/>
            <a:ext cx="10252955" cy="1450757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CLI (Common Language Infrastructure)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https://docs.microsoft.com/en-us/dotnet/standard/managed-execution-process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https://dotnet.microsoft.com/learn/dotnet/what-is-dotnet-framework</a:t>
            </a:r>
            <a:endParaRPr lang="en-US" dirty="0"/>
          </a:p>
        </p:txBody>
      </p:sp>
      <p:pic>
        <p:nvPicPr>
          <p:cNvPr id="9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583B9-2156-493F-9D69-D3A51FFBA1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6559"/>
          <a:stretch/>
        </p:blipFill>
        <p:spPr>
          <a:xfrm>
            <a:off x="4667340" y="2239943"/>
            <a:ext cx="6071443" cy="374049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5227B-51DD-43D7-9911-693CB0EF3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452" y="2239943"/>
            <a:ext cx="2754560" cy="374049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1099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830E69-7CEE-4918-8DD9-E216421F7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6" y="2216100"/>
            <a:ext cx="3841519" cy="3794672"/>
          </a:xfrm>
          <a:ln w="25400">
            <a:solidFill>
              <a:schemeClr val="accent2"/>
            </a:solidFill>
          </a:ln>
          <a:effectLst/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2AE8E-E9E3-4FBA-B462-AF3821D5F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" r="5933"/>
          <a:stretch/>
        </p:blipFill>
        <p:spPr>
          <a:xfrm>
            <a:off x="5095499" y="2216100"/>
            <a:ext cx="6227425" cy="379467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6DAC62-414F-4089-AB6E-D58075D671C4}"/>
              </a:ext>
            </a:extLst>
          </p:cNvPr>
          <p:cNvSpPr txBox="1">
            <a:spLocks/>
          </p:cNvSpPr>
          <p:nvPr/>
        </p:nvSpPr>
        <p:spPr>
          <a:xfrm>
            <a:off x="1145215" y="42393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 - Two views, one model</a:t>
            </a:r>
            <a:br>
              <a:rPr lang="en-US" dirty="0"/>
            </a:br>
            <a:r>
              <a:rPr lang="en-US" sz="1600" dirty="0">
                <a:hlinkClick r:id="rId4"/>
              </a:rPr>
              <a:t>https://docs.microsoft.com/en-us/dotnet/standard/managed-execution-process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6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072D-3E81-46BA-988E-CD8507E6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81" y="372891"/>
            <a:ext cx="991086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CTS (Common Type System)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https://docs.microsoft.com/en-us/dotnet/standard/common-type-system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https://docs.microsoft.com/en-us/dotnet/framework/get-started/overview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https://www.youtube.com/watch?v=b7L03h7nMwg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0B27-22F2-47D6-9AA1-5E0810B8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9" y="1909482"/>
            <a:ext cx="5080065" cy="450924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 is used by the </a:t>
            </a:r>
            <a:r>
              <a:rPr lang="en-US" sz="2400" b="1" i="1" dirty="0">
                <a:solidFill>
                  <a:schemeClr val="tx1"/>
                </a:solidFill>
              </a:rPr>
              <a:t>CLR</a:t>
            </a:r>
            <a:r>
              <a:rPr lang="en-US" sz="2400" dirty="0">
                <a:solidFill>
                  <a:schemeClr val="tx1"/>
                </a:solidFill>
              </a:rPr>
              <a:t> to enforce strict </a:t>
            </a:r>
            <a:r>
              <a:rPr lang="en-US" sz="2400" b="1" i="1" dirty="0">
                <a:solidFill>
                  <a:schemeClr val="tx1"/>
                </a:solidFill>
              </a:rPr>
              <a:t>typing</a:t>
            </a:r>
            <a:r>
              <a:rPr lang="en-US" sz="2400" dirty="0">
                <a:solidFill>
                  <a:schemeClr val="tx1"/>
                </a:solidFill>
              </a:rPr>
              <a:t> and code verification.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ensure that all compilers generate managed code that conforms to the </a:t>
            </a: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describes all data types and all related constructs which are supported by the </a:t>
            </a:r>
            <a:r>
              <a:rPr lang="en-US" sz="2000" b="1" i="1" dirty="0">
                <a:solidFill>
                  <a:schemeClr val="tx1"/>
                </a:solidFill>
              </a:rPr>
              <a:t>CLR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details how they must be represented in the .NET metadata format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specifies how entities can interact with each other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means that </a:t>
            </a:r>
            <a:r>
              <a:rPr lang="en-US" sz="2400" b="1" i="1" dirty="0">
                <a:solidFill>
                  <a:schemeClr val="tx1"/>
                </a:solidFill>
              </a:rPr>
              <a:t>managed code </a:t>
            </a:r>
            <a:r>
              <a:rPr lang="en-US" sz="2400" dirty="0">
                <a:solidFill>
                  <a:schemeClr val="tx1"/>
                </a:solidFill>
              </a:rPr>
              <a:t>can consume other managed types and instances, while strictly enforcing type fidelity and type safety.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2715C-702C-496A-A96B-DEA5DC02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089" y="2060999"/>
            <a:ext cx="4810439" cy="420621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95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3413-BE78-4A92-8B25-606B76A0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33161"/>
            <a:ext cx="5333654" cy="444776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>
                <a:solidFill>
                  <a:schemeClr val="tx1"/>
                </a:solidFill>
              </a:rPr>
              <a:t>CTS</a:t>
            </a:r>
            <a:r>
              <a:rPr lang="en-US" sz="2800" dirty="0">
                <a:solidFill>
                  <a:schemeClr val="tx1"/>
                </a:solidFill>
              </a:rPr>
              <a:t> provides a library of the basic primitive data </a:t>
            </a:r>
            <a:r>
              <a:rPr lang="en-US" sz="2800" b="1" i="1" dirty="0">
                <a:solidFill>
                  <a:schemeClr val="tx1"/>
                </a:solidFill>
              </a:rPr>
              <a:t>types</a:t>
            </a:r>
            <a:r>
              <a:rPr lang="en-US" sz="2800" dirty="0">
                <a:solidFill>
                  <a:schemeClr val="tx1"/>
                </a:solidFill>
              </a:rPr>
              <a:t> to be used in application development.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 defines the two main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(reference and value types) that should be supported.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 defines several categories of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, each with their specific semantics and usage: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 defines all other properties of the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(access modifiers, valid type members, how inheritance and overloading works, etc).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AAFAE7-002C-4346-81B7-7CBCAD3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CTS (Common Type System)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https://docs.microsoft.com/en-us/dotnet/standard/common-type-system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https://www.youtube.com/watch?v=b7L03h7nMwg</a:t>
            </a:r>
            <a:endParaRPr lang="en-US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E2E4C1-F7BF-428C-97B7-AA265F69A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20758"/>
              </p:ext>
            </p:extLst>
          </p:nvPr>
        </p:nvGraphicFramePr>
        <p:xfrm>
          <a:off x="688433" y="4822399"/>
          <a:ext cx="5964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04">
                  <a:extLst>
                    <a:ext uri="{9D8B030D-6E8A-4147-A177-3AD203B41FA5}">
                      <a16:colId xmlns:a16="http://schemas.microsoft.com/office/drawing/2014/main" val="102540698"/>
                    </a:ext>
                  </a:extLst>
                </a:gridCol>
                <a:gridCol w="1192904">
                  <a:extLst>
                    <a:ext uri="{9D8B030D-6E8A-4147-A177-3AD203B41FA5}">
                      <a16:colId xmlns:a16="http://schemas.microsoft.com/office/drawing/2014/main" val="2513255515"/>
                    </a:ext>
                  </a:extLst>
                </a:gridCol>
                <a:gridCol w="1192904">
                  <a:extLst>
                    <a:ext uri="{9D8B030D-6E8A-4147-A177-3AD203B41FA5}">
                      <a16:colId xmlns:a16="http://schemas.microsoft.com/office/drawing/2014/main" val="2598687487"/>
                    </a:ext>
                  </a:extLst>
                </a:gridCol>
                <a:gridCol w="1192904">
                  <a:extLst>
                    <a:ext uri="{9D8B030D-6E8A-4147-A177-3AD203B41FA5}">
                      <a16:colId xmlns:a16="http://schemas.microsoft.com/office/drawing/2014/main" val="3542483824"/>
                    </a:ext>
                  </a:extLst>
                </a:gridCol>
                <a:gridCol w="1192904">
                  <a:extLst>
                    <a:ext uri="{9D8B030D-6E8A-4147-A177-3AD203B41FA5}">
                      <a16:colId xmlns:a16="http://schemas.microsoft.com/office/drawing/2014/main" val="332868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Structs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Enums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Interfaces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Delegates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9752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38AFCA8-E9A2-48D0-8EB9-92F398E9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97" y="2085301"/>
            <a:ext cx="4679182" cy="409144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5362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38A5-F995-474B-8F70-89584F72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CLS (Common Language Specification)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https://docs.microsoft.com/en-us/dotnet/standard/common-type-system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C386-B943-4FDC-A845-F9B91B1D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89" y="1904258"/>
            <a:ext cx="5301275" cy="448443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Since there are numerous different languages, .NET has specified the commonalities required to enable full interoperability between languages into something called the </a:t>
            </a:r>
            <a:r>
              <a:rPr lang="en-US" sz="2400" b="1" i="1" dirty="0">
                <a:solidFill>
                  <a:schemeClr val="tx1"/>
                </a:solidFill>
              </a:rPr>
              <a:t>Common Language Specification (CLS)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CLS</a:t>
            </a:r>
            <a:r>
              <a:rPr lang="en-US" sz="2400" dirty="0">
                <a:solidFill>
                  <a:schemeClr val="tx1"/>
                </a:solidFill>
              </a:rPr>
              <a:t> is a subset of the </a:t>
            </a: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. This means that all rules of the </a:t>
            </a:r>
            <a:r>
              <a:rPr lang="en-US" sz="2400" b="1" i="1" dirty="0">
                <a:solidFill>
                  <a:schemeClr val="tx1"/>
                </a:solidFill>
              </a:rPr>
              <a:t>CTS</a:t>
            </a:r>
            <a:r>
              <a:rPr lang="en-US" sz="2400" dirty="0">
                <a:solidFill>
                  <a:schemeClr val="tx1"/>
                </a:solidFill>
              </a:rPr>
              <a:t> apply to the </a:t>
            </a:r>
            <a:r>
              <a:rPr lang="en-US" sz="2400" b="1" i="1" dirty="0">
                <a:solidFill>
                  <a:schemeClr val="tx1"/>
                </a:solidFill>
              </a:rPr>
              <a:t>CLS</a:t>
            </a:r>
            <a:r>
              <a:rPr lang="en-US" sz="2400" dirty="0">
                <a:solidFill>
                  <a:schemeClr val="tx1"/>
                </a:solidFill>
              </a:rPr>
              <a:t> also.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CLS</a:t>
            </a:r>
            <a:r>
              <a:rPr lang="en-US" sz="2400" dirty="0">
                <a:solidFill>
                  <a:schemeClr val="tx1"/>
                </a:solidFill>
              </a:rPr>
              <a:t> defines a set of rules and restrictions that every language must follow which runs under the .NET framework. It provides a sort of recipe for any language that is implemented on top of .NET on what it must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428FB-97F4-492B-B9AD-6331A872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97" y="2085301"/>
            <a:ext cx="4679182" cy="409144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60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E926-FD7E-488C-BFD4-0009FCC5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49" y="286603"/>
            <a:ext cx="10028931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CIL (Common Intermediate Language)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https://docs.microsoft.com/en-us/dotnet/standard/managed-execution-process#compiling-to-msil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7AF0-FF5C-40E3-BCF9-E1A672B1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85" y="1901952"/>
            <a:ext cx="4812184" cy="451249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Common Intermediate Language (CIL)* </a:t>
            </a:r>
            <a:r>
              <a:rPr lang="en-US" sz="2400" dirty="0">
                <a:solidFill>
                  <a:schemeClr val="tx1"/>
                </a:solidFill>
              </a:rPr>
              <a:t>is the intermediate language binary instruction set defined within the </a:t>
            </a:r>
            <a:r>
              <a:rPr lang="en-US" sz="2400" b="1" i="1" dirty="0">
                <a:solidFill>
                  <a:schemeClr val="tx1"/>
                </a:solidFill>
              </a:rPr>
              <a:t>Common Language Infrastructure (CLI)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CIL</a:t>
            </a:r>
            <a:r>
              <a:rPr lang="en-US" sz="2400" dirty="0">
                <a:solidFill>
                  <a:schemeClr val="tx1"/>
                </a:solidFill>
              </a:rPr>
              <a:t> instructions are executed by the </a:t>
            </a:r>
            <a:r>
              <a:rPr lang="en-US" sz="2400" b="1" i="1" dirty="0">
                <a:solidFill>
                  <a:schemeClr val="tx1"/>
                </a:solidFill>
              </a:rPr>
              <a:t>Common Language Runtime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Languages which target the </a:t>
            </a:r>
            <a:r>
              <a:rPr lang="en-US" sz="2400" b="1" i="1" dirty="0">
                <a:solidFill>
                  <a:schemeClr val="tx1"/>
                </a:solidFill>
              </a:rPr>
              <a:t>CLI</a:t>
            </a:r>
            <a:r>
              <a:rPr lang="en-US" sz="2400" dirty="0">
                <a:solidFill>
                  <a:schemeClr val="tx1"/>
                </a:solidFill>
              </a:rPr>
              <a:t> compile to </a:t>
            </a:r>
            <a:r>
              <a:rPr lang="en-US" sz="2400" b="1" i="1" dirty="0">
                <a:solidFill>
                  <a:schemeClr val="tx1"/>
                </a:solidFill>
              </a:rPr>
              <a:t>CIL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Runtimes </a:t>
            </a:r>
            <a:r>
              <a:rPr lang="en-US" sz="2400" b="1" i="1" dirty="0">
                <a:solidFill>
                  <a:schemeClr val="tx1"/>
                </a:solidFill>
              </a:rPr>
              <a:t>Just-In-Time(JIT)</a:t>
            </a:r>
            <a:r>
              <a:rPr lang="en-US" sz="2400" dirty="0">
                <a:solidFill>
                  <a:schemeClr val="tx1"/>
                </a:solidFill>
              </a:rPr>
              <a:t> compile </a:t>
            </a:r>
            <a:r>
              <a:rPr lang="en-US" sz="2400" b="1" i="1" dirty="0">
                <a:solidFill>
                  <a:schemeClr val="tx1"/>
                </a:solidFill>
              </a:rPr>
              <a:t>CIL</a:t>
            </a:r>
            <a:r>
              <a:rPr lang="en-US" sz="2400" dirty="0">
                <a:solidFill>
                  <a:schemeClr val="tx1"/>
                </a:solidFill>
              </a:rPr>
              <a:t> instructions into native code.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0BF11-EA4F-4082-8CEB-C3724FF8CC51}"/>
              </a:ext>
            </a:extLst>
          </p:cNvPr>
          <p:cNvSpPr/>
          <p:nvPr/>
        </p:nvSpPr>
        <p:spPr>
          <a:xfrm>
            <a:off x="2519966" y="6446522"/>
            <a:ext cx="9672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*CIL was formerly called </a:t>
            </a:r>
            <a:r>
              <a:rPr lang="en-US" b="1" i="1" dirty="0">
                <a:highlight>
                  <a:srgbClr val="FFFF00"/>
                </a:highlight>
              </a:rPr>
              <a:t>Microsoft Intermediate Language (MSIL) </a:t>
            </a:r>
            <a:r>
              <a:rPr lang="en-US" dirty="0">
                <a:highlight>
                  <a:srgbClr val="FFFF00"/>
                </a:highlight>
              </a:rPr>
              <a:t>or </a:t>
            </a:r>
            <a:r>
              <a:rPr lang="en-US" b="1" i="1" dirty="0">
                <a:highlight>
                  <a:srgbClr val="FFFF00"/>
                </a:highlight>
              </a:rPr>
              <a:t>Intermediate Language (IL)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E6A06-BC5A-41CF-A2DA-78A624963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r="6082"/>
          <a:stretch/>
        </p:blipFill>
        <p:spPr>
          <a:xfrm>
            <a:off x="6126480" y="2439051"/>
            <a:ext cx="4950472" cy="341550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71048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923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CLI  (Common Language Infrastructure)</vt:lpstr>
      <vt:lpstr>The Common Language Infrastructure (CLI) is an open specification developed by Microsoft and standardized by ISO and ECMA that describes executable code and a runtime environment that allows multiple high-level languages to be used on different computer platforms without being rewritten for specific architectures.</vt:lpstr>
      <vt:lpstr>CLI (Common Language Infrastructure) https://searchapparchitecture.techtarget.com/definition/Common-Language-Infrastructure-CLI</vt:lpstr>
      <vt:lpstr>CLI (Common Language Infrastructure) https://docs.microsoft.com/en-us/dotnet/standard/managed-execution-process https://dotnet.microsoft.com/learn/dotnet/what-is-dotnet-framework</vt:lpstr>
      <vt:lpstr>PowerPoint Presentation</vt:lpstr>
      <vt:lpstr>CTS (Common Type System) https://docs.microsoft.com/en-us/dotnet/standard/common-type-system https://docs.microsoft.com/en-us/dotnet/framework/get-started/overview https://www.youtube.com/watch?v=b7L03h7nMwg</vt:lpstr>
      <vt:lpstr>CTS (Common Type System) https://docs.microsoft.com/en-us/dotnet/standard/common-type-system https://www.youtube.com/watch?v=b7L03h7nMwg</vt:lpstr>
      <vt:lpstr>CLS (Common Language Specification) https://docs.microsoft.com/en-us/dotnet/standard/common-type-system</vt:lpstr>
      <vt:lpstr>CIL (Common Intermediate Language) https://docs.microsoft.com/en-us/dotnet/standard/managed-execution-process#compiling-to-msil</vt:lpstr>
      <vt:lpstr>JIT (Just In Time Compiler) https://docs.microsoft.com/en-us/dotnet/standard/managed-execution-process https://docs.microsoft.com/en-us/dotnet/standard/managed-execution-process#compilation-by-the-jit-compiler</vt:lpstr>
      <vt:lpstr>VES (Virtual Execution System) https://en.wikipedia.org/wiki/Virtual_Execution_System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2020-03-08T02:47:33Z</dcterms:created>
  <dcterms:modified xsi:type="dcterms:W3CDTF">2023-05-08T18:52:10Z</dcterms:modified>
</cp:coreProperties>
</file>