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9" r:id="rId4"/>
    <p:sldId id="261" r:id="rId5"/>
    <p:sldId id="274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CB310-7D52-402B-9E50-FE88EA31F64E}" v="4" dt="2020-09-06T00:16:19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pedia.com/definition/5225/common-language-runtime-clr#:~:text=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get-started/overview" TargetMode="External"/><Relationship Id="rId2" Type="http://schemas.openxmlformats.org/officeDocument/2006/relationships/hyperlink" Target="https://docs.microsoft.com/en-us/dotnet/standard/cl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framework/get-started/over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standard/cl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get-started/overview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managed-cod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standard/managed-execution-proces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onent_Object_Model" TargetMode="External"/><Relationship Id="rId2" Type="http://schemas.openxmlformats.org/officeDocument/2006/relationships/hyperlink" Target="https://docs.microsoft.com/en-us/dotnet/framework/inter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Common Language Runtime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157" y="0"/>
            <a:ext cx="8363943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2800" b="1" i="1" dirty="0">
                <a:solidFill>
                  <a:schemeClr val="bg1"/>
                </a:solidFill>
              </a:rPr>
              <a:t>Common Language Runtime (CLR) </a:t>
            </a:r>
            <a:r>
              <a:rPr lang="en-US" sz="2800" i="1" dirty="0">
                <a:solidFill>
                  <a:schemeClr val="bg1"/>
                </a:solidFill>
              </a:rPr>
              <a:t>is a managed execution environment that is part of Microsoft's .NET framework. </a:t>
            </a:r>
            <a:r>
              <a:rPr lang="en-US" sz="2800" b="1" i="1" dirty="0">
                <a:solidFill>
                  <a:schemeClr val="bg1"/>
                </a:solidFill>
              </a:rPr>
              <a:t>CLR</a:t>
            </a:r>
            <a:r>
              <a:rPr lang="en-US" sz="2800" i="1" dirty="0">
                <a:solidFill>
                  <a:schemeClr val="bg1"/>
                </a:solidFill>
              </a:rPr>
              <a:t> manages the execution of programs written in different supported languages. </a:t>
            </a:r>
            <a:r>
              <a:rPr lang="en-US" sz="2800" b="1" i="1" dirty="0">
                <a:solidFill>
                  <a:schemeClr val="bg1"/>
                </a:solidFill>
              </a:rPr>
              <a:t>CLR</a:t>
            </a:r>
            <a:r>
              <a:rPr lang="en-US" sz="2800" i="1" dirty="0">
                <a:solidFill>
                  <a:schemeClr val="bg1"/>
                </a:solidFill>
              </a:rPr>
              <a:t> transforms source code into a form of bytecode known as </a:t>
            </a:r>
            <a:r>
              <a:rPr lang="en-US" sz="2800" b="1" i="1" dirty="0">
                <a:solidFill>
                  <a:schemeClr val="bg1"/>
                </a:solidFill>
              </a:rPr>
              <a:t>CIL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b="1" i="1" dirty="0">
                <a:solidFill>
                  <a:schemeClr val="bg1"/>
                </a:solidFill>
              </a:rPr>
              <a:t>(Common Intermediate Language)</a:t>
            </a:r>
            <a:r>
              <a:rPr lang="en-US" sz="2800" i="1" dirty="0">
                <a:solidFill>
                  <a:schemeClr val="bg1"/>
                </a:solidFill>
              </a:rPr>
              <a:t>.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2" y="4953000"/>
            <a:ext cx="1218895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https://www.techopedia.com/definition/5225/common-language-runtime-clr#:~:text=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79BB-A8D1-40D7-8E56-E07EAB9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CLR (Common Language Runtime)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https://docs.microsoft.com/en-us/dotnet/standard/clr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https://docs.microsoft.com/en-us/dotnet/framework/get-started/overview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62FE-066E-4A7A-9A0F-8C44C3928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5203"/>
            <a:ext cx="9992529" cy="2164080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.NET Framework consists of the </a:t>
            </a:r>
            <a:r>
              <a:rPr lang="en-US" sz="2400" b="1" i="1" dirty="0">
                <a:solidFill>
                  <a:schemeClr val="tx1"/>
                </a:solidFill>
              </a:rPr>
              <a:t>Common Language Runtime </a:t>
            </a:r>
            <a:r>
              <a:rPr lang="en-US" sz="2400" dirty="0">
                <a:solidFill>
                  <a:schemeClr val="tx1"/>
                </a:solidFill>
              </a:rPr>
              <a:t>(CLR) and the </a:t>
            </a:r>
            <a:r>
              <a:rPr lang="en-US" sz="2400" b="1" i="1" dirty="0">
                <a:solidFill>
                  <a:schemeClr val="tx1"/>
                </a:solidFill>
              </a:rPr>
              <a:t>.NET Framework base class library</a:t>
            </a:r>
            <a:r>
              <a:rPr lang="en-US" sz="2400" dirty="0">
                <a:solidFill>
                  <a:schemeClr val="tx1"/>
                </a:solidFill>
              </a:rPr>
              <a:t>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CLR</a:t>
            </a:r>
            <a:r>
              <a:rPr lang="en-US" sz="2400" dirty="0">
                <a:solidFill>
                  <a:schemeClr val="tx1"/>
                </a:solidFill>
              </a:rPr>
              <a:t> is the foundation for .NET Framework. It manages and runs the code and provides services like memory management, remoting, type enforcement (through the </a:t>
            </a:r>
            <a:r>
              <a:rPr lang="en-US" sz="2400" b="1" i="1" dirty="0">
                <a:solidFill>
                  <a:schemeClr val="tx1"/>
                </a:solidFill>
              </a:rPr>
              <a:t>CTS</a:t>
            </a:r>
            <a:r>
              <a:rPr lang="en-US" sz="2400" dirty="0">
                <a:solidFill>
                  <a:schemeClr val="tx1"/>
                </a:solidFill>
              </a:rPr>
              <a:t>), and security.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D84BD8-1BAD-4D15-B553-369ED5E4A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69667"/>
              </p:ext>
            </p:extLst>
          </p:nvPr>
        </p:nvGraphicFramePr>
        <p:xfrm>
          <a:off x="1066800" y="4119282"/>
          <a:ext cx="100584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4060603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63138708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12528295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Benefits of CLR: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9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cross-language integration 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cross-language exception handling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enhanced security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00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versioning and deployment support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 simplified model for component 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debugging and profiling services.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75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17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B6526B4-B33F-40AC-A6E2-667446CEDB80}"/>
              </a:ext>
            </a:extLst>
          </p:cNvPr>
          <p:cNvSpPr txBox="1"/>
          <p:nvPr/>
        </p:nvSpPr>
        <p:spPr>
          <a:xfrm>
            <a:off x="4791229" y="2662518"/>
            <a:ext cx="605522" cy="12102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769B6-5B4C-414A-8AF8-0048CE34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.NET Class Libraries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https://docs.microsoft.com/en-us/dotnet/framework/get-started/overview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C0636-4D2C-4B8B-B27D-CD7444E86D92}"/>
              </a:ext>
            </a:extLst>
          </p:cNvPr>
          <p:cNvSpPr/>
          <p:nvPr/>
        </p:nvSpPr>
        <p:spPr>
          <a:xfrm>
            <a:off x="1097280" y="1966913"/>
            <a:ext cx="4433507" cy="4386262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class library </a:t>
            </a:r>
            <a:r>
              <a:rPr lang="en-US" sz="2400" dirty="0"/>
              <a:t>is an object-oriented collection of reusable </a:t>
            </a:r>
            <a:r>
              <a:rPr lang="en-US" sz="2400" b="1" i="1" dirty="0"/>
              <a:t>types</a:t>
            </a:r>
            <a:r>
              <a:rPr lang="en-US" sz="2400" dirty="0"/>
              <a:t> that you can use to develop apps ranging from traditional command-line or graphical user interface (GUI) apps to apps based on the latest innovations provided by ASP.NET, such XML Web services.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0FB8DD-D208-4D8A-9ECD-E17811FEC337}"/>
              </a:ext>
            </a:extLst>
          </p:cNvPr>
          <p:cNvGrpSpPr/>
          <p:nvPr/>
        </p:nvGrpSpPr>
        <p:grpSpPr>
          <a:xfrm>
            <a:off x="5575177" y="2193236"/>
            <a:ext cx="6368944" cy="3760788"/>
            <a:chOff x="5575177" y="2193236"/>
            <a:chExt cx="6368944" cy="3760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D566EA-986F-47EA-A60F-65C575D488C1}"/>
                </a:ext>
              </a:extLst>
            </p:cNvPr>
            <p:cNvGrpSpPr/>
            <p:nvPr/>
          </p:nvGrpSpPr>
          <p:grpSpPr>
            <a:xfrm>
              <a:off x="5575177" y="2193236"/>
              <a:ext cx="6368944" cy="3760788"/>
              <a:chOff x="5575177" y="2193236"/>
              <a:chExt cx="6368944" cy="3760788"/>
            </a:xfrm>
          </p:grpSpPr>
          <p:pic>
            <p:nvPicPr>
              <p:cNvPr id="18" name="Content Placeholder 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120427D8-B495-4D4A-8534-A72FE5CB7A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30" r="-1"/>
              <a:stretch/>
            </p:blipFill>
            <p:spPr>
              <a:xfrm>
                <a:off x="5575177" y="2193236"/>
                <a:ext cx="6368944" cy="3760788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C9472B-33DF-480A-825D-F66B4AD53921}"/>
                  </a:ext>
                </a:extLst>
              </p:cNvPr>
              <p:cNvSpPr txBox="1"/>
              <p:nvPr/>
            </p:nvSpPr>
            <p:spPr>
              <a:xfrm>
                <a:off x="5675299" y="4588333"/>
                <a:ext cx="6184629" cy="369332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Base Class Library here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E728903-962A-4500-BA47-FB2AF63792BF}"/>
                </a:ext>
              </a:extLst>
            </p:cNvPr>
            <p:cNvGrpSpPr/>
            <p:nvPr/>
          </p:nvGrpSpPr>
          <p:grpSpPr>
            <a:xfrm>
              <a:off x="7926944" y="2795946"/>
              <a:ext cx="1744108" cy="958688"/>
              <a:chOff x="7802652" y="2760434"/>
              <a:chExt cx="1744108" cy="95868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702B100-A8FA-4CA3-B668-66A3DE111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1775" y="2760434"/>
                <a:ext cx="614985" cy="330638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D075096-73C4-4D6A-A402-59C595D77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2652" y="3429000"/>
                <a:ext cx="522220" cy="290122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6281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6494-5C95-4439-9727-2C64E69D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BCL (Base Class Library)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https://docs.microsoft.com/en-us/dotnet/standard/clr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5274-23C0-4E7C-88A5-E042565F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9" y="1873188"/>
            <a:ext cx="4237677" cy="449654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BCL</a:t>
            </a:r>
            <a:r>
              <a:rPr lang="en-US" sz="2400" dirty="0">
                <a:solidFill>
                  <a:schemeClr val="tx1"/>
                </a:solidFill>
              </a:rPr>
              <a:t> stands for </a:t>
            </a:r>
            <a:r>
              <a:rPr lang="en-US" sz="2400" b="1" i="1" dirty="0">
                <a:solidFill>
                  <a:schemeClr val="tx1"/>
                </a:solidFill>
              </a:rPr>
              <a:t>Base Class Library</a:t>
            </a:r>
            <a:r>
              <a:rPr lang="en-US" sz="2400" dirty="0">
                <a:solidFill>
                  <a:schemeClr val="tx1"/>
                </a:solidFill>
              </a:rPr>
              <a:t> (AKA, </a:t>
            </a:r>
            <a:r>
              <a:rPr lang="en-US" sz="2400" b="1" i="1" dirty="0">
                <a:solidFill>
                  <a:schemeClr val="tx1"/>
                </a:solidFill>
              </a:rPr>
              <a:t>Class library (CL)</a:t>
            </a:r>
            <a:r>
              <a:rPr lang="en-US" sz="2400" dirty="0">
                <a:solidFill>
                  <a:schemeClr val="tx1"/>
                </a:solidFill>
              </a:rPr>
              <a:t>). A .NET Framework library, </a:t>
            </a:r>
            <a:r>
              <a:rPr lang="en-US" sz="2400" b="1" i="1" dirty="0">
                <a:solidFill>
                  <a:schemeClr val="tx1"/>
                </a:solidFill>
              </a:rPr>
              <a:t>BCL </a:t>
            </a:r>
            <a:r>
              <a:rPr lang="en-US" sz="2400" dirty="0">
                <a:solidFill>
                  <a:schemeClr val="tx1"/>
                </a:solidFill>
              </a:rPr>
              <a:t>is the foundation for the C# runtime library and one of the </a:t>
            </a:r>
            <a:r>
              <a:rPr lang="en-US" sz="2400" b="1" i="1" dirty="0">
                <a:solidFill>
                  <a:schemeClr val="tx1"/>
                </a:solidFill>
              </a:rPr>
              <a:t>Common Language Infrastructure (CLI) </a:t>
            </a:r>
            <a:r>
              <a:rPr lang="en-US" sz="2400" dirty="0">
                <a:solidFill>
                  <a:schemeClr val="tx1"/>
                </a:solidFill>
              </a:rPr>
              <a:t>standard libraries.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BCL</a:t>
            </a:r>
            <a:r>
              <a:rPr lang="en-US" sz="2400" dirty="0">
                <a:solidFill>
                  <a:schemeClr val="tx1"/>
                </a:solidFill>
              </a:rPr>
              <a:t> provides the </a:t>
            </a:r>
            <a:r>
              <a:rPr lang="en-US" sz="2400" b="1" i="1" dirty="0">
                <a:solidFill>
                  <a:schemeClr val="tx1"/>
                </a:solidFill>
              </a:rPr>
              <a:t>types</a:t>
            </a:r>
            <a:r>
              <a:rPr lang="en-US" sz="2400" dirty="0">
                <a:solidFill>
                  <a:schemeClr val="tx1"/>
                </a:solidFill>
              </a:rPr>
              <a:t> that represent </a:t>
            </a:r>
            <a:r>
              <a:rPr lang="en-US" sz="2400" u="sng" dirty="0">
                <a:solidFill>
                  <a:schemeClr val="tx1"/>
                </a:solidFill>
              </a:rPr>
              <a:t>built-in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CLI</a:t>
            </a:r>
            <a:r>
              <a:rPr lang="en-US" sz="2400" dirty="0">
                <a:solidFill>
                  <a:schemeClr val="tx1"/>
                </a:solidFill>
              </a:rPr>
              <a:t> data types, basic file access, collections, custom attributes, formatting, security attributes, I/O streams, string manipulation, etc.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BF8CA-C62B-4EFA-BDFC-68D91792804E}"/>
              </a:ext>
            </a:extLst>
          </p:cNvPr>
          <p:cNvGrpSpPr/>
          <p:nvPr/>
        </p:nvGrpSpPr>
        <p:grpSpPr>
          <a:xfrm>
            <a:off x="5575177" y="2193236"/>
            <a:ext cx="6368944" cy="3760788"/>
            <a:chOff x="5575177" y="2193236"/>
            <a:chExt cx="6368944" cy="3760788"/>
          </a:xfrm>
          <a:effectLst/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E9D143-1D33-4A22-8FFF-322F8FAAC246}"/>
                </a:ext>
              </a:extLst>
            </p:cNvPr>
            <p:cNvGrpSpPr/>
            <p:nvPr/>
          </p:nvGrpSpPr>
          <p:grpSpPr>
            <a:xfrm>
              <a:off x="5575177" y="2193236"/>
              <a:ext cx="6368944" cy="3760788"/>
              <a:chOff x="5575177" y="2193236"/>
              <a:chExt cx="6368944" cy="3760788"/>
            </a:xfrm>
          </p:grpSpPr>
          <p:pic>
            <p:nvPicPr>
              <p:cNvPr id="4" name="Content Placeholder 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DA0AECEC-B2CE-448B-80A6-C303624B6C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30" r="-1"/>
              <a:stretch/>
            </p:blipFill>
            <p:spPr>
              <a:xfrm>
                <a:off x="5575177" y="2193236"/>
                <a:ext cx="6368944" cy="3760788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808D2-80EE-4571-B2CA-B8B025EE4B7F}"/>
                  </a:ext>
                </a:extLst>
              </p:cNvPr>
              <p:cNvSpPr txBox="1"/>
              <p:nvPr/>
            </p:nvSpPr>
            <p:spPr>
              <a:xfrm>
                <a:off x="5675299" y="4588333"/>
                <a:ext cx="6184629" cy="369332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Base Class Library here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DCB1E7-2A80-4BC9-9FFD-B61FEA51EC51}"/>
                </a:ext>
              </a:extLst>
            </p:cNvPr>
            <p:cNvGrpSpPr/>
            <p:nvPr/>
          </p:nvGrpSpPr>
          <p:grpSpPr>
            <a:xfrm>
              <a:off x="7926944" y="2795946"/>
              <a:ext cx="1744108" cy="958688"/>
              <a:chOff x="7802652" y="2760434"/>
              <a:chExt cx="1744108" cy="95868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B7597AF-0F08-48E9-B95C-2DB2630EA1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1775" y="2760434"/>
                <a:ext cx="614985" cy="330638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DE298AD-44E5-4653-B53D-3B6143B28A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2652" y="3429000"/>
                <a:ext cx="522220" cy="290122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69886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shot that shows how managed code operates within a larger architecture.">
            <a:extLst>
              <a:ext uri="{FF2B5EF4-FFF2-40B4-BE49-F238E27FC236}">
                <a16:creationId xmlns:a16="http://schemas.microsoft.com/office/drawing/2014/main" id="{555FF607-F086-420D-9021-9A30BDAF60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41" y="1300453"/>
            <a:ext cx="5961389" cy="546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E086D-40EA-430B-93F1-9D39555B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98249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.NET CLR and Class Library Relationship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3"/>
              </a:rPr>
              <a:t>https://docs.microsoft.com/en-us/dotnet/framework/get-started/overview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0F14D-8461-4E11-828F-06D0FC57FEF4}"/>
              </a:ext>
            </a:extLst>
          </p:cNvPr>
          <p:cNvSpPr/>
          <p:nvPr/>
        </p:nvSpPr>
        <p:spPr>
          <a:xfrm>
            <a:off x="1428750" y="1909762"/>
            <a:ext cx="4395788" cy="4510087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400" dirty="0"/>
              <a:t>This illustration shows the relationship of the </a:t>
            </a:r>
            <a:r>
              <a:rPr lang="en-US" sz="2400" b="1" i="1" dirty="0"/>
              <a:t>Common Language Runtime </a:t>
            </a:r>
            <a:r>
              <a:rPr lang="en-US" sz="2400" dirty="0"/>
              <a:t>and the class library to your apps and to the overall system. </a:t>
            </a:r>
          </a:p>
          <a:p>
            <a:endParaRPr lang="en-US" sz="2400" dirty="0"/>
          </a:p>
          <a:p>
            <a:r>
              <a:rPr lang="en-US" sz="2400" dirty="0"/>
              <a:t>The illustration also shows how managed code operates within a larger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61670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6C9D52-A54C-4F77-88DF-5429EAB6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323" y="2255584"/>
            <a:ext cx="5562939" cy="396753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4225A5-E482-4D9D-B0F1-635ADDC5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625" y="286603"/>
            <a:ext cx="999905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Managed Code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https://docs.microsoft.com/en-us/dotnet/standard/managed-code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https://docs.microsoft.com/en-us/dotnet/standard/managed-execution-process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4FDD-5F40-436B-A354-DC7AB61F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756" y="1891553"/>
            <a:ext cx="4255644" cy="4509247"/>
          </a:xfrm>
        </p:spPr>
        <p:txBody>
          <a:bodyPr anchor="ctr">
            <a:normAutofit fontScale="77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Managed code</a:t>
            </a:r>
            <a:r>
              <a:rPr lang="en-US" sz="2400" dirty="0">
                <a:solidFill>
                  <a:schemeClr val="tx1"/>
                </a:solidFill>
              </a:rPr>
              <a:t> is managed by the </a:t>
            </a:r>
            <a:r>
              <a:rPr lang="en-US" sz="2400" b="1" dirty="0">
                <a:solidFill>
                  <a:schemeClr val="tx1"/>
                </a:solidFill>
              </a:rPr>
              <a:t>Common Language Runtime</a:t>
            </a:r>
            <a:r>
              <a:rPr lang="en-US" sz="2400" dirty="0">
                <a:solidFill>
                  <a:schemeClr val="tx1"/>
                </a:solidFill>
              </a:rPr>
              <a:t> (</a:t>
            </a:r>
            <a:r>
              <a:rPr lang="en-US" sz="2400" b="1" i="1" dirty="0">
                <a:solidFill>
                  <a:schemeClr val="tx1"/>
                </a:solidFill>
              </a:rPr>
              <a:t>CLR</a:t>
            </a:r>
            <a:r>
              <a:rPr lang="en-US" sz="2400" dirty="0">
                <a:solidFill>
                  <a:schemeClr val="tx1"/>
                </a:solidFill>
              </a:rPr>
              <a:t>) at runtime.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CLR</a:t>
            </a:r>
            <a:r>
              <a:rPr lang="en-US" sz="2400" dirty="0">
                <a:solidFill>
                  <a:schemeClr val="tx1"/>
                </a:solidFill>
              </a:rPr>
              <a:t> knows what your code is doing and can </a:t>
            </a:r>
            <a:r>
              <a:rPr lang="en-US" sz="2400" i="1" dirty="0">
                <a:solidFill>
                  <a:schemeClr val="tx1"/>
                </a:solidFill>
              </a:rPr>
              <a:t>manage</a:t>
            </a:r>
            <a:r>
              <a:rPr lang="en-US" sz="2400" dirty="0">
                <a:solidFill>
                  <a:schemeClr val="tx1"/>
                </a:solidFill>
              </a:rPr>
              <a:t> 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CLR</a:t>
            </a:r>
            <a:r>
              <a:rPr lang="en-US" sz="2400" dirty="0">
                <a:solidFill>
                  <a:schemeClr val="tx1"/>
                </a:solidFill>
              </a:rPr>
              <a:t> provides memory management (</a:t>
            </a:r>
            <a:r>
              <a:rPr lang="en-US" sz="2400" b="1" i="1" dirty="0">
                <a:solidFill>
                  <a:schemeClr val="tx1"/>
                </a:solidFill>
              </a:rPr>
              <a:t>GC</a:t>
            </a:r>
            <a:r>
              <a:rPr lang="en-US" sz="2400" dirty="0">
                <a:solidFill>
                  <a:schemeClr val="tx1"/>
                </a:solidFill>
              </a:rPr>
              <a:t>), security boundaries, type safety,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Managed code is written in a high-level language that can be run on top of .NET.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Code is compiled into </a:t>
            </a:r>
            <a:r>
              <a:rPr lang="en-US" sz="2400" b="1" dirty="0">
                <a:solidFill>
                  <a:schemeClr val="tx1"/>
                </a:solidFill>
              </a:rPr>
              <a:t>Intermediate Language</a:t>
            </a:r>
            <a:r>
              <a:rPr lang="en-US" sz="2400" dirty="0">
                <a:solidFill>
                  <a:schemeClr val="tx1"/>
                </a:solidFill>
              </a:rPr>
              <a:t> code, which the </a:t>
            </a:r>
            <a:r>
              <a:rPr lang="en-US" sz="2400" b="1" i="1" dirty="0">
                <a:solidFill>
                  <a:schemeClr val="tx1"/>
                </a:solidFill>
              </a:rPr>
              <a:t>CLR</a:t>
            </a:r>
            <a:r>
              <a:rPr lang="en-US" sz="2400" dirty="0">
                <a:solidFill>
                  <a:schemeClr val="tx1"/>
                </a:solidFill>
              </a:rPr>
              <a:t> compiles and executes.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CLR</a:t>
            </a:r>
            <a:r>
              <a:rPr lang="en-US" sz="2400" dirty="0">
                <a:solidFill>
                  <a:schemeClr val="tx1"/>
                </a:solidFill>
              </a:rPr>
              <a:t> manages the </a:t>
            </a:r>
            <a:r>
              <a:rPr lang="en-US" sz="2400" b="1" dirty="0">
                <a:solidFill>
                  <a:schemeClr val="tx1"/>
                </a:solidFill>
              </a:rPr>
              <a:t>Just-In-Time </a:t>
            </a:r>
            <a:r>
              <a:rPr lang="en-US" sz="2400" dirty="0">
                <a:solidFill>
                  <a:schemeClr val="tx1"/>
                </a:solidFill>
              </a:rPr>
              <a:t>compiling of code from </a:t>
            </a:r>
            <a:r>
              <a:rPr lang="en-US" sz="2400" b="1" i="1" dirty="0">
                <a:solidFill>
                  <a:schemeClr val="tx1"/>
                </a:solidFill>
              </a:rPr>
              <a:t>IL</a:t>
            </a:r>
            <a:r>
              <a:rPr lang="en-US" sz="2400" dirty="0">
                <a:solidFill>
                  <a:schemeClr val="tx1"/>
                </a:solidFill>
              </a:rPr>
              <a:t> to machine code that can be run on a </a:t>
            </a:r>
            <a:r>
              <a:rPr lang="en-US" sz="2400" b="1" i="1" dirty="0">
                <a:solidFill>
                  <a:schemeClr val="tx1"/>
                </a:solidFill>
              </a:rPr>
              <a:t>CPU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981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74F4-1CE5-4E99-97D9-F40224B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Unmanaged Code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https://docs.microsoft.com/en-us/dotnet/framework/interop/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B85E-B2C3-4C63-9635-C7A66590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754" y="1886857"/>
            <a:ext cx="4160621" cy="4480076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Code that runs outside the </a:t>
            </a:r>
            <a:r>
              <a:rPr lang="en-US" sz="2400" b="1" i="1" dirty="0">
                <a:solidFill>
                  <a:schemeClr val="tx1"/>
                </a:solidFill>
              </a:rPr>
              <a:t>CLR</a:t>
            </a:r>
            <a:r>
              <a:rPr lang="en-US" sz="2400" dirty="0">
                <a:solidFill>
                  <a:schemeClr val="tx1"/>
                </a:solidFill>
              </a:rPr>
              <a:t> is called </a:t>
            </a:r>
            <a:r>
              <a:rPr lang="en-US" sz="2400" u="sng" dirty="0">
                <a:solidFill>
                  <a:schemeClr val="tx1"/>
                </a:solidFill>
              </a:rPr>
              <a:t>Unmanaged Code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.NET Framework promotes interaction with </a:t>
            </a:r>
            <a:r>
              <a:rPr lang="en-US" sz="2400" dirty="0">
                <a:hlinkClick r:id="rId3"/>
              </a:rPr>
              <a:t>COM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components, COM+ services, external type libraries, and many operating system services.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Examples of Unmanaged Code: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 components,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ActiveX interfaces,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Windows API functions.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64B00-FC35-4B08-A921-4EC98FB42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323" y="2255584"/>
            <a:ext cx="5562939" cy="396753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049864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Common Language Runtime</vt:lpstr>
      <vt:lpstr>Common Language Runtime (CLR) is a managed execution environment that is part of Microsoft's .NET framework. CLR manages the execution of programs written in different supported languages. CLR transforms source code into a form of bytecode known as CIL (Common Intermediate Language).</vt:lpstr>
      <vt:lpstr>CLR (Common Language Runtime) https://docs.microsoft.com/en-us/dotnet/standard/clr https://docs.microsoft.com/en-us/dotnet/framework/get-started/overview</vt:lpstr>
      <vt:lpstr>.NET Class Libraries https://docs.microsoft.com/en-us/dotnet/framework/get-started/overview</vt:lpstr>
      <vt:lpstr>BCL (Base Class Library) https://docs.microsoft.com/en-us/dotnet/standard/clr</vt:lpstr>
      <vt:lpstr>.NET CLR and Class Library Relationship https://docs.microsoft.com/en-us/dotnet/framework/get-started/overview</vt:lpstr>
      <vt:lpstr>Managed Code https://docs.microsoft.com/en-us/dotnet/standard/managed-code https://docs.microsoft.com/en-us/dotnet/standard/managed-execution-process</vt:lpstr>
      <vt:lpstr>Unmanaged Code https://docs.microsoft.com/en-us/dotnet/framework/interop/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2020-02-26T16:47:14Z</dcterms:created>
  <dcterms:modified xsi:type="dcterms:W3CDTF">2023-05-08T18:58:50Z</dcterms:modified>
</cp:coreProperties>
</file>