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8" r:id="rId4"/>
    <p:sldId id="267" r:id="rId5"/>
    <p:sldId id="269" r:id="rId6"/>
    <p:sldId id="270" r:id="rId7"/>
    <p:sldId id="278" r:id="rId8"/>
    <p:sldId id="279" r:id="rId9"/>
    <p:sldId id="280" r:id="rId10"/>
    <p:sldId id="281" r:id="rId11"/>
    <p:sldId id="282"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7EBC"/>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83B2C1-256E-40D0-BEA1-CEFB9CAC28C5}" v="16" dt="2020-09-06T01:07:41.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63" autoAdjust="0"/>
    <p:restoredTop sz="94660"/>
  </p:normalViewPr>
  <p:slideViewPr>
    <p:cSldViewPr snapToGrid="0">
      <p:cViewPr varScale="1">
        <p:scale>
          <a:sx n="103" d="100"/>
          <a:sy n="103" d="100"/>
        </p:scale>
        <p:origin x="46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dotnet/csharp/language-reference/keywords/using-state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dotnet/api/system.idisposable?view=net-5.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dotnet/csharp/language-reference/keywords/using-statemen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dotnet/standard/garbage-collect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dotnet/standard/garbage-collection/fundamentals#fundamentals-of-memory"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dotnet/standard/garbage-collection/fundamenta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standard/garbage-collection/large-object-heap" TargetMode="External"/><Relationship Id="rId2" Type="http://schemas.openxmlformats.org/officeDocument/2006/relationships/hyperlink" Target="https://docs.microsoft.com/en-us/dotnet/standard/garbage-collection/fundamental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docs.microsoft.com/en-us/dotnet/standard/garbage-collection/fundamentals#genera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standard/managed-cod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omponent_Object_Model" TargetMode="External"/><Relationship Id="rId2" Type="http://schemas.openxmlformats.org/officeDocument/2006/relationships/hyperlink" Target="https://docs.microsoft.com/en-us/dotnet/framework/interop/"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dotnet/api/system.idisposable?view=netframework-4.8"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Garbage Collection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solidFill>
                  <a:schemeClr val="tx1">
                    <a:lumMod val="85000"/>
                    <a:lumOff val="15000"/>
                  </a:schemeClr>
                </a:solidFill>
                <a:latin typeface="+mj-lt"/>
              </a:rPr>
              <a:t>.net</a:t>
            </a:r>
            <a:endParaRPr lang="en-US" sz="3200" dirty="0">
              <a:solidFill>
                <a:schemeClr val="tx1">
                  <a:lumMod val="85000"/>
                  <a:lumOff val="15000"/>
                </a:schemeClr>
              </a:solidFill>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C909-2F04-46AE-9835-97A34FA70BE3}"/>
              </a:ext>
            </a:extLst>
          </p:cNvPr>
          <p:cNvSpPr>
            <a:spLocks noGrp="1"/>
          </p:cNvSpPr>
          <p:nvPr>
            <p:ph idx="1"/>
          </p:nvPr>
        </p:nvSpPr>
        <p:spPr>
          <a:xfrm>
            <a:off x="771601" y="4357667"/>
            <a:ext cx="10989808" cy="2128857"/>
          </a:xfrm>
        </p:spPr>
        <p:txBody>
          <a:bodyPr>
            <a:normAutofit/>
          </a:bodyPr>
          <a:lstStyle/>
          <a:p>
            <a:pPr marL="0" indent="0">
              <a:buNone/>
            </a:pPr>
            <a:r>
              <a:rPr lang="en-US" sz="2400" dirty="0">
                <a:solidFill>
                  <a:schemeClr val="tx1"/>
                </a:solidFill>
              </a:rPr>
              <a:t>When the lifetime of an </a:t>
            </a:r>
            <a:r>
              <a:rPr lang="en-US" sz="2400" b="1" i="1" dirty="0">
                <a:solidFill>
                  <a:schemeClr val="tx1"/>
                </a:solidFill>
              </a:rPr>
              <a:t>IDisposable</a:t>
            </a:r>
            <a:r>
              <a:rPr lang="en-US" sz="2400" dirty="0">
                <a:solidFill>
                  <a:schemeClr val="tx1"/>
                </a:solidFill>
              </a:rPr>
              <a:t> object is limited to a single method, it should be declared and instantiated in a </a:t>
            </a:r>
            <a:r>
              <a:rPr lang="en-US" sz="2400" dirty="0">
                <a:solidFill>
                  <a:srgbClr val="FF0000"/>
                </a:solidFill>
              </a:rPr>
              <a:t>using</a:t>
            </a:r>
            <a:r>
              <a:rPr lang="en-US" sz="2400" dirty="0"/>
              <a:t> </a:t>
            </a:r>
            <a:r>
              <a:rPr lang="en-US" sz="2400" dirty="0">
                <a:solidFill>
                  <a:schemeClr val="tx1"/>
                </a:solidFill>
              </a:rPr>
              <a:t>statement. The </a:t>
            </a:r>
            <a:r>
              <a:rPr lang="en-US" sz="2400" dirty="0">
                <a:solidFill>
                  <a:srgbClr val="FF0000"/>
                </a:solidFill>
              </a:rPr>
              <a:t>using</a:t>
            </a:r>
            <a:r>
              <a:rPr lang="en-US" sz="2400" dirty="0"/>
              <a:t> </a:t>
            </a:r>
            <a:r>
              <a:rPr lang="en-US" sz="2400" dirty="0">
                <a:solidFill>
                  <a:schemeClr val="tx1"/>
                </a:solidFill>
              </a:rPr>
              <a:t>statement calls </a:t>
            </a:r>
            <a:r>
              <a:rPr lang="en-US" sz="2400" dirty="0">
                <a:solidFill>
                  <a:srgbClr val="FF0000"/>
                </a:solidFill>
              </a:rPr>
              <a:t>.Dispose() </a:t>
            </a:r>
            <a:r>
              <a:rPr lang="en-US" sz="2400" dirty="0">
                <a:solidFill>
                  <a:schemeClr val="tx1"/>
                </a:solidFill>
              </a:rPr>
              <a:t>on the object and causes the object itself to go out of scope as soon as </a:t>
            </a:r>
            <a:r>
              <a:rPr lang="en-US" sz="2400" dirty="0">
                <a:solidFill>
                  <a:srgbClr val="FF0000"/>
                </a:solidFill>
              </a:rPr>
              <a:t>.Dispose() </a:t>
            </a:r>
            <a:r>
              <a:rPr lang="en-US" sz="2400" dirty="0">
                <a:solidFill>
                  <a:schemeClr val="tx1"/>
                </a:solidFill>
              </a:rPr>
              <a:t>is called. Within the </a:t>
            </a:r>
            <a:r>
              <a:rPr lang="en-US" sz="2400" dirty="0">
                <a:solidFill>
                  <a:srgbClr val="FF0000"/>
                </a:solidFill>
              </a:rPr>
              <a:t>using</a:t>
            </a:r>
            <a:r>
              <a:rPr lang="en-US" sz="2400" dirty="0"/>
              <a:t> </a:t>
            </a:r>
            <a:r>
              <a:rPr lang="en-US" sz="2400" dirty="0">
                <a:solidFill>
                  <a:schemeClr val="tx1"/>
                </a:solidFill>
              </a:rPr>
              <a:t>block, the object is read-only and cannot be modified or reassigned.</a:t>
            </a:r>
          </a:p>
        </p:txBody>
      </p:sp>
      <p:sp>
        <p:nvSpPr>
          <p:cNvPr id="4" name="Title 1">
            <a:extLst>
              <a:ext uri="{FF2B5EF4-FFF2-40B4-BE49-F238E27FC236}">
                <a16:creationId xmlns:a16="http://schemas.microsoft.com/office/drawing/2014/main" id="{3ABDED6E-9C88-4521-AB1F-E71FEFC8B125}"/>
              </a:ext>
            </a:extLst>
          </p:cNvPr>
          <p:cNvSpPr>
            <a:spLocks noGrp="1"/>
          </p:cNvSpPr>
          <p:nvPr>
            <p:ph type="title"/>
          </p:nvPr>
        </p:nvSpPr>
        <p:spPr>
          <a:xfrm>
            <a:off x="1096963" y="283004"/>
            <a:ext cx="10058400" cy="1449387"/>
          </a:xfrm>
        </p:spPr>
        <p:txBody>
          <a:bodyPr>
            <a:normAutofit/>
          </a:bodyPr>
          <a:lstStyle/>
          <a:p>
            <a:r>
              <a:rPr lang="en-US" dirty="0">
                <a:solidFill>
                  <a:srgbClr val="FF0000"/>
                </a:solidFill>
              </a:rPr>
              <a:t>using</a:t>
            </a:r>
            <a:r>
              <a:rPr lang="en-US" dirty="0">
                <a:solidFill>
                  <a:schemeClr val="tx1"/>
                </a:solidFill>
              </a:rPr>
              <a:t> block and IDisposable</a:t>
            </a:r>
            <a:br>
              <a:rPr lang="en-US" sz="1200" dirty="0"/>
            </a:br>
            <a:r>
              <a:rPr lang="en-US" sz="1400" dirty="0">
                <a:hlinkClick r:id="rId2"/>
              </a:rPr>
              <a:t>https://docs.microsoft.com/en-us/dotnet/csharp/language-reference/keywords/using-statement</a:t>
            </a:r>
            <a:endParaRPr lang="en-US" sz="1400" dirty="0"/>
          </a:p>
        </p:txBody>
      </p:sp>
      <p:pic>
        <p:nvPicPr>
          <p:cNvPr id="5" name="Picture 4">
            <a:extLst>
              <a:ext uri="{FF2B5EF4-FFF2-40B4-BE49-F238E27FC236}">
                <a16:creationId xmlns:a16="http://schemas.microsoft.com/office/drawing/2014/main" id="{1E83D5E8-72A3-479F-9274-672854BED8DE}"/>
              </a:ext>
            </a:extLst>
          </p:cNvPr>
          <p:cNvPicPr>
            <a:picLocks noChangeAspect="1"/>
          </p:cNvPicPr>
          <p:nvPr/>
        </p:nvPicPr>
        <p:blipFill>
          <a:blip r:embed="rId3"/>
          <a:stretch>
            <a:fillRect/>
          </a:stretch>
        </p:blipFill>
        <p:spPr>
          <a:xfrm>
            <a:off x="2401779" y="2500332"/>
            <a:ext cx="7388439" cy="1857337"/>
          </a:xfrm>
          <a:prstGeom prst="rect">
            <a:avLst/>
          </a:prstGeom>
          <a:ln w="25400">
            <a:solidFill>
              <a:schemeClr val="accent2"/>
            </a:solidFill>
          </a:ln>
          <a:effectLst/>
        </p:spPr>
      </p:pic>
      <p:sp>
        <p:nvSpPr>
          <p:cNvPr id="2" name="Rectangle 1">
            <a:extLst>
              <a:ext uri="{FF2B5EF4-FFF2-40B4-BE49-F238E27FC236}">
                <a16:creationId xmlns:a16="http://schemas.microsoft.com/office/drawing/2014/main" id="{D9429AA0-D78D-430A-A63B-1FC1DD033455}"/>
              </a:ext>
            </a:extLst>
          </p:cNvPr>
          <p:cNvSpPr/>
          <p:nvPr/>
        </p:nvSpPr>
        <p:spPr>
          <a:xfrm>
            <a:off x="601094" y="1945808"/>
            <a:ext cx="10989808" cy="461665"/>
          </a:xfrm>
          <a:prstGeom prst="rect">
            <a:avLst/>
          </a:prstGeom>
        </p:spPr>
        <p:txBody>
          <a:bodyPr wrap="square">
            <a:spAutoFit/>
          </a:bodyPr>
          <a:lstStyle/>
          <a:p>
            <a:pPr algn="ctr"/>
            <a:r>
              <a:rPr lang="en-US" sz="2400" dirty="0"/>
              <a:t>Provides a convenient syntax that ensures the correct use of </a:t>
            </a:r>
            <a:r>
              <a:rPr lang="en-US" sz="2400" b="1" i="1" dirty="0"/>
              <a:t>IDisposable</a:t>
            </a:r>
            <a:r>
              <a:rPr lang="en-US" sz="2400" dirty="0"/>
              <a:t> objects.</a:t>
            </a:r>
          </a:p>
        </p:txBody>
      </p:sp>
    </p:spTree>
    <p:extLst>
      <p:ext uri="{BB962C8B-B14F-4D97-AF65-F5344CB8AC3E}">
        <p14:creationId xmlns:p14="http://schemas.microsoft.com/office/powerpoint/2010/main" val="203720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8366-8222-445A-92EF-526706052D4E}"/>
              </a:ext>
            </a:extLst>
          </p:cNvPr>
          <p:cNvSpPr>
            <a:spLocks noGrp="1"/>
          </p:cNvSpPr>
          <p:nvPr>
            <p:ph type="title"/>
          </p:nvPr>
        </p:nvSpPr>
        <p:spPr/>
        <p:txBody>
          <a:bodyPr>
            <a:normAutofit/>
          </a:bodyPr>
          <a:lstStyle/>
          <a:p>
            <a:r>
              <a:rPr lang="en-US" dirty="0">
                <a:solidFill>
                  <a:srgbClr val="FF0000"/>
                </a:solidFill>
              </a:rPr>
              <a:t>Using</a:t>
            </a:r>
            <a:r>
              <a:rPr lang="en-US" dirty="0">
                <a:solidFill>
                  <a:schemeClr val="tx1"/>
                </a:solidFill>
              </a:rPr>
              <a:t> Block</a:t>
            </a:r>
            <a:br>
              <a:rPr lang="en-US" dirty="0"/>
            </a:br>
            <a:r>
              <a:rPr lang="en-US" sz="1400" dirty="0">
                <a:hlinkClick r:id="rId2"/>
              </a:rPr>
              <a:t>https://docs.microsoft.com/en-us/dotnet/api/system.idisposable?view=net-5.0</a:t>
            </a:r>
            <a:endParaRPr lang="en-US" sz="1400" dirty="0"/>
          </a:p>
        </p:txBody>
      </p:sp>
      <p:sp>
        <p:nvSpPr>
          <p:cNvPr id="6" name="Rectangle 2">
            <a:extLst>
              <a:ext uri="{FF2B5EF4-FFF2-40B4-BE49-F238E27FC236}">
                <a16:creationId xmlns:a16="http://schemas.microsoft.com/office/drawing/2014/main" id="{9C3BD4BC-2905-4759-8059-C8C8AE0E0F27}"/>
              </a:ext>
            </a:extLst>
          </p:cNvPr>
          <p:cNvSpPr>
            <a:spLocks noGrp="1" noChangeArrowheads="1"/>
          </p:cNvSpPr>
          <p:nvPr>
            <p:ph idx="1"/>
          </p:nvPr>
        </p:nvSpPr>
        <p:spPr bwMode="auto">
          <a:xfrm>
            <a:off x="1404938" y="1870117"/>
            <a:ext cx="3661587" cy="4559258"/>
          </a:xfrm>
          <a:prstGeom prst="rect">
            <a:avLst/>
          </a:prstGeom>
          <a:noFill/>
          <a:ln>
            <a:noFill/>
          </a:ln>
          <a:effectLst/>
        </p:spPr>
        <p:txBody>
          <a:bodyPr vert="horz" wrap="square"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mn-lt"/>
                <a:cs typeface="Segoe UI" panose="020B0502040204020203" pitchFamily="34" charset="0"/>
              </a:rPr>
              <a:t>If your language supports a construct such as the </a:t>
            </a:r>
            <a:r>
              <a:rPr kumimoji="0" lang="en-US" altLang="en-US" sz="2800" b="0" i="0" u="none" strike="noStrike" cap="none" normalizeH="0" baseline="0" dirty="0">
                <a:ln>
                  <a:noFill/>
                </a:ln>
                <a:solidFill>
                  <a:srgbClr val="FF0000"/>
                </a:solidFill>
                <a:effectLst/>
                <a:latin typeface="+mn-lt"/>
                <a:cs typeface="Segoe UI" panose="020B0502040204020203" pitchFamily="34" charset="0"/>
              </a:rPr>
              <a:t>using</a:t>
            </a:r>
            <a:r>
              <a:rPr kumimoji="0" lang="en-US" altLang="en-US" sz="2800" b="0" i="0" u="none" strike="noStrike" cap="none" normalizeH="0" baseline="0" dirty="0">
                <a:ln>
                  <a:noFill/>
                </a:ln>
                <a:effectLst/>
                <a:latin typeface="+mn-lt"/>
                <a:cs typeface="Segoe UI" panose="020B0502040204020203" pitchFamily="34" charset="0"/>
              </a:rPr>
              <a:t> </a:t>
            </a:r>
            <a:r>
              <a:rPr lang="en-US" altLang="en-US" sz="2800" dirty="0">
                <a:latin typeface="+mn-lt"/>
                <a:cs typeface="Segoe UI" panose="020B0502040204020203" pitchFamily="34" charset="0"/>
              </a:rPr>
              <a:t>s</a:t>
            </a:r>
            <a:r>
              <a:rPr kumimoji="0" lang="en-US" altLang="en-US" sz="2800" b="0" i="0" u="none" strike="noStrike" cap="none" normalizeH="0" baseline="0" dirty="0">
                <a:ln>
                  <a:noFill/>
                </a:ln>
                <a:effectLst/>
                <a:latin typeface="+mn-lt"/>
                <a:cs typeface="Segoe UI" panose="020B0502040204020203" pitchFamily="34" charset="0"/>
              </a:rPr>
              <a:t>tatement in C#, you can use it instead of explicitly calling </a:t>
            </a:r>
            <a:r>
              <a:rPr kumimoji="0" lang="en-US" altLang="en-US" sz="2800" b="0" i="0" u="none" strike="noStrike" cap="none" normalizeH="0" baseline="0" dirty="0" err="1">
                <a:ln>
                  <a:noFill/>
                </a:ln>
                <a:solidFill>
                  <a:srgbClr val="FF0000"/>
                </a:solidFill>
                <a:effectLst/>
                <a:latin typeface="+mn-lt"/>
                <a:cs typeface="Segoe UI" panose="020B0502040204020203" pitchFamily="34" charset="0"/>
              </a:rPr>
              <a:t>Idisposable.Dispose</a:t>
            </a:r>
            <a:r>
              <a:rPr kumimoji="0" lang="en-US" altLang="en-US" sz="2800" b="0" i="0" u="none" strike="noStrike" cap="none" normalizeH="0" baseline="0" dirty="0">
                <a:ln>
                  <a:noFill/>
                </a:ln>
                <a:solidFill>
                  <a:srgbClr val="FF0000"/>
                </a:solidFill>
                <a:effectLst/>
                <a:latin typeface="+mn-lt"/>
                <a:cs typeface="Segoe UI" panose="020B0502040204020203" pitchFamily="34" charset="0"/>
              </a:rPr>
              <a:t>()</a:t>
            </a:r>
            <a:r>
              <a:rPr kumimoji="0" lang="en-US" altLang="en-US" sz="2800" b="0" i="0" u="none" strike="noStrike" cap="none" normalizeH="0" baseline="0" dirty="0">
                <a:ln>
                  <a:noFill/>
                </a:ln>
                <a:effectLst/>
                <a:latin typeface="+mn-lt"/>
                <a:cs typeface="Segoe UI" panose="020B0502040204020203" pitchFamily="34" charset="0"/>
              </a:rPr>
              <a:t>.</a:t>
            </a:r>
          </a:p>
        </p:txBody>
      </p:sp>
      <p:pic>
        <p:nvPicPr>
          <p:cNvPr id="7" name="Picture 6">
            <a:extLst>
              <a:ext uri="{FF2B5EF4-FFF2-40B4-BE49-F238E27FC236}">
                <a16:creationId xmlns:a16="http://schemas.microsoft.com/office/drawing/2014/main" id="{72A16738-BE7B-4FAA-ADEF-866E744A69C0}"/>
              </a:ext>
            </a:extLst>
          </p:cNvPr>
          <p:cNvPicPr>
            <a:picLocks noChangeAspect="1"/>
          </p:cNvPicPr>
          <p:nvPr/>
        </p:nvPicPr>
        <p:blipFill>
          <a:blip r:embed="rId3"/>
          <a:stretch>
            <a:fillRect/>
          </a:stretch>
        </p:blipFill>
        <p:spPr>
          <a:xfrm>
            <a:off x="5273580" y="2317561"/>
            <a:ext cx="5523007" cy="2547159"/>
          </a:xfrm>
          <a:prstGeom prst="rect">
            <a:avLst/>
          </a:prstGeom>
          <a:ln w="25400">
            <a:solidFill>
              <a:schemeClr val="accent2"/>
            </a:solidFill>
          </a:ln>
          <a:effectLst/>
        </p:spPr>
      </p:pic>
      <p:sp>
        <p:nvSpPr>
          <p:cNvPr id="8" name="Rectangle 3">
            <a:extLst>
              <a:ext uri="{FF2B5EF4-FFF2-40B4-BE49-F238E27FC236}">
                <a16:creationId xmlns:a16="http://schemas.microsoft.com/office/drawing/2014/main" id="{FD9B6288-1C3E-43C3-8FED-F8C0DF447C13}"/>
              </a:ext>
            </a:extLst>
          </p:cNvPr>
          <p:cNvSpPr>
            <a:spLocks noChangeArrowheads="1"/>
          </p:cNvSpPr>
          <p:nvPr/>
        </p:nvSpPr>
        <p:spPr bwMode="auto">
          <a:xfrm>
            <a:off x="5273579" y="4872247"/>
            <a:ext cx="5523007"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cs typeface="Segoe UI" panose="020B0502040204020203" pitchFamily="34" charset="0"/>
              </a:rPr>
              <a:t>The </a:t>
            </a:r>
            <a:r>
              <a:rPr kumimoji="0" lang="en-US" altLang="en-US" sz="1600" u="none" strike="noStrike" cap="none" normalizeH="0" baseline="0" dirty="0">
                <a:ln>
                  <a:noFill/>
                </a:ln>
                <a:solidFill>
                  <a:srgbClr val="FF0000"/>
                </a:solidFill>
                <a:effectLst/>
                <a:cs typeface="Segoe UI" panose="020B0502040204020203" pitchFamily="34" charset="0"/>
              </a:rPr>
              <a:t>using</a:t>
            </a:r>
            <a:r>
              <a:rPr kumimoji="0" lang="en-US" altLang="en-US" sz="1600" b="0" i="0" u="none" strike="noStrike" cap="none" normalizeH="0" baseline="0" dirty="0">
                <a:ln>
                  <a:noFill/>
                </a:ln>
                <a:effectLst/>
                <a:cs typeface="Segoe UI" panose="020B0502040204020203" pitchFamily="34" charset="0"/>
              </a:rPr>
              <a:t> statement is a syntactic convenience. At compile time, the language compiler converts a using statement to a </a:t>
            </a:r>
            <a:r>
              <a:rPr kumimoji="0" lang="en-US" altLang="en-US" sz="1600" b="1" i="0" strike="noStrike" cap="none" normalizeH="0" baseline="0" dirty="0">
                <a:ln>
                  <a:noFill/>
                </a:ln>
                <a:solidFill>
                  <a:srgbClr val="FF0000"/>
                </a:solidFill>
                <a:effectLst/>
                <a:cs typeface="Segoe UI" panose="020B0502040204020203" pitchFamily="34" charset="0"/>
              </a:rPr>
              <a:t>try/finally </a:t>
            </a:r>
            <a:r>
              <a:rPr kumimoji="0" lang="en-US" altLang="en-US" sz="1600" b="0" i="0" u="none" strike="noStrike" cap="none" normalizeH="0" baseline="0" dirty="0">
                <a:ln>
                  <a:noFill/>
                </a:ln>
                <a:effectLst/>
                <a:cs typeface="Segoe UI" panose="020B0502040204020203" pitchFamily="34" charset="0"/>
              </a:rPr>
              <a:t>block.</a:t>
            </a:r>
          </a:p>
        </p:txBody>
      </p:sp>
    </p:spTree>
    <p:extLst>
      <p:ext uri="{BB962C8B-B14F-4D97-AF65-F5344CB8AC3E}">
        <p14:creationId xmlns:p14="http://schemas.microsoft.com/office/powerpoint/2010/main" val="2030293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0BC4C-C960-4D13-8B54-2B2090617A9F}"/>
              </a:ext>
            </a:extLst>
          </p:cNvPr>
          <p:cNvSpPr>
            <a:spLocks noGrp="1"/>
          </p:cNvSpPr>
          <p:nvPr>
            <p:ph idx="1"/>
          </p:nvPr>
        </p:nvSpPr>
        <p:spPr>
          <a:xfrm>
            <a:off x="1314450" y="1906210"/>
            <a:ext cx="5157788" cy="4490007"/>
          </a:xfrm>
        </p:spPr>
        <p:txBody>
          <a:bodyPr anchor="ctr">
            <a:normAutofit/>
          </a:bodyPr>
          <a:lstStyle/>
          <a:p>
            <a:r>
              <a:rPr lang="en-US" sz="2400" dirty="0">
                <a:solidFill>
                  <a:schemeClr val="tx1"/>
                </a:solidFill>
              </a:rPr>
              <a:t>The</a:t>
            </a:r>
            <a:r>
              <a:rPr lang="en-US" sz="2400" dirty="0"/>
              <a:t> </a:t>
            </a:r>
            <a:r>
              <a:rPr lang="en-US" sz="2400" dirty="0">
                <a:solidFill>
                  <a:srgbClr val="FF0000"/>
                </a:solidFill>
              </a:rPr>
              <a:t>using</a:t>
            </a:r>
            <a:r>
              <a:rPr lang="en-US" sz="2400" dirty="0"/>
              <a:t> </a:t>
            </a:r>
            <a:r>
              <a:rPr lang="en-US" sz="2400" dirty="0">
                <a:solidFill>
                  <a:schemeClr val="tx1"/>
                </a:solidFill>
              </a:rPr>
              <a:t>statement ensures that </a:t>
            </a:r>
            <a:r>
              <a:rPr lang="en-US" sz="2400" dirty="0">
                <a:solidFill>
                  <a:srgbClr val="FF0000"/>
                </a:solidFill>
              </a:rPr>
              <a:t>.Dispose</a:t>
            </a:r>
            <a:r>
              <a:rPr lang="en-US" sz="2400" dirty="0">
                <a:solidFill>
                  <a:schemeClr val="tx1"/>
                </a:solidFill>
              </a:rPr>
              <a:t>() is called even if an exception occurs within the </a:t>
            </a:r>
            <a:r>
              <a:rPr lang="en-US" sz="2400" dirty="0">
                <a:solidFill>
                  <a:srgbClr val="FF0000"/>
                </a:solidFill>
              </a:rPr>
              <a:t>using</a:t>
            </a:r>
            <a:r>
              <a:rPr lang="en-US" sz="2400" dirty="0"/>
              <a:t> </a:t>
            </a:r>
            <a:r>
              <a:rPr lang="en-US" sz="2400" dirty="0">
                <a:solidFill>
                  <a:schemeClr val="tx1"/>
                </a:solidFill>
              </a:rPr>
              <a:t>block. You can achieve the same result by putting the object inside a</a:t>
            </a:r>
            <a:r>
              <a:rPr lang="en-US" sz="2400" dirty="0"/>
              <a:t> </a:t>
            </a:r>
            <a:r>
              <a:rPr lang="en-US" sz="2400" dirty="0">
                <a:solidFill>
                  <a:srgbClr val="FF0000"/>
                </a:solidFill>
              </a:rPr>
              <a:t>try</a:t>
            </a:r>
            <a:r>
              <a:rPr lang="en-US" sz="2400" dirty="0"/>
              <a:t> </a:t>
            </a:r>
            <a:r>
              <a:rPr lang="en-US" sz="2400" dirty="0">
                <a:solidFill>
                  <a:schemeClr val="tx1"/>
                </a:solidFill>
              </a:rPr>
              <a:t>block and then calling </a:t>
            </a:r>
            <a:r>
              <a:rPr lang="en-US" sz="2400" dirty="0">
                <a:solidFill>
                  <a:srgbClr val="FF0000"/>
                </a:solidFill>
              </a:rPr>
              <a:t>.Dispose() </a:t>
            </a:r>
            <a:r>
              <a:rPr lang="en-US" sz="2400" dirty="0">
                <a:solidFill>
                  <a:schemeClr val="tx1"/>
                </a:solidFill>
              </a:rPr>
              <a:t>in a finally block. </a:t>
            </a:r>
          </a:p>
          <a:p>
            <a:r>
              <a:rPr lang="en-US" sz="2400" dirty="0">
                <a:solidFill>
                  <a:schemeClr val="tx1"/>
                </a:solidFill>
              </a:rPr>
              <a:t>A</a:t>
            </a:r>
            <a:r>
              <a:rPr lang="en-US" sz="2400" dirty="0"/>
              <a:t> </a:t>
            </a:r>
            <a:r>
              <a:rPr lang="en-US" sz="2400" dirty="0">
                <a:solidFill>
                  <a:srgbClr val="FF0000"/>
                </a:solidFill>
              </a:rPr>
              <a:t>using</a:t>
            </a:r>
            <a:r>
              <a:rPr lang="en-US" sz="2400" b="1" i="1" dirty="0"/>
              <a:t> </a:t>
            </a:r>
            <a:r>
              <a:rPr lang="en-US" sz="2400" dirty="0">
                <a:solidFill>
                  <a:schemeClr val="tx1"/>
                </a:solidFill>
              </a:rPr>
              <a:t>block is expanded to a </a:t>
            </a:r>
            <a:r>
              <a:rPr lang="en-US" sz="2400" dirty="0">
                <a:solidFill>
                  <a:srgbClr val="FF0000"/>
                </a:solidFill>
              </a:rPr>
              <a:t>try/catch</a:t>
            </a:r>
            <a:r>
              <a:rPr lang="en-US" sz="2400" dirty="0">
                <a:solidFill>
                  <a:schemeClr val="tx1"/>
                </a:solidFill>
              </a:rPr>
              <a:t> block at compile time. Note the curly braces create a limited scope for the object.</a:t>
            </a:r>
          </a:p>
        </p:txBody>
      </p:sp>
      <p:sp>
        <p:nvSpPr>
          <p:cNvPr id="5" name="Title 1">
            <a:extLst>
              <a:ext uri="{FF2B5EF4-FFF2-40B4-BE49-F238E27FC236}">
                <a16:creationId xmlns:a16="http://schemas.microsoft.com/office/drawing/2014/main" id="{88AE7B89-D32B-4C03-AD66-41FF6FDD29AA}"/>
              </a:ext>
            </a:extLst>
          </p:cNvPr>
          <p:cNvSpPr>
            <a:spLocks noGrp="1"/>
          </p:cNvSpPr>
          <p:nvPr>
            <p:ph type="title"/>
          </p:nvPr>
        </p:nvSpPr>
        <p:spPr>
          <a:xfrm>
            <a:off x="1096962" y="287338"/>
            <a:ext cx="8270876" cy="1449387"/>
          </a:xfrm>
        </p:spPr>
        <p:txBody>
          <a:bodyPr>
            <a:normAutofit/>
          </a:bodyPr>
          <a:lstStyle/>
          <a:p>
            <a:r>
              <a:rPr lang="en-US" dirty="0">
                <a:solidFill>
                  <a:srgbClr val="FF0000"/>
                </a:solidFill>
              </a:rPr>
              <a:t>using </a:t>
            </a:r>
            <a:r>
              <a:rPr lang="en-US" dirty="0">
                <a:solidFill>
                  <a:schemeClr val="tx1"/>
                </a:solidFill>
              </a:rPr>
              <a:t>block</a:t>
            </a:r>
            <a:br>
              <a:rPr lang="en-US" sz="1200" dirty="0"/>
            </a:br>
            <a:r>
              <a:rPr lang="en-US" sz="1400" dirty="0">
                <a:hlinkClick r:id="rId2"/>
              </a:rPr>
              <a:t>https://docs.microsoft.com/en-us/dotnet/csharp/language-reference/keywords/using-statement</a:t>
            </a:r>
            <a:endParaRPr lang="en-US" sz="1400" dirty="0"/>
          </a:p>
        </p:txBody>
      </p:sp>
      <p:pic>
        <p:nvPicPr>
          <p:cNvPr id="6" name="Picture 5">
            <a:extLst>
              <a:ext uri="{FF2B5EF4-FFF2-40B4-BE49-F238E27FC236}">
                <a16:creationId xmlns:a16="http://schemas.microsoft.com/office/drawing/2014/main" id="{45A90388-30AD-487D-B1E6-A467773CE5AF}"/>
              </a:ext>
            </a:extLst>
          </p:cNvPr>
          <p:cNvPicPr>
            <a:picLocks noChangeAspect="1"/>
          </p:cNvPicPr>
          <p:nvPr/>
        </p:nvPicPr>
        <p:blipFill>
          <a:blip r:embed="rId3"/>
          <a:stretch>
            <a:fillRect/>
          </a:stretch>
        </p:blipFill>
        <p:spPr>
          <a:xfrm>
            <a:off x="6676883" y="2301774"/>
            <a:ext cx="3485415" cy="2577666"/>
          </a:xfrm>
          <a:prstGeom prst="rect">
            <a:avLst/>
          </a:prstGeom>
          <a:ln w="25400">
            <a:solidFill>
              <a:schemeClr val="accent2"/>
            </a:solidFill>
          </a:ln>
          <a:effectLst/>
        </p:spPr>
      </p:pic>
      <p:pic>
        <p:nvPicPr>
          <p:cNvPr id="7" name="Picture 6">
            <a:extLst>
              <a:ext uri="{FF2B5EF4-FFF2-40B4-BE49-F238E27FC236}">
                <a16:creationId xmlns:a16="http://schemas.microsoft.com/office/drawing/2014/main" id="{1DDB9BD7-7DF4-4D1F-A42A-5C5E40F9C049}"/>
              </a:ext>
            </a:extLst>
          </p:cNvPr>
          <p:cNvPicPr>
            <a:picLocks noChangeAspect="1"/>
          </p:cNvPicPr>
          <p:nvPr/>
        </p:nvPicPr>
        <p:blipFill>
          <a:blip r:embed="rId4"/>
          <a:stretch>
            <a:fillRect/>
          </a:stretch>
        </p:blipFill>
        <p:spPr>
          <a:xfrm>
            <a:off x="6676883" y="5072608"/>
            <a:ext cx="4279426" cy="1075779"/>
          </a:xfrm>
          <a:prstGeom prst="rect">
            <a:avLst/>
          </a:prstGeom>
          <a:ln w="25400">
            <a:solidFill>
              <a:schemeClr val="accent2"/>
            </a:solidFill>
          </a:ln>
          <a:effectLst/>
        </p:spPr>
      </p:pic>
    </p:spTree>
    <p:extLst>
      <p:ext uri="{BB962C8B-B14F-4D97-AF65-F5344CB8AC3E}">
        <p14:creationId xmlns:p14="http://schemas.microsoft.com/office/powerpoint/2010/main" val="270964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023814" y="0"/>
            <a:ext cx="8795600" cy="4953000"/>
          </a:xfrm>
        </p:spPr>
        <p:txBody>
          <a:bodyPr anchor="ctr">
            <a:noAutofit/>
          </a:bodyPr>
          <a:lstStyle/>
          <a:p>
            <a:r>
              <a:rPr lang="en-US" sz="3600" i="1" dirty="0">
                <a:solidFill>
                  <a:schemeClr val="bg1"/>
                </a:solidFill>
              </a:rPr>
              <a:t>.NET’s </a:t>
            </a:r>
            <a:r>
              <a:rPr lang="en-US" sz="3600" b="1" i="1" dirty="0">
                <a:solidFill>
                  <a:schemeClr val="bg1"/>
                </a:solidFill>
              </a:rPr>
              <a:t>Garbage Collector </a:t>
            </a:r>
            <a:r>
              <a:rPr lang="en-US" sz="3600" i="1" dirty="0">
                <a:solidFill>
                  <a:schemeClr val="bg1"/>
                </a:solidFill>
              </a:rPr>
              <a:t>manages the allocation and release of memory for your application. It checks for objects in the managed</a:t>
            </a:r>
            <a:r>
              <a:rPr lang="en-US" sz="3600" b="1" i="1" dirty="0">
                <a:solidFill>
                  <a:schemeClr val="bg1"/>
                </a:solidFill>
              </a:rPr>
              <a:t> heap </a:t>
            </a:r>
            <a:r>
              <a:rPr lang="en-US" sz="3600" i="1" dirty="0">
                <a:solidFill>
                  <a:schemeClr val="bg1"/>
                </a:solidFill>
              </a:rPr>
              <a:t>that are no longer being used by the application and reclaims their memory.</a:t>
            </a:r>
            <a:endParaRPr lang="en-US" sz="18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41" y="4953000"/>
            <a:ext cx="12192000" cy="1905000"/>
          </a:xfrm>
        </p:spPr>
        <p:txBody>
          <a:bodyPr anchor="ctr">
            <a:normAutofit/>
          </a:bodyPr>
          <a:lstStyle/>
          <a:p>
            <a:pPr algn="ctr"/>
            <a:r>
              <a:rPr lang="en-US" sz="1400" dirty="0">
                <a:hlinkClick r:id="rId2"/>
              </a:rPr>
              <a:t>https://docs.microsoft.com/en-us/dotnet/standard/garbage-collection/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arbage-collection">
            <a:extLst>
              <a:ext uri="{FF2B5EF4-FFF2-40B4-BE49-F238E27FC236}">
                <a16:creationId xmlns:a16="http://schemas.microsoft.com/office/drawing/2014/main" id="{2A6A3D6F-24E6-4D3B-A4B1-21B4C5B57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6838" y="3306289"/>
            <a:ext cx="4535520" cy="2747388"/>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7225F3-585F-4011-AEF9-04975FB10764}"/>
              </a:ext>
            </a:extLst>
          </p:cNvPr>
          <p:cNvSpPr>
            <a:spLocks noGrp="1"/>
          </p:cNvSpPr>
          <p:nvPr>
            <p:ph type="title"/>
          </p:nvPr>
        </p:nvSpPr>
        <p:spPr/>
        <p:txBody>
          <a:bodyPr>
            <a:normAutofit/>
          </a:bodyPr>
          <a:lstStyle/>
          <a:p>
            <a:r>
              <a:rPr lang="en-US" dirty="0">
                <a:solidFill>
                  <a:schemeClr val="tx1"/>
                </a:solidFill>
              </a:rPr>
              <a:t>Fundamentals of memory</a:t>
            </a:r>
            <a:br>
              <a:rPr lang="en-US" dirty="0"/>
            </a:br>
            <a:r>
              <a:rPr lang="en-US" sz="1400" dirty="0">
                <a:hlinkClick r:id="rId3"/>
              </a:rPr>
              <a:t>https://docs.microsoft.com/en-us/dotnet/standard/garbage-collection/fundamentals#fundamentals-of-memory</a:t>
            </a:r>
            <a:endParaRPr lang="en-US" dirty="0"/>
          </a:p>
        </p:txBody>
      </p:sp>
      <p:sp>
        <p:nvSpPr>
          <p:cNvPr id="3" name="Content Placeholder 2">
            <a:extLst>
              <a:ext uri="{FF2B5EF4-FFF2-40B4-BE49-F238E27FC236}">
                <a16:creationId xmlns:a16="http://schemas.microsoft.com/office/drawing/2014/main" id="{C3C03A54-56B4-4652-A1B2-297B6164072E}"/>
              </a:ext>
            </a:extLst>
          </p:cNvPr>
          <p:cNvSpPr>
            <a:spLocks noGrp="1"/>
          </p:cNvSpPr>
          <p:nvPr>
            <p:ph idx="1"/>
          </p:nvPr>
        </p:nvSpPr>
        <p:spPr>
          <a:xfrm>
            <a:off x="1148809" y="1882589"/>
            <a:ext cx="8755064" cy="1173069"/>
          </a:xfrm>
        </p:spPr>
        <p:txBody>
          <a:bodyPr anchor="ctr">
            <a:normAutofit/>
          </a:bodyPr>
          <a:lstStyle/>
          <a:p>
            <a:pPr lvl="1">
              <a:buFont typeface="Arial" panose="020B0604020202020204" pitchFamily="34" charset="0"/>
              <a:buChar char="•"/>
            </a:pPr>
            <a:r>
              <a:rPr lang="en-US" sz="1800" dirty="0">
                <a:solidFill>
                  <a:schemeClr val="tx1"/>
                </a:solidFill>
              </a:rPr>
              <a:t>Each </a:t>
            </a:r>
            <a:r>
              <a:rPr lang="en-US" sz="1800" b="1" i="1" dirty="0">
                <a:solidFill>
                  <a:schemeClr val="tx1"/>
                </a:solidFill>
              </a:rPr>
              <a:t>process </a:t>
            </a:r>
            <a:r>
              <a:rPr lang="en-US" sz="1800" dirty="0">
                <a:solidFill>
                  <a:schemeClr val="tx1"/>
                </a:solidFill>
              </a:rPr>
              <a:t>(program) has 2GB of virtual memory allocated.</a:t>
            </a:r>
          </a:p>
          <a:p>
            <a:pPr lvl="1">
              <a:buFont typeface="Arial" panose="020B0604020202020204" pitchFamily="34" charset="0"/>
              <a:buChar char="•"/>
            </a:pPr>
            <a:r>
              <a:rPr lang="en-US" sz="1800" dirty="0">
                <a:solidFill>
                  <a:schemeClr val="tx1"/>
                </a:solidFill>
              </a:rPr>
              <a:t>In C#, you cannot decide </a:t>
            </a:r>
            <a:r>
              <a:rPr lang="en-US" sz="1800" u="sng" dirty="0">
                <a:solidFill>
                  <a:schemeClr val="tx1"/>
                </a:solidFill>
              </a:rPr>
              <a:t>where</a:t>
            </a:r>
            <a:r>
              <a:rPr lang="en-US" sz="1800" dirty="0">
                <a:solidFill>
                  <a:schemeClr val="tx1"/>
                </a:solidFill>
              </a:rPr>
              <a:t> or </a:t>
            </a:r>
            <a:r>
              <a:rPr lang="en-US" sz="1800" u="sng" dirty="0">
                <a:solidFill>
                  <a:schemeClr val="tx1"/>
                </a:solidFill>
              </a:rPr>
              <a:t>how</a:t>
            </a:r>
            <a:r>
              <a:rPr lang="en-US" sz="1800" dirty="0">
                <a:solidFill>
                  <a:schemeClr val="tx1"/>
                </a:solidFill>
              </a:rPr>
              <a:t> memory is allocated during the process.</a:t>
            </a:r>
          </a:p>
          <a:p>
            <a:pPr lvl="1">
              <a:buFont typeface="Arial" panose="020B0604020202020204" pitchFamily="34" charset="0"/>
              <a:buChar char="•"/>
            </a:pPr>
            <a:r>
              <a:rPr lang="en-US" sz="1800" dirty="0">
                <a:solidFill>
                  <a:schemeClr val="tx1"/>
                </a:solidFill>
              </a:rPr>
              <a:t>The </a:t>
            </a:r>
            <a:r>
              <a:rPr lang="en-US" sz="1800" b="1" i="1" dirty="0">
                <a:solidFill>
                  <a:schemeClr val="tx1"/>
                </a:solidFill>
              </a:rPr>
              <a:t>Garbage Collector (GC) </a:t>
            </a:r>
            <a:r>
              <a:rPr lang="en-US" sz="1800" dirty="0">
                <a:solidFill>
                  <a:schemeClr val="tx1"/>
                </a:solidFill>
              </a:rPr>
              <a:t>allocates and frees memory.</a:t>
            </a:r>
          </a:p>
        </p:txBody>
      </p:sp>
      <p:sp>
        <p:nvSpPr>
          <p:cNvPr id="4" name="Rectangle 3">
            <a:extLst>
              <a:ext uri="{FF2B5EF4-FFF2-40B4-BE49-F238E27FC236}">
                <a16:creationId xmlns:a16="http://schemas.microsoft.com/office/drawing/2014/main" id="{E4D97EC9-9B50-4440-8B32-E0DF93472124}"/>
              </a:ext>
            </a:extLst>
          </p:cNvPr>
          <p:cNvSpPr/>
          <p:nvPr/>
        </p:nvSpPr>
        <p:spPr>
          <a:xfrm>
            <a:off x="1265426" y="2858076"/>
            <a:ext cx="5083298" cy="3643814"/>
          </a:xfrm>
          <a:prstGeom prst="rect">
            <a:avLst/>
          </a:prstGeom>
        </p:spPr>
        <p:txBody>
          <a:bodyPr wrap="square" anchor="ctr">
            <a:normAutofit/>
          </a:bodyPr>
          <a:lstStyle/>
          <a:p>
            <a:pPr marL="285750" indent="-285750">
              <a:buFont typeface="Arial" panose="020B0604020202020204" pitchFamily="34" charset="0"/>
              <a:buChar char="•"/>
            </a:pPr>
            <a:r>
              <a:rPr lang="en-US" dirty="0"/>
              <a:t>Virtual memory has three states: </a:t>
            </a:r>
          </a:p>
          <a:p>
            <a:pPr marL="742950" lvl="1" indent="-285750">
              <a:buFont typeface="Arial" panose="020B0604020202020204" pitchFamily="34" charset="0"/>
              <a:buChar char="•"/>
            </a:pPr>
            <a:r>
              <a:rPr lang="en-US" dirty="0"/>
              <a:t>Free</a:t>
            </a:r>
          </a:p>
          <a:p>
            <a:pPr marL="1200150" lvl="2" indent="-285750">
              <a:buFont typeface="Arial" panose="020B0604020202020204" pitchFamily="34" charset="0"/>
              <a:buChar char="•"/>
            </a:pPr>
            <a:r>
              <a:rPr lang="en-US" sz="1600" dirty="0"/>
              <a:t>unallocated</a:t>
            </a:r>
          </a:p>
          <a:p>
            <a:pPr marL="1200150" lvl="2" indent="-285750">
              <a:buFont typeface="Arial" panose="020B0604020202020204" pitchFamily="34" charset="0"/>
              <a:buChar char="•"/>
            </a:pPr>
            <a:r>
              <a:rPr lang="en-US" sz="1600" dirty="0"/>
              <a:t>available </a:t>
            </a:r>
          </a:p>
          <a:p>
            <a:pPr marL="742950" lvl="1" indent="-285750">
              <a:buFont typeface="Arial" panose="020B0604020202020204" pitchFamily="34" charset="0"/>
              <a:buChar char="•"/>
            </a:pPr>
            <a:r>
              <a:rPr lang="en-US" dirty="0"/>
              <a:t>Reserved</a:t>
            </a:r>
          </a:p>
          <a:p>
            <a:pPr marL="1200150" lvl="2" indent="-285750">
              <a:buFont typeface="Arial" panose="020B0604020202020204" pitchFamily="34" charset="0"/>
              <a:buChar char="•"/>
            </a:pPr>
            <a:r>
              <a:rPr lang="en-US" sz="1600" dirty="0"/>
              <a:t>available </a:t>
            </a:r>
          </a:p>
          <a:p>
            <a:pPr marL="1200150" lvl="2" indent="-285750">
              <a:buFont typeface="Arial" panose="020B0604020202020204" pitchFamily="34" charset="0"/>
              <a:buChar char="•"/>
            </a:pPr>
            <a:r>
              <a:rPr lang="en-US" sz="1600" dirty="0"/>
              <a:t>unusable for other processes </a:t>
            </a:r>
          </a:p>
          <a:p>
            <a:pPr marL="1200150" lvl="2" indent="-285750">
              <a:buFont typeface="Arial" panose="020B0604020202020204" pitchFamily="34" charset="0"/>
              <a:buChar char="•"/>
            </a:pPr>
            <a:r>
              <a:rPr lang="en-US" sz="1600" dirty="0"/>
              <a:t>must be committed in order to store data </a:t>
            </a:r>
          </a:p>
          <a:p>
            <a:pPr marL="742950" lvl="1" indent="-285750">
              <a:buFont typeface="Arial" panose="020B0604020202020204" pitchFamily="34" charset="0"/>
              <a:buChar char="•"/>
            </a:pPr>
            <a:r>
              <a:rPr lang="en-US" dirty="0"/>
              <a:t>Committed</a:t>
            </a:r>
          </a:p>
          <a:p>
            <a:pPr marL="1200150" lvl="2" indent="-285750">
              <a:buFont typeface="Arial" panose="020B0604020202020204" pitchFamily="34" charset="0"/>
              <a:buChar char="•"/>
            </a:pPr>
            <a:r>
              <a:rPr lang="en-US" sz="1600" dirty="0"/>
              <a:t>assigned to physical storage</a:t>
            </a:r>
          </a:p>
          <a:p>
            <a:pPr marL="285750" indent="-285750">
              <a:buFont typeface="Arial" panose="020B0604020202020204" pitchFamily="34" charset="0"/>
              <a:buChar char="•"/>
            </a:pPr>
            <a:r>
              <a:rPr lang="en-US" dirty="0"/>
              <a:t>The frequency of </a:t>
            </a:r>
            <a:r>
              <a:rPr lang="en-US" b="1" i="1" dirty="0"/>
              <a:t>garbage collection </a:t>
            </a:r>
            <a:r>
              <a:rPr lang="en-US" dirty="0"/>
              <a:t>depends on the volume of allocations and the amount of survived memory on the managed heap.</a:t>
            </a:r>
          </a:p>
        </p:txBody>
      </p:sp>
    </p:spTree>
    <p:extLst>
      <p:ext uri="{BB962C8B-B14F-4D97-AF65-F5344CB8AC3E}">
        <p14:creationId xmlns:p14="http://schemas.microsoft.com/office/powerpoint/2010/main" val="30915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CE7C-7A3F-430B-AA8B-31494AC19C6E}"/>
              </a:ext>
            </a:extLst>
          </p:cNvPr>
          <p:cNvSpPr>
            <a:spLocks noGrp="1"/>
          </p:cNvSpPr>
          <p:nvPr>
            <p:ph type="title"/>
          </p:nvPr>
        </p:nvSpPr>
        <p:spPr/>
        <p:txBody>
          <a:bodyPr>
            <a:normAutofit/>
          </a:bodyPr>
          <a:lstStyle/>
          <a:p>
            <a:r>
              <a:rPr lang="en-US" dirty="0">
                <a:solidFill>
                  <a:schemeClr val="tx1"/>
                </a:solidFill>
              </a:rPr>
              <a:t>Benefits of Garbage Collection</a:t>
            </a:r>
            <a:br>
              <a:rPr lang="en-US" dirty="0"/>
            </a:br>
            <a:r>
              <a:rPr lang="en-US" sz="1400" dirty="0">
                <a:hlinkClick r:id="rId2"/>
              </a:rPr>
              <a:t>https://docs.microsoft.com/en-us/dotnet/standard/garbage-collection/fundamentals</a:t>
            </a:r>
            <a:endParaRPr lang="en-US" dirty="0"/>
          </a:p>
        </p:txBody>
      </p:sp>
      <p:sp>
        <p:nvSpPr>
          <p:cNvPr id="3" name="Content Placeholder 2">
            <a:extLst>
              <a:ext uri="{FF2B5EF4-FFF2-40B4-BE49-F238E27FC236}">
                <a16:creationId xmlns:a16="http://schemas.microsoft.com/office/drawing/2014/main" id="{B4EC7EB5-16AD-482F-BFF4-D62B13A2C4A3}"/>
              </a:ext>
            </a:extLst>
          </p:cNvPr>
          <p:cNvSpPr>
            <a:spLocks noGrp="1"/>
          </p:cNvSpPr>
          <p:nvPr>
            <p:ph idx="1"/>
          </p:nvPr>
        </p:nvSpPr>
        <p:spPr>
          <a:xfrm>
            <a:off x="1401467" y="1900518"/>
            <a:ext cx="5316730" cy="4482353"/>
          </a:xfrm>
        </p:spPr>
        <p:txBody>
          <a:bodyPr anchor="ctr">
            <a:normAutofit/>
          </a:bodyPr>
          <a:lstStyle/>
          <a:p>
            <a:pPr lvl="1">
              <a:buFont typeface="Arial" panose="020B0604020202020204" pitchFamily="34" charset="0"/>
              <a:buChar char="•"/>
            </a:pPr>
            <a:r>
              <a:rPr lang="en-US" sz="2400" dirty="0">
                <a:solidFill>
                  <a:schemeClr val="tx1"/>
                </a:solidFill>
              </a:rPr>
              <a:t>No memory leaks.</a:t>
            </a:r>
          </a:p>
          <a:p>
            <a:pPr lvl="1">
              <a:buFont typeface="Arial" panose="020B0604020202020204" pitchFamily="34" charset="0"/>
              <a:buChar char="•"/>
            </a:pPr>
            <a:r>
              <a:rPr lang="en-US" sz="2400" dirty="0">
                <a:solidFill>
                  <a:schemeClr val="tx1"/>
                </a:solidFill>
              </a:rPr>
              <a:t>Efficient memory allocation.</a:t>
            </a:r>
          </a:p>
          <a:p>
            <a:pPr lvl="1">
              <a:buFont typeface="Arial" panose="020B0604020202020204" pitchFamily="34" charset="0"/>
              <a:buChar char="•"/>
            </a:pPr>
            <a:r>
              <a:rPr lang="en-US" sz="2400" dirty="0">
                <a:solidFill>
                  <a:schemeClr val="tx1"/>
                </a:solidFill>
              </a:rPr>
              <a:t>GC automatically reclaims unused objects, clears memory, and makes memory available.</a:t>
            </a:r>
          </a:p>
          <a:p>
            <a:pPr lvl="1">
              <a:buFont typeface="Arial" panose="020B0604020202020204" pitchFamily="34" charset="0"/>
              <a:buChar char="•"/>
            </a:pPr>
            <a:r>
              <a:rPr lang="en-US" sz="2400" dirty="0">
                <a:solidFill>
                  <a:schemeClr val="tx1"/>
                </a:solidFill>
              </a:rPr>
              <a:t>Constructors do not have to initialize every data field.</a:t>
            </a:r>
          </a:p>
          <a:p>
            <a:pPr lvl="1">
              <a:buFont typeface="Arial" panose="020B0604020202020204" pitchFamily="34" charset="0"/>
              <a:buChar char="•"/>
            </a:pPr>
            <a:r>
              <a:rPr lang="en-US" sz="2400" dirty="0">
                <a:solidFill>
                  <a:schemeClr val="tx1"/>
                </a:solidFill>
              </a:rPr>
              <a:t>GC makes sure that one object cannot use the contents of another object.</a:t>
            </a:r>
          </a:p>
        </p:txBody>
      </p:sp>
      <p:pic>
        <p:nvPicPr>
          <p:cNvPr id="4" name="Picture 3">
            <a:extLst>
              <a:ext uri="{FF2B5EF4-FFF2-40B4-BE49-F238E27FC236}">
                <a16:creationId xmlns:a16="http://schemas.microsoft.com/office/drawing/2014/main" id="{3A604F78-BCEC-46DB-9934-15E24BD7E009}"/>
              </a:ext>
            </a:extLst>
          </p:cNvPr>
          <p:cNvPicPr>
            <a:picLocks noChangeAspect="1"/>
          </p:cNvPicPr>
          <p:nvPr/>
        </p:nvPicPr>
        <p:blipFill>
          <a:blip r:embed="rId3"/>
          <a:stretch>
            <a:fillRect/>
          </a:stretch>
        </p:blipFill>
        <p:spPr>
          <a:xfrm>
            <a:off x="6718197" y="2067732"/>
            <a:ext cx="4196522" cy="4250359"/>
          </a:xfrm>
          <a:prstGeom prst="rect">
            <a:avLst/>
          </a:prstGeom>
          <a:ln w="25400">
            <a:solidFill>
              <a:schemeClr val="accent2"/>
            </a:solidFill>
          </a:ln>
          <a:effectLst/>
        </p:spPr>
      </p:pic>
    </p:spTree>
    <p:extLst>
      <p:ext uri="{BB962C8B-B14F-4D97-AF65-F5344CB8AC3E}">
        <p14:creationId xmlns:p14="http://schemas.microsoft.com/office/powerpoint/2010/main" val="348620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91C8-1719-49EC-BB3A-85B7C9AAB7BD}"/>
              </a:ext>
            </a:extLst>
          </p:cNvPr>
          <p:cNvSpPr>
            <a:spLocks noGrp="1"/>
          </p:cNvSpPr>
          <p:nvPr>
            <p:ph type="title"/>
          </p:nvPr>
        </p:nvSpPr>
        <p:spPr>
          <a:xfrm>
            <a:off x="1097280" y="286603"/>
            <a:ext cx="9121944" cy="1450757"/>
          </a:xfrm>
        </p:spPr>
        <p:txBody>
          <a:bodyPr>
            <a:normAutofit/>
          </a:bodyPr>
          <a:lstStyle/>
          <a:p>
            <a:r>
              <a:rPr lang="en-US" dirty="0">
                <a:solidFill>
                  <a:schemeClr val="tx1"/>
                </a:solidFill>
              </a:rPr>
              <a:t>Managed Heap</a:t>
            </a:r>
            <a:br>
              <a:rPr lang="en-US" dirty="0"/>
            </a:br>
            <a:r>
              <a:rPr lang="en-US" sz="1400" dirty="0">
                <a:hlinkClick r:id="rId2"/>
              </a:rPr>
              <a:t>https://docs.microsoft.com/en-us/dotnet/standard/garbage-collection/fundamentals</a:t>
            </a:r>
            <a:br>
              <a:rPr lang="en-US" sz="1400" dirty="0"/>
            </a:br>
            <a:r>
              <a:rPr lang="en-US" sz="1400" dirty="0">
                <a:hlinkClick r:id="rId3"/>
              </a:rPr>
              <a:t>https://docs.microsoft.com/en-us/dotnet/standard/garbage-collection/large-object-heap</a:t>
            </a:r>
            <a:endParaRPr lang="en-US" sz="900" dirty="0"/>
          </a:p>
        </p:txBody>
      </p:sp>
      <p:sp>
        <p:nvSpPr>
          <p:cNvPr id="3" name="Content Placeholder 2">
            <a:extLst>
              <a:ext uri="{FF2B5EF4-FFF2-40B4-BE49-F238E27FC236}">
                <a16:creationId xmlns:a16="http://schemas.microsoft.com/office/drawing/2014/main" id="{74CDD667-5E14-4A46-B24D-F0F9B487762F}"/>
              </a:ext>
            </a:extLst>
          </p:cNvPr>
          <p:cNvSpPr>
            <a:spLocks noGrp="1"/>
          </p:cNvSpPr>
          <p:nvPr>
            <p:ph idx="1"/>
          </p:nvPr>
        </p:nvSpPr>
        <p:spPr>
          <a:xfrm>
            <a:off x="1170846" y="1876501"/>
            <a:ext cx="5356411" cy="4523623"/>
          </a:xfrm>
        </p:spPr>
        <p:txBody>
          <a:bodyPr anchor="ctr">
            <a:normAutofit fontScale="92500" lnSpcReduction="10000"/>
          </a:bodyPr>
          <a:lstStyle/>
          <a:p>
            <a:pPr lvl="1">
              <a:buFont typeface="Arial" panose="020B0604020202020204" pitchFamily="34" charset="0"/>
              <a:buChar char="•"/>
            </a:pPr>
            <a:r>
              <a:rPr lang="en-US" sz="2400" dirty="0">
                <a:solidFill>
                  <a:schemeClr val="tx1"/>
                </a:solidFill>
              </a:rPr>
              <a:t>The </a:t>
            </a:r>
            <a:r>
              <a:rPr lang="en-US" sz="2400" b="1" i="1" dirty="0">
                <a:solidFill>
                  <a:schemeClr val="tx1"/>
                </a:solidFill>
              </a:rPr>
              <a:t>GC</a:t>
            </a:r>
            <a:r>
              <a:rPr lang="en-US" sz="2400" dirty="0">
                <a:solidFill>
                  <a:schemeClr val="tx1"/>
                </a:solidFill>
              </a:rPr>
              <a:t> allocates a segment of memory, called the </a:t>
            </a:r>
            <a:r>
              <a:rPr lang="en-US" sz="2400" b="1" i="1" dirty="0">
                <a:solidFill>
                  <a:schemeClr val="tx1"/>
                </a:solidFill>
              </a:rPr>
              <a:t>Managed Heap,</a:t>
            </a:r>
            <a:r>
              <a:rPr lang="en-US" sz="2400" dirty="0">
                <a:solidFill>
                  <a:schemeClr val="tx1"/>
                </a:solidFill>
              </a:rPr>
              <a:t> to store and manage objects.</a:t>
            </a:r>
          </a:p>
          <a:p>
            <a:pPr lvl="1">
              <a:buFont typeface="Arial" panose="020B0604020202020204" pitchFamily="34" charset="0"/>
              <a:buChar char="•"/>
            </a:pPr>
            <a:r>
              <a:rPr lang="en-US" sz="2400" dirty="0">
                <a:solidFill>
                  <a:schemeClr val="tx1"/>
                </a:solidFill>
              </a:rPr>
              <a:t>There is one </a:t>
            </a:r>
            <a:r>
              <a:rPr lang="en-US" sz="2400" b="1" i="1" dirty="0">
                <a:solidFill>
                  <a:schemeClr val="tx1"/>
                </a:solidFill>
              </a:rPr>
              <a:t>Managed Heap</a:t>
            </a:r>
            <a:r>
              <a:rPr lang="en-US" sz="2400" dirty="0">
                <a:solidFill>
                  <a:schemeClr val="tx1"/>
                </a:solidFill>
              </a:rPr>
              <a:t> for each managed process.</a:t>
            </a:r>
          </a:p>
          <a:p>
            <a:pPr lvl="1">
              <a:buFont typeface="Arial" panose="020B0604020202020204" pitchFamily="34" charset="0"/>
              <a:buChar char="•"/>
            </a:pPr>
            <a:r>
              <a:rPr lang="en-US" sz="2400" dirty="0">
                <a:solidFill>
                  <a:schemeClr val="tx1"/>
                </a:solidFill>
              </a:rPr>
              <a:t>The </a:t>
            </a:r>
            <a:r>
              <a:rPr lang="en-US" sz="2400" b="1" i="1" dirty="0">
                <a:solidFill>
                  <a:schemeClr val="tx1"/>
                </a:solidFill>
              </a:rPr>
              <a:t>GC</a:t>
            </a:r>
            <a:r>
              <a:rPr lang="en-US" sz="2400" dirty="0">
                <a:solidFill>
                  <a:schemeClr val="tx1"/>
                </a:solidFill>
              </a:rPr>
              <a:t> calls the Windows </a:t>
            </a:r>
            <a:r>
              <a:rPr lang="en-US" sz="2400" b="1" i="1" dirty="0" err="1">
                <a:solidFill>
                  <a:schemeClr val="tx1"/>
                </a:solidFill>
              </a:rPr>
              <a:t>VirtualAlloc</a:t>
            </a:r>
            <a:r>
              <a:rPr lang="en-US" sz="2400" b="1" i="1" dirty="0">
                <a:solidFill>
                  <a:schemeClr val="tx1"/>
                </a:solidFill>
              </a:rPr>
              <a:t>() </a:t>
            </a:r>
            <a:r>
              <a:rPr lang="en-US" sz="2400" dirty="0">
                <a:solidFill>
                  <a:schemeClr val="tx1"/>
                </a:solidFill>
              </a:rPr>
              <a:t>to reserve memory and </a:t>
            </a:r>
            <a:r>
              <a:rPr lang="en-US" sz="2400" b="1" i="1" dirty="0" err="1">
                <a:solidFill>
                  <a:schemeClr val="tx1"/>
                </a:solidFill>
              </a:rPr>
              <a:t>VirtualFree</a:t>
            </a:r>
            <a:r>
              <a:rPr lang="en-US" sz="2400" b="1" i="1" dirty="0">
                <a:solidFill>
                  <a:schemeClr val="tx1"/>
                </a:solidFill>
              </a:rPr>
              <a:t>()</a:t>
            </a:r>
            <a:r>
              <a:rPr lang="en-US" sz="2400" dirty="0">
                <a:solidFill>
                  <a:schemeClr val="tx1"/>
                </a:solidFill>
              </a:rPr>
              <a:t> to release memory.</a:t>
            </a:r>
          </a:p>
          <a:p>
            <a:pPr lvl="1">
              <a:buFont typeface="Arial" panose="020B0604020202020204" pitchFamily="34" charset="0"/>
              <a:buChar char="•"/>
            </a:pPr>
            <a:r>
              <a:rPr lang="en-US" sz="2400" dirty="0">
                <a:solidFill>
                  <a:schemeClr val="tx1"/>
                </a:solidFill>
              </a:rPr>
              <a:t>The </a:t>
            </a:r>
            <a:r>
              <a:rPr lang="en-US" sz="2400" b="1" i="1" dirty="0">
                <a:solidFill>
                  <a:schemeClr val="tx1"/>
                </a:solidFill>
              </a:rPr>
              <a:t>GC</a:t>
            </a:r>
            <a:r>
              <a:rPr lang="en-US" sz="2400" dirty="0">
                <a:solidFill>
                  <a:schemeClr val="tx1"/>
                </a:solidFill>
              </a:rPr>
              <a:t> divides objects into small and large objects. Large Objects (arrays) go on the </a:t>
            </a:r>
            <a:r>
              <a:rPr lang="en-US" sz="2400" b="1" i="1" dirty="0">
                <a:solidFill>
                  <a:schemeClr val="tx1"/>
                </a:solidFill>
              </a:rPr>
              <a:t>Large Object Heap (LOH)</a:t>
            </a:r>
            <a:r>
              <a:rPr lang="en-US" sz="2400" dirty="0">
                <a:solidFill>
                  <a:schemeClr val="tx1"/>
                </a:solidFill>
              </a:rPr>
              <a:t>, Small objects(instances) go on the </a:t>
            </a:r>
            <a:r>
              <a:rPr lang="en-US" sz="2400" b="1" i="1" dirty="0">
                <a:solidFill>
                  <a:schemeClr val="tx1"/>
                </a:solidFill>
              </a:rPr>
              <a:t>Small Object Heap (SOH)</a:t>
            </a:r>
            <a:r>
              <a:rPr lang="en-US" sz="2400" dirty="0">
                <a:solidFill>
                  <a:schemeClr val="tx1"/>
                </a:solidFill>
              </a:rPr>
              <a:t>.</a:t>
            </a:r>
          </a:p>
        </p:txBody>
      </p:sp>
      <p:pic>
        <p:nvPicPr>
          <p:cNvPr id="4" name="Picture 3">
            <a:extLst>
              <a:ext uri="{FF2B5EF4-FFF2-40B4-BE49-F238E27FC236}">
                <a16:creationId xmlns:a16="http://schemas.microsoft.com/office/drawing/2014/main" id="{3BD5B028-662E-4A69-B7DD-39CB9B8F9A1B}"/>
              </a:ext>
            </a:extLst>
          </p:cNvPr>
          <p:cNvPicPr>
            <a:picLocks noChangeAspect="1"/>
          </p:cNvPicPr>
          <p:nvPr/>
        </p:nvPicPr>
        <p:blipFill>
          <a:blip r:embed="rId4"/>
          <a:stretch>
            <a:fillRect/>
          </a:stretch>
        </p:blipFill>
        <p:spPr>
          <a:xfrm>
            <a:off x="6674296" y="2049358"/>
            <a:ext cx="4015535" cy="4255351"/>
          </a:xfrm>
          <a:prstGeom prst="rect">
            <a:avLst/>
          </a:prstGeom>
          <a:ln w="25400">
            <a:solidFill>
              <a:schemeClr val="accent2"/>
            </a:solidFill>
          </a:ln>
          <a:effectLst/>
        </p:spPr>
      </p:pic>
    </p:spTree>
    <p:extLst>
      <p:ext uri="{BB962C8B-B14F-4D97-AF65-F5344CB8AC3E}">
        <p14:creationId xmlns:p14="http://schemas.microsoft.com/office/powerpoint/2010/main" val="307797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108E-E30C-4225-9BA1-A4E7C678A3E9}"/>
              </a:ext>
            </a:extLst>
          </p:cNvPr>
          <p:cNvSpPr>
            <a:spLocks noGrp="1"/>
          </p:cNvSpPr>
          <p:nvPr>
            <p:ph type="title"/>
          </p:nvPr>
        </p:nvSpPr>
        <p:spPr/>
        <p:txBody>
          <a:bodyPr>
            <a:normAutofit/>
          </a:bodyPr>
          <a:lstStyle/>
          <a:p>
            <a:r>
              <a:rPr lang="en-US" dirty="0">
                <a:solidFill>
                  <a:schemeClr val="tx1"/>
                </a:solidFill>
              </a:rPr>
              <a:t>Heap Object Generations</a:t>
            </a:r>
            <a:br>
              <a:rPr lang="en-US" dirty="0"/>
            </a:br>
            <a:r>
              <a:rPr lang="en-US" sz="1400" dirty="0">
                <a:hlinkClick r:id="rId2"/>
              </a:rPr>
              <a:t>https://docs.microsoft.com/en-us/dotnet/standard/garbage-collection/fundamentals#generations</a:t>
            </a:r>
            <a:endParaRPr lang="en-US" sz="1400" dirty="0"/>
          </a:p>
        </p:txBody>
      </p:sp>
      <p:sp>
        <p:nvSpPr>
          <p:cNvPr id="4" name="Rectangle 3">
            <a:extLst>
              <a:ext uri="{FF2B5EF4-FFF2-40B4-BE49-F238E27FC236}">
                <a16:creationId xmlns:a16="http://schemas.microsoft.com/office/drawing/2014/main" id="{6DFA9D16-FCC5-4435-932D-FE5743AC5304}"/>
              </a:ext>
            </a:extLst>
          </p:cNvPr>
          <p:cNvSpPr/>
          <p:nvPr/>
        </p:nvSpPr>
        <p:spPr>
          <a:xfrm>
            <a:off x="1226858" y="1954433"/>
            <a:ext cx="3625434" cy="4464748"/>
          </a:xfrm>
          <a:prstGeom prst="rect">
            <a:avLst/>
          </a:prstGeom>
        </p:spPr>
        <p:txBody>
          <a:bodyPr wrap="square" anchor="ctr">
            <a:normAutofit/>
          </a:bodyPr>
          <a:lstStyle/>
          <a:p>
            <a:pPr>
              <a:buFont typeface="Arial" panose="020B0604020202020204" pitchFamily="34" charset="0"/>
              <a:buChar char="•"/>
            </a:pPr>
            <a:r>
              <a:rPr lang="en-US" sz="2000" b="1" i="1" dirty="0"/>
              <a:t>Garbage collection </a:t>
            </a:r>
            <a:r>
              <a:rPr lang="en-US" sz="2000" dirty="0"/>
              <a:t>happens on a whole generation at once.</a:t>
            </a:r>
          </a:p>
          <a:p>
            <a:pPr>
              <a:buFont typeface="Arial" panose="020B0604020202020204" pitchFamily="34" charset="0"/>
              <a:buChar char="•"/>
            </a:pPr>
            <a:r>
              <a:rPr lang="en-US" sz="2000" dirty="0"/>
              <a:t>Objects that survive a </a:t>
            </a:r>
            <a:r>
              <a:rPr lang="en-US" sz="2000" b="1" i="1" dirty="0"/>
              <a:t>garbage collection </a:t>
            </a:r>
            <a:r>
              <a:rPr lang="en-US" sz="2000" dirty="0"/>
              <a:t>(‘survivors’) are promoted to the next generation.</a:t>
            </a:r>
          </a:p>
          <a:p>
            <a:pPr>
              <a:buFont typeface="Arial" panose="020B0604020202020204" pitchFamily="34" charset="0"/>
              <a:buChar char="•"/>
            </a:pPr>
            <a:r>
              <a:rPr lang="en-US" sz="2000" dirty="0"/>
              <a:t>When </a:t>
            </a:r>
            <a:r>
              <a:rPr lang="en-US" sz="2000" b="1" i="1" dirty="0"/>
              <a:t>GC</a:t>
            </a:r>
            <a:r>
              <a:rPr lang="en-US" sz="2000" dirty="0"/>
              <a:t> sees that survival rate is high, it allocates more memory to that generation.</a:t>
            </a:r>
          </a:p>
          <a:p>
            <a:pPr>
              <a:buFont typeface="Arial" panose="020B0604020202020204" pitchFamily="34" charset="0"/>
              <a:buChar char="•"/>
            </a:pPr>
            <a:r>
              <a:rPr lang="en-US" sz="2000" dirty="0"/>
              <a:t>After </a:t>
            </a:r>
            <a:r>
              <a:rPr lang="en-US" sz="2000" b="1" i="1" dirty="0"/>
              <a:t>Garbage Collection</a:t>
            </a:r>
            <a:r>
              <a:rPr lang="en-US" sz="2000" dirty="0"/>
              <a:t>, survivors are ‘compacted’ (defragmentation) to the older end of the memory segment.</a:t>
            </a:r>
          </a:p>
        </p:txBody>
      </p:sp>
      <p:pic>
        <p:nvPicPr>
          <p:cNvPr id="2050" name="Picture 2" descr="Image 9">
            <a:extLst>
              <a:ext uri="{FF2B5EF4-FFF2-40B4-BE49-F238E27FC236}">
                <a16:creationId xmlns:a16="http://schemas.microsoft.com/office/drawing/2014/main" id="{EBADED78-D76B-49B5-AFD3-8568AEA06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172" y="2612501"/>
            <a:ext cx="6806039" cy="3300252"/>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E783650-B99F-46AB-BDCC-9CDA102753FF}"/>
              </a:ext>
            </a:extLst>
          </p:cNvPr>
          <p:cNvSpPr/>
          <p:nvPr/>
        </p:nvSpPr>
        <p:spPr>
          <a:xfrm>
            <a:off x="4920896" y="5111663"/>
            <a:ext cx="1837107" cy="523220"/>
          </a:xfrm>
          <a:prstGeom prst="rect">
            <a:avLst/>
          </a:prstGeom>
          <a:solidFill>
            <a:srgbClr val="557EBC"/>
          </a:solidFill>
        </p:spPr>
        <p:txBody>
          <a:bodyPr wrap="square">
            <a:spAutoFit/>
          </a:bodyPr>
          <a:lstStyle/>
          <a:p>
            <a:pPr algn="ctr"/>
            <a:r>
              <a:rPr lang="en-US" sz="1400" dirty="0">
                <a:solidFill>
                  <a:schemeClr val="bg1"/>
                </a:solidFill>
              </a:rPr>
              <a:t>most objects live and die here</a:t>
            </a:r>
          </a:p>
        </p:txBody>
      </p:sp>
      <p:sp>
        <p:nvSpPr>
          <p:cNvPr id="6" name="Rectangle 5">
            <a:extLst>
              <a:ext uri="{FF2B5EF4-FFF2-40B4-BE49-F238E27FC236}">
                <a16:creationId xmlns:a16="http://schemas.microsoft.com/office/drawing/2014/main" id="{4CC22CC8-D5D5-4667-AB9E-625086AB8B2E}"/>
              </a:ext>
            </a:extLst>
          </p:cNvPr>
          <p:cNvSpPr/>
          <p:nvPr/>
        </p:nvSpPr>
        <p:spPr>
          <a:xfrm>
            <a:off x="7083259" y="5077441"/>
            <a:ext cx="1874912" cy="738664"/>
          </a:xfrm>
          <a:prstGeom prst="rect">
            <a:avLst/>
          </a:prstGeom>
          <a:solidFill>
            <a:srgbClr val="557EBC"/>
          </a:solidFill>
        </p:spPr>
        <p:txBody>
          <a:bodyPr wrap="square">
            <a:spAutoFit/>
          </a:bodyPr>
          <a:lstStyle/>
          <a:p>
            <a:r>
              <a:rPr lang="en-US" sz="1400" dirty="0">
                <a:solidFill>
                  <a:schemeClr val="bg1"/>
                </a:solidFill>
              </a:rPr>
              <a:t>Short-Lived objects, this serves as a buffer between G0 and G2</a:t>
            </a:r>
          </a:p>
        </p:txBody>
      </p:sp>
      <p:sp>
        <p:nvSpPr>
          <p:cNvPr id="8" name="Rectangle 7">
            <a:extLst>
              <a:ext uri="{FF2B5EF4-FFF2-40B4-BE49-F238E27FC236}">
                <a16:creationId xmlns:a16="http://schemas.microsoft.com/office/drawing/2014/main" id="{4643DB03-E09B-4573-9635-EA04B3CD404B}"/>
              </a:ext>
            </a:extLst>
          </p:cNvPr>
          <p:cNvSpPr/>
          <p:nvPr/>
        </p:nvSpPr>
        <p:spPr>
          <a:xfrm>
            <a:off x="9582682" y="5175756"/>
            <a:ext cx="1692009" cy="307777"/>
          </a:xfrm>
          <a:prstGeom prst="rect">
            <a:avLst/>
          </a:prstGeom>
          <a:solidFill>
            <a:srgbClr val="557EBC"/>
          </a:solidFill>
        </p:spPr>
        <p:txBody>
          <a:bodyPr wrap="square">
            <a:spAutoFit/>
          </a:bodyPr>
          <a:lstStyle/>
          <a:p>
            <a:pPr algn="ctr"/>
            <a:r>
              <a:rPr lang="en-US" sz="1400" dirty="0">
                <a:solidFill>
                  <a:schemeClr val="bg1"/>
                </a:solidFill>
              </a:rPr>
              <a:t>Long-Lived objects</a:t>
            </a:r>
          </a:p>
        </p:txBody>
      </p:sp>
    </p:spTree>
    <p:extLst>
      <p:ext uri="{BB962C8B-B14F-4D97-AF65-F5344CB8AC3E}">
        <p14:creationId xmlns:p14="http://schemas.microsoft.com/office/powerpoint/2010/main" val="166603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6C9D52-A54C-4F77-88DF-5429EAB6FD91}"/>
              </a:ext>
            </a:extLst>
          </p:cNvPr>
          <p:cNvPicPr>
            <a:picLocks noChangeAspect="1"/>
          </p:cNvPicPr>
          <p:nvPr/>
        </p:nvPicPr>
        <p:blipFill>
          <a:blip r:embed="rId2"/>
          <a:stretch>
            <a:fillRect/>
          </a:stretch>
        </p:blipFill>
        <p:spPr>
          <a:xfrm>
            <a:off x="5672868" y="2250646"/>
            <a:ext cx="5393772" cy="3846886"/>
          </a:xfrm>
          <a:prstGeom prst="rect">
            <a:avLst/>
          </a:prstGeom>
          <a:ln w="25400">
            <a:solidFill>
              <a:schemeClr val="accent2"/>
            </a:solidFill>
          </a:ln>
          <a:effectLst/>
        </p:spPr>
      </p:pic>
      <p:sp>
        <p:nvSpPr>
          <p:cNvPr id="2" name="Title 1">
            <a:extLst>
              <a:ext uri="{FF2B5EF4-FFF2-40B4-BE49-F238E27FC236}">
                <a16:creationId xmlns:a16="http://schemas.microsoft.com/office/drawing/2014/main" id="{B74225A5-E482-4D9D-B0F1-635ADDC5B6DF}"/>
              </a:ext>
            </a:extLst>
          </p:cNvPr>
          <p:cNvSpPr>
            <a:spLocks noGrp="1"/>
          </p:cNvSpPr>
          <p:nvPr>
            <p:ph type="title"/>
          </p:nvPr>
        </p:nvSpPr>
        <p:spPr/>
        <p:txBody>
          <a:bodyPr>
            <a:normAutofit/>
          </a:bodyPr>
          <a:lstStyle/>
          <a:p>
            <a:r>
              <a:rPr lang="en-US" dirty="0">
                <a:solidFill>
                  <a:schemeClr val="tx1"/>
                </a:solidFill>
              </a:rPr>
              <a:t>Managed Code</a:t>
            </a:r>
            <a:br>
              <a:rPr lang="en-US" dirty="0"/>
            </a:br>
            <a:r>
              <a:rPr lang="en-US" sz="1400" dirty="0">
                <a:hlinkClick r:id="rId3"/>
              </a:rPr>
              <a:t>https://docs.microsoft.com/en-us/dotnet/standard/managed-code</a:t>
            </a:r>
            <a:endParaRPr lang="en-US" sz="1600" dirty="0"/>
          </a:p>
        </p:txBody>
      </p:sp>
      <p:sp>
        <p:nvSpPr>
          <p:cNvPr id="3" name="Content Placeholder 2">
            <a:extLst>
              <a:ext uri="{FF2B5EF4-FFF2-40B4-BE49-F238E27FC236}">
                <a16:creationId xmlns:a16="http://schemas.microsoft.com/office/drawing/2014/main" id="{69934FDD-5F40-436B-A354-DC7AB61FD9BD}"/>
              </a:ext>
            </a:extLst>
          </p:cNvPr>
          <p:cNvSpPr>
            <a:spLocks noGrp="1"/>
          </p:cNvSpPr>
          <p:nvPr>
            <p:ph idx="1"/>
          </p:nvPr>
        </p:nvSpPr>
        <p:spPr>
          <a:xfrm>
            <a:off x="1217668" y="1919465"/>
            <a:ext cx="4389266" cy="4509247"/>
          </a:xfrm>
        </p:spPr>
        <p:txBody>
          <a:bodyPr anchor="ctr">
            <a:normAutofit/>
          </a:bodyPr>
          <a:lstStyle/>
          <a:p>
            <a:pPr lvl="1">
              <a:buFont typeface="Arial" panose="020B0604020202020204" pitchFamily="34" charset="0"/>
              <a:buChar char="•"/>
            </a:pPr>
            <a:r>
              <a:rPr lang="en-US" sz="1600" b="1" i="1" dirty="0">
                <a:solidFill>
                  <a:schemeClr val="tx1"/>
                </a:solidFill>
              </a:rPr>
              <a:t>Managed code </a:t>
            </a:r>
            <a:r>
              <a:rPr lang="en-US" sz="1600" dirty="0">
                <a:solidFill>
                  <a:schemeClr val="tx1"/>
                </a:solidFill>
              </a:rPr>
              <a:t>is code managed by the </a:t>
            </a:r>
            <a:r>
              <a:rPr lang="en-US" sz="1600" b="1" dirty="0">
                <a:solidFill>
                  <a:schemeClr val="tx1"/>
                </a:solidFill>
              </a:rPr>
              <a:t>Common Language Runtime</a:t>
            </a:r>
            <a:r>
              <a:rPr lang="en-US" sz="1600" dirty="0">
                <a:solidFill>
                  <a:schemeClr val="tx1"/>
                </a:solidFill>
              </a:rPr>
              <a:t> (</a:t>
            </a:r>
            <a:r>
              <a:rPr lang="en-US" sz="1600" b="1" i="1" dirty="0">
                <a:solidFill>
                  <a:schemeClr val="tx1"/>
                </a:solidFill>
              </a:rPr>
              <a:t>CLR</a:t>
            </a:r>
            <a:r>
              <a:rPr lang="en-US" sz="1600" dirty="0">
                <a:solidFill>
                  <a:schemeClr val="tx1"/>
                </a:solidFill>
              </a:rPr>
              <a:t>) at runtime. </a:t>
            </a:r>
          </a:p>
          <a:p>
            <a:pPr lvl="1">
              <a:buFont typeface="Arial" panose="020B0604020202020204" pitchFamily="34" charset="0"/>
              <a:buChar char="•"/>
            </a:pPr>
            <a:r>
              <a:rPr lang="en-US" sz="1600" dirty="0">
                <a:solidFill>
                  <a:schemeClr val="tx1"/>
                </a:solidFill>
              </a:rPr>
              <a:t>The </a:t>
            </a:r>
            <a:r>
              <a:rPr lang="en-US" sz="1600" b="1" i="1" dirty="0">
                <a:solidFill>
                  <a:schemeClr val="tx1"/>
                </a:solidFill>
              </a:rPr>
              <a:t>CLR</a:t>
            </a:r>
            <a:r>
              <a:rPr lang="en-US" sz="1600" dirty="0">
                <a:solidFill>
                  <a:schemeClr val="tx1"/>
                </a:solidFill>
              </a:rPr>
              <a:t> provides memory management (</a:t>
            </a:r>
            <a:r>
              <a:rPr lang="en-US" sz="1600" b="1" i="1" dirty="0">
                <a:solidFill>
                  <a:schemeClr val="tx1"/>
                </a:solidFill>
              </a:rPr>
              <a:t>GC</a:t>
            </a:r>
            <a:r>
              <a:rPr lang="en-US" sz="1600" dirty="0">
                <a:solidFill>
                  <a:schemeClr val="tx1"/>
                </a:solidFill>
              </a:rPr>
              <a:t>), security boundaries, and </a:t>
            </a:r>
            <a:r>
              <a:rPr lang="en-US" sz="1600" b="1" i="1" dirty="0">
                <a:solidFill>
                  <a:schemeClr val="tx1"/>
                </a:solidFill>
              </a:rPr>
              <a:t>type</a:t>
            </a:r>
            <a:r>
              <a:rPr lang="en-US" sz="1600" dirty="0">
                <a:solidFill>
                  <a:schemeClr val="tx1"/>
                </a:solidFill>
              </a:rPr>
              <a:t> safety.</a:t>
            </a:r>
          </a:p>
          <a:p>
            <a:pPr lvl="1">
              <a:buFont typeface="Arial" panose="020B0604020202020204" pitchFamily="34" charset="0"/>
              <a:buChar char="•"/>
            </a:pPr>
            <a:r>
              <a:rPr lang="en-US" sz="1600" b="1" i="1" dirty="0">
                <a:solidFill>
                  <a:schemeClr val="tx1"/>
                </a:solidFill>
              </a:rPr>
              <a:t>Managed code </a:t>
            </a:r>
            <a:r>
              <a:rPr lang="en-US" sz="1600" dirty="0">
                <a:solidFill>
                  <a:schemeClr val="tx1"/>
                </a:solidFill>
              </a:rPr>
              <a:t>is written in a high-level language that can be run on top of .NET.</a:t>
            </a:r>
          </a:p>
          <a:p>
            <a:pPr lvl="1">
              <a:buFont typeface="Arial" panose="020B0604020202020204" pitchFamily="34" charset="0"/>
              <a:buChar char="•"/>
            </a:pPr>
            <a:r>
              <a:rPr lang="en-US" sz="1600" dirty="0">
                <a:solidFill>
                  <a:schemeClr val="tx1"/>
                </a:solidFill>
              </a:rPr>
              <a:t>Code is compiled into </a:t>
            </a:r>
            <a:r>
              <a:rPr lang="en-US" sz="1600" b="1" dirty="0">
                <a:solidFill>
                  <a:schemeClr val="tx1"/>
                </a:solidFill>
              </a:rPr>
              <a:t>Intermediate Language</a:t>
            </a:r>
            <a:r>
              <a:rPr lang="en-US" sz="1600" dirty="0">
                <a:solidFill>
                  <a:schemeClr val="tx1"/>
                </a:solidFill>
              </a:rPr>
              <a:t> (</a:t>
            </a:r>
            <a:r>
              <a:rPr lang="en-US" sz="1600" b="1" i="1" dirty="0">
                <a:solidFill>
                  <a:schemeClr val="tx1"/>
                </a:solidFill>
              </a:rPr>
              <a:t>IL, MSIL</a:t>
            </a:r>
            <a:r>
              <a:rPr lang="en-US" sz="1600" dirty="0">
                <a:solidFill>
                  <a:schemeClr val="tx1"/>
                </a:solidFill>
              </a:rPr>
              <a:t>, </a:t>
            </a:r>
            <a:r>
              <a:rPr lang="en-US" sz="1600" b="1" i="1" dirty="0">
                <a:solidFill>
                  <a:schemeClr val="tx1"/>
                </a:solidFill>
              </a:rPr>
              <a:t>CIL</a:t>
            </a:r>
            <a:r>
              <a:rPr lang="en-US" sz="1600" dirty="0">
                <a:solidFill>
                  <a:schemeClr val="tx1"/>
                </a:solidFill>
              </a:rPr>
              <a:t>) code, which the </a:t>
            </a:r>
            <a:r>
              <a:rPr lang="en-US" sz="1600" b="1" i="1" dirty="0">
                <a:solidFill>
                  <a:schemeClr val="tx1"/>
                </a:solidFill>
              </a:rPr>
              <a:t>CLR</a:t>
            </a:r>
            <a:r>
              <a:rPr lang="en-US" sz="1600" dirty="0">
                <a:solidFill>
                  <a:schemeClr val="tx1"/>
                </a:solidFill>
              </a:rPr>
              <a:t> compiles and executes. </a:t>
            </a:r>
          </a:p>
          <a:p>
            <a:pPr lvl="1">
              <a:buFont typeface="Arial" panose="020B0604020202020204" pitchFamily="34" charset="0"/>
              <a:buChar char="•"/>
            </a:pPr>
            <a:r>
              <a:rPr lang="en-US" sz="1600" dirty="0">
                <a:solidFill>
                  <a:schemeClr val="tx1"/>
                </a:solidFill>
              </a:rPr>
              <a:t>The </a:t>
            </a:r>
            <a:r>
              <a:rPr lang="en-US" sz="1600" b="1" i="1" dirty="0">
                <a:solidFill>
                  <a:schemeClr val="tx1"/>
                </a:solidFill>
              </a:rPr>
              <a:t>CLR</a:t>
            </a:r>
            <a:r>
              <a:rPr lang="en-US" sz="1600" dirty="0">
                <a:solidFill>
                  <a:schemeClr val="tx1"/>
                </a:solidFill>
              </a:rPr>
              <a:t> manages the </a:t>
            </a:r>
            <a:r>
              <a:rPr lang="en-US" sz="1600" b="1" dirty="0">
                <a:solidFill>
                  <a:schemeClr val="tx1"/>
                </a:solidFill>
              </a:rPr>
              <a:t>Just-In-Time</a:t>
            </a:r>
            <a:r>
              <a:rPr lang="en-US" sz="1600" dirty="0">
                <a:solidFill>
                  <a:schemeClr val="tx1"/>
                </a:solidFill>
              </a:rPr>
              <a:t> compiling code from </a:t>
            </a:r>
            <a:r>
              <a:rPr lang="en-US" sz="1600" b="1" i="1" dirty="0">
                <a:solidFill>
                  <a:schemeClr val="tx1"/>
                </a:solidFill>
              </a:rPr>
              <a:t>IL</a:t>
            </a:r>
            <a:r>
              <a:rPr lang="en-US" sz="1600" dirty="0">
                <a:solidFill>
                  <a:schemeClr val="tx1"/>
                </a:solidFill>
              </a:rPr>
              <a:t> to machine code that can be run on any CPU. </a:t>
            </a:r>
          </a:p>
          <a:p>
            <a:pPr lvl="1">
              <a:buFont typeface="Arial" panose="020B0604020202020204" pitchFamily="34" charset="0"/>
              <a:buChar char="•"/>
            </a:pPr>
            <a:r>
              <a:rPr lang="en-US" sz="1600" dirty="0">
                <a:solidFill>
                  <a:schemeClr val="tx1"/>
                </a:solidFill>
              </a:rPr>
              <a:t>The </a:t>
            </a:r>
            <a:r>
              <a:rPr lang="en-US" sz="1600" b="1" i="1" dirty="0">
                <a:solidFill>
                  <a:schemeClr val="tx1"/>
                </a:solidFill>
              </a:rPr>
              <a:t>CLR</a:t>
            </a:r>
            <a:r>
              <a:rPr lang="en-US" sz="1600" dirty="0">
                <a:solidFill>
                  <a:schemeClr val="tx1"/>
                </a:solidFill>
              </a:rPr>
              <a:t> knows what your code is doing and can </a:t>
            </a:r>
            <a:r>
              <a:rPr lang="en-US" sz="1600" i="1" dirty="0">
                <a:solidFill>
                  <a:schemeClr val="tx1"/>
                </a:solidFill>
              </a:rPr>
              <a:t>manage</a:t>
            </a:r>
            <a:r>
              <a:rPr lang="en-US" sz="1600" dirty="0">
                <a:solidFill>
                  <a:schemeClr val="tx1"/>
                </a:solidFill>
              </a:rPr>
              <a:t> it.</a:t>
            </a:r>
          </a:p>
        </p:txBody>
      </p:sp>
    </p:spTree>
    <p:extLst>
      <p:ext uri="{BB962C8B-B14F-4D97-AF65-F5344CB8AC3E}">
        <p14:creationId xmlns:p14="http://schemas.microsoft.com/office/powerpoint/2010/main" val="126981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74F4-1CE5-4E99-97D9-F40224B3075C}"/>
              </a:ext>
            </a:extLst>
          </p:cNvPr>
          <p:cNvSpPr>
            <a:spLocks noGrp="1"/>
          </p:cNvSpPr>
          <p:nvPr>
            <p:ph type="title"/>
          </p:nvPr>
        </p:nvSpPr>
        <p:spPr/>
        <p:txBody>
          <a:bodyPr>
            <a:normAutofit/>
          </a:bodyPr>
          <a:lstStyle/>
          <a:p>
            <a:r>
              <a:rPr lang="en-US" dirty="0">
                <a:solidFill>
                  <a:schemeClr val="tx1"/>
                </a:solidFill>
              </a:rPr>
              <a:t>Unmanaged Code</a:t>
            </a:r>
            <a:br>
              <a:rPr lang="en-US" sz="1400" dirty="0"/>
            </a:br>
            <a:r>
              <a:rPr lang="en-US" sz="1400" dirty="0">
                <a:hlinkClick r:id="rId2"/>
              </a:rPr>
              <a:t>https://docs.microsoft.com/en-us/dotnet/framework/interop/</a:t>
            </a:r>
            <a:endParaRPr lang="en-US" sz="1400" dirty="0"/>
          </a:p>
        </p:txBody>
      </p:sp>
      <p:sp>
        <p:nvSpPr>
          <p:cNvPr id="3" name="Content Placeholder 2">
            <a:extLst>
              <a:ext uri="{FF2B5EF4-FFF2-40B4-BE49-F238E27FC236}">
                <a16:creationId xmlns:a16="http://schemas.microsoft.com/office/drawing/2014/main" id="{503BB85E-B2C3-4C63-9635-C7A66590D6FB}"/>
              </a:ext>
            </a:extLst>
          </p:cNvPr>
          <p:cNvSpPr>
            <a:spLocks noGrp="1"/>
          </p:cNvSpPr>
          <p:nvPr>
            <p:ph idx="1"/>
          </p:nvPr>
        </p:nvSpPr>
        <p:spPr>
          <a:xfrm>
            <a:off x="1208478" y="1895061"/>
            <a:ext cx="4363300" cy="4492487"/>
          </a:xfrm>
        </p:spPr>
        <p:txBody>
          <a:bodyPr anchor="ctr">
            <a:normAutofit/>
          </a:bodyPr>
          <a:lstStyle/>
          <a:p>
            <a:r>
              <a:rPr lang="en-US" sz="1700" dirty="0">
                <a:solidFill>
                  <a:schemeClr val="tx1"/>
                </a:solidFill>
              </a:rPr>
              <a:t>Code that runs outside the </a:t>
            </a:r>
            <a:r>
              <a:rPr lang="en-US" sz="1700" b="1" i="1" dirty="0">
                <a:solidFill>
                  <a:schemeClr val="tx1"/>
                </a:solidFill>
              </a:rPr>
              <a:t>CLR</a:t>
            </a:r>
            <a:r>
              <a:rPr lang="en-US" sz="1700" dirty="0">
                <a:solidFill>
                  <a:schemeClr val="tx1"/>
                </a:solidFill>
              </a:rPr>
              <a:t> is called </a:t>
            </a:r>
            <a:r>
              <a:rPr lang="en-US" sz="1700" b="1" i="1" dirty="0">
                <a:solidFill>
                  <a:schemeClr val="tx1"/>
                </a:solidFill>
              </a:rPr>
              <a:t>Unmanaged Code</a:t>
            </a:r>
            <a:r>
              <a:rPr lang="en-US" sz="1700" dirty="0">
                <a:solidFill>
                  <a:schemeClr val="tx1"/>
                </a:solidFill>
              </a:rPr>
              <a:t>. </a:t>
            </a:r>
          </a:p>
          <a:p>
            <a:r>
              <a:rPr lang="en-US" sz="1700" dirty="0">
                <a:solidFill>
                  <a:schemeClr val="tx1"/>
                </a:solidFill>
              </a:rPr>
              <a:t>The .NET Framework promotes interaction with </a:t>
            </a:r>
            <a:r>
              <a:rPr lang="en-US" sz="1700" dirty="0">
                <a:hlinkClick r:id="rId3"/>
              </a:rPr>
              <a:t>COM</a:t>
            </a:r>
            <a:r>
              <a:rPr lang="en-US" sz="1700" dirty="0"/>
              <a:t> </a:t>
            </a:r>
            <a:r>
              <a:rPr lang="en-US" sz="1700" dirty="0">
                <a:solidFill>
                  <a:schemeClr val="tx1"/>
                </a:solidFill>
              </a:rPr>
              <a:t>components, COM+ services, external type libraries, and many operating system services.</a:t>
            </a:r>
          </a:p>
          <a:p>
            <a:r>
              <a:rPr lang="en-US" sz="1700" dirty="0">
                <a:solidFill>
                  <a:schemeClr val="tx1"/>
                </a:solidFill>
              </a:rPr>
              <a:t>Data types, method signatures, and error-handling mechanisms vary between managed and unmanaged object models. </a:t>
            </a:r>
          </a:p>
          <a:p>
            <a:r>
              <a:rPr lang="en-US" sz="1700" dirty="0">
                <a:solidFill>
                  <a:schemeClr val="tx1"/>
                </a:solidFill>
              </a:rPr>
              <a:t>Examples of Unmanaged Code:</a:t>
            </a:r>
          </a:p>
          <a:p>
            <a:pPr lvl="1">
              <a:buFont typeface="Arial" panose="020B0604020202020204" pitchFamily="34" charset="0"/>
              <a:buChar char="•"/>
            </a:pPr>
            <a:r>
              <a:rPr lang="en-US" sz="1400" dirty="0">
                <a:solidFill>
                  <a:schemeClr val="tx1"/>
                </a:solidFill>
              </a:rPr>
              <a:t>COM components, </a:t>
            </a:r>
          </a:p>
          <a:p>
            <a:pPr lvl="1">
              <a:buFont typeface="Arial" panose="020B0604020202020204" pitchFamily="34" charset="0"/>
              <a:buChar char="•"/>
            </a:pPr>
            <a:r>
              <a:rPr lang="en-US" sz="1400" dirty="0">
                <a:solidFill>
                  <a:schemeClr val="tx1"/>
                </a:solidFill>
              </a:rPr>
              <a:t>ActiveX interfaces,</a:t>
            </a:r>
          </a:p>
          <a:p>
            <a:pPr lvl="1">
              <a:buFont typeface="Arial" panose="020B0604020202020204" pitchFamily="34" charset="0"/>
              <a:buChar char="•"/>
            </a:pPr>
            <a:r>
              <a:rPr lang="en-US" sz="1400" dirty="0">
                <a:solidFill>
                  <a:schemeClr val="tx1"/>
                </a:solidFill>
              </a:rPr>
              <a:t>Windows API functions.</a:t>
            </a:r>
            <a:endParaRPr lang="en-US" sz="1200" dirty="0">
              <a:solidFill>
                <a:schemeClr val="tx1"/>
              </a:solidFill>
            </a:endParaRPr>
          </a:p>
        </p:txBody>
      </p:sp>
      <p:pic>
        <p:nvPicPr>
          <p:cNvPr id="5" name="Picture 4">
            <a:extLst>
              <a:ext uri="{FF2B5EF4-FFF2-40B4-BE49-F238E27FC236}">
                <a16:creationId xmlns:a16="http://schemas.microsoft.com/office/drawing/2014/main" id="{CB21A8F6-930A-4C8C-B7EF-FE2326B5118D}"/>
              </a:ext>
            </a:extLst>
          </p:cNvPr>
          <p:cNvPicPr>
            <a:picLocks noChangeAspect="1"/>
          </p:cNvPicPr>
          <p:nvPr/>
        </p:nvPicPr>
        <p:blipFill>
          <a:blip r:embed="rId4"/>
          <a:stretch>
            <a:fillRect/>
          </a:stretch>
        </p:blipFill>
        <p:spPr>
          <a:xfrm>
            <a:off x="5672868" y="2250646"/>
            <a:ext cx="5393772" cy="3846886"/>
          </a:xfrm>
          <a:prstGeom prst="rect">
            <a:avLst/>
          </a:prstGeom>
          <a:ln w="25400">
            <a:solidFill>
              <a:schemeClr val="accent2"/>
            </a:solidFill>
          </a:ln>
          <a:effectLst/>
        </p:spPr>
      </p:pic>
    </p:spTree>
    <p:extLst>
      <p:ext uri="{BB962C8B-B14F-4D97-AF65-F5344CB8AC3E}">
        <p14:creationId xmlns:p14="http://schemas.microsoft.com/office/powerpoint/2010/main" val="200498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CF7E-F391-40EF-9132-5A6DB51B9AE7}"/>
              </a:ext>
            </a:extLst>
          </p:cNvPr>
          <p:cNvSpPr>
            <a:spLocks noGrp="1"/>
          </p:cNvSpPr>
          <p:nvPr>
            <p:ph type="title"/>
          </p:nvPr>
        </p:nvSpPr>
        <p:spPr/>
        <p:txBody>
          <a:bodyPr>
            <a:normAutofit/>
          </a:bodyPr>
          <a:lstStyle/>
          <a:p>
            <a:r>
              <a:rPr lang="en-US" dirty="0">
                <a:solidFill>
                  <a:schemeClr val="tx1"/>
                </a:solidFill>
              </a:rPr>
              <a:t>Idisposable Interface</a:t>
            </a:r>
            <a:br>
              <a:rPr lang="en-US" dirty="0"/>
            </a:br>
            <a:r>
              <a:rPr lang="en-US" sz="1400" dirty="0">
                <a:hlinkClick r:id="rId2"/>
              </a:rPr>
              <a:t>https://docs.microsoft.com/en-us/dotnet/api/system.idisposable?view=netframework-4.8</a:t>
            </a:r>
            <a:endParaRPr lang="en-US" dirty="0"/>
          </a:p>
        </p:txBody>
      </p:sp>
      <p:sp>
        <p:nvSpPr>
          <p:cNvPr id="3" name="Content Placeholder 2">
            <a:extLst>
              <a:ext uri="{FF2B5EF4-FFF2-40B4-BE49-F238E27FC236}">
                <a16:creationId xmlns:a16="http://schemas.microsoft.com/office/drawing/2014/main" id="{612B0B78-76FA-413F-AF27-76035DE2FC53}"/>
              </a:ext>
            </a:extLst>
          </p:cNvPr>
          <p:cNvSpPr>
            <a:spLocks noGrp="1"/>
          </p:cNvSpPr>
          <p:nvPr>
            <p:ph idx="1"/>
          </p:nvPr>
        </p:nvSpPr>
        <p:spPr>
          <a:xfrm>
            <a:off x="871538" y="3757613"/>
            <a:ext cx="5004777" cy="2717265"/>
          </a:xfrm>
        </p:spPr>
        <p:txBody>
          <a:bodyPr anchor="t">
            <a:noAutofit/>
          </a:bodyPr>
          <a:lstStyle/>
          <a:p>
            <a:pPr marL="914400" lvl="1" indent="-457200">
              <a:spcBef>
                <a:spcPts val="0"/>
              </a:spcBef>
              <a:spcAft>
                <a:spcPts val="0"/>
              </a:spcAft>
              <a:buFont typeface="Arial" panose="020B0604020202020204" pitchFamily="34" charset="0"/>
              <a:buChar char="•"/>
            </a:pPr>
            <a:r>
              <a:rPr lang="en-US" sz="2800" dirty="0">
                <a:solidFill>
                  <a:schemeClr val="tx1"/>
                </a:solidFill>
              </a:rPr>
              <a:t>To use the </a:t>
            </a:r>
            <a:r>
              <a:rPr lang="en-US" sz="2800" b="1" i="1" dirty="0">
                <a:solidFill>
                  <a:schemeClr val="tx1"/>
                </a:solidFill>
              </a:rPr>
              <a:t>Idisposable </a:t>
            </a:r>
            <a:r>
              <a:rPr lang="en-US" sz="2800" dirty="0">
                <a:solidFill>
                  <a:schemeClr val="tx1"/>
                </a:solidFill>
              </a:rPr>
              <a:t>interface, call the object’s </a:t>
            </a:r>
            <a:r>
              <a:rPr lang="en-US" sz="2800" b="1" i="1" dirty="0">
                <a:solidFill>
                  <a:schemeClr val="tx1"/>
                </a:solidFill>
              </a:rPr>
              <a:t>IDisposable.Dispose </a:t>
            </a:r>
            <a:r>
              <a:rPr lang="en-US" sz="2800" dirty="0">
                <a:solidFill>
                  <a:schemeClr val="tx1"/>
                </a:solidFill>
              </a:rPr>
              <a:t>implementation when finished using it. </a:t>
            </a:r>
          </a:p>
        </p:txBody>
      </p:sp>
      <p:pic>
        <p:nvPicPr>
          <p:cNvPr id="4" name="Picture 3">
            <a:extLst>
              <a:ext uri="{FF2B5EF4-FFF2-40B4-BE49-F238E27FC236}">
                <a16:creationId xmlns:a16="http://schemas.microsoft.com/office/drawing/2014/main" id="{2A4F52A6-CF04-46DB-AF3F-123D6759A72A}"/>
              </a:ext>
            </a:extLst>
          </p:cNvPr>
          <p:cNvPicPr>
            <a:picLocks noChangeAspect="1"/>
          </p:cNvPicPr>
          <p:nvPr/>
        </p:nvPicPr>
        <p:blipFill>
          <a:blip r:embed="rId3"/>
          <a:stretch>
            <a:fillRect/>
          </a:stretch>
        </p:blipFill>
        <p:spPr>
          <a:xfrm>
            <a:off x="5877755" y="5140319"/>
            <a:ext cx="4866445" cy="907980"/>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3B94EB08-0A33-45A5-9699-57932FE625F3}"/>
              </a:ext>
            </a:extLst>
          </p:cNvPr>
          <p:cNvPicPr>
            <a:picLocks noChangeAspect="1"/>
          </p:cNvPicPr>
          <p:nvPr/>
        </p:nvPicPr>
        <p:blipFill>
          <a:blip r:embed="rId4"/>
          <a:stretch>
            <a:fillRect/>
          </a:stretch>
        </p:blipFill>
        <p:spPr>
          <a:xfrm>
            <a:off x="5876315" y="3553951"/>
            <a:ext cx="4866445" cy="1215533"/>
          </a:xfrm>
          <a:prstGeom prst="rect">
            <a:avLst/>
          </a:prstGeom>
          <a:ln w="25400">
            <a:solidFill>
              <a:schemeClr val="accent2"/>
            </a:solidFill>
          </a:ln>
          <a:effectLst/>
        </p:spPr>
      </p:pic>
      <p:sp>
        <p:nvSpPr>
          <p:cNvPr id="7" name="Rectangle 6">
            <a:extLst>
              <a:ext uri="{FF2B5EF4-FFF2-40B4-BE49-F238E27FC236}">
                <a16:creationId xmlns:a16="http://schemas.microsoft.com/office/drawing/2014/main" id="{DE751DFE-0303-42B8-A8F9-BFA9A138AD09}"/>
              </a:ext>
            </a:extLst>
          </p:cNvPr>
          <p:cNvSpPr/>
          <p:nvPr/>
        </p:nvSpPr>
        <p:spPr>
          <a:xfrm>
            <a:off x="828675" y="1881812"/>
            <a:ext cx="10244133" cy="2075826"/>
          </a:xfrm>
          <a:prstGeom prst="rect">
            <a:avLst/>
          </a:prstGeom>
        </p:spPr>
        <p:txBody>
          <a:bodyPr wrap="square" anchor="ctr">
            <a:normAutofit/>
          </a:bodyPr>
          <a:lstStyle/>
          <a:p>
            <a:pPr marL="914400" lvl="1" indent="-457200">
              <a:buFont typeface="Arial" panose="020B0604020202020204" pitchFamily="34" charset="0"/>
              <a:buChar char="•"/>
            </a:pPr>
            <a:r>
              <a:rPr lang="en-US" sz="2800" dirty="0"/>
              <a:t>The </a:t>
            </a:r>
            <a:r>
              <a:rPr lang="en-US" sz="2800" b="1" i="1" dirty="0"/>
              <a:t>Garbage Collector (GC)</a:t>
            </a:r>
            <a:r>
              <a:rPr lang="en-US" sz="2800" dirty="0"/>
              <a:t> has no knowledge of unmanaged resources (open files and streams).</a:t>
            </a:r>
          </a:p>
          <a:p>
            <a:pPr marL="914400" lvl="1" indent="-457200">
              <a:buFont typeface="Arial" panose="020B0604020202020204" pitchFamily="34" charset="0"/>
              <a:buChar char="•"/>
            </a:pPr>
            <a:r>
              <a:rPr lang="en-US" sz="2800" b="1" i="1" dirty="0"/>
              <a:t>Idisposable</a:t>
            </a:r>
            <a:r>
              <a:rPr lang="en-US" sz="2800" dirty="0"/>
              <a:t> provides a method for releasing unmanaged resources.</a:t>
            </a:r>
          </a:p>
        </p:txBody>
      </p:sp>
    </p:spTree>
    <p:extLst>
      <p:ext uri="{BB962C8B-B14F-4D97-AF65-F5344CB8AC3E}">
        <p14:creationId xmlns:p14="http://schemas.microsoft.com/office/powerpoint/2010/main" val="265160460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1020</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Garbage Collection</vt:lpstr>
      <vt:lpstr>.NET’s Garbage Collector manages the allocation and release of memory for your application. It checks for objects in the managed heap that are no longer being used by the application and reclaims their memory.</vt:lpstr>
      <vt:lpstr>Fundamentals of memory https://docs.microsoft.com/en-us/dotnet/standard/garbage-collection/fundamentals#fundamentals-of-memory</vt:lpstr>
      <vt:lpstr>Benefits of Garbage Collection https://docs.microsoft.com/en-us/dotnet/standard/garbage-collection/fundamentals</vt:lpstr>
      <vt:lpstr>Managed Heap https://docs.microsoft.com/en-us/dotnet/standard/garbage-collection/fundamentals https://docs.microsoft.com/en-us/dotnet/standard/garbage-collection/large-object-heap</vt:lpstr>
      <vt:lpstr>Heap Object Generations https://docs.microsoft.com/en-us/dotnet/standard/garbage-collection/fundamentals#generations</vt:lpstr>
      <vt:lpstr>Managed Code https://docs.microsoft.com/en-us/dotnet/standard/managed-code</vt:lpstr>
      <vt:lpstr>Unmanaged Code https://docs.microsoft.com/en-us/dotnet/framework/interop/</vt:lpstr>
      <vt:lpstr>Idisposable Interface https://docs.microsoft.com/en-us/dotnet/api/system.idisposable?view=netframework-4.8</vt:lpstr>
      <vt:lpstr>using block and IDisposable https://docs.microsoft.com/en-us/dotnet/csharp/language-reference/keywords/using-statement</vt:lpstr>
      <vt:lpstr>Using Block https://docs.microsoft.com/en-us/dotnet/api/system.idisposable?view=net-5.0</vt:lpstr>
      <vt:lpstr>using block https://docs.microsoft.com/en-us/dotnet/csharp/language-reference/keywords/using-statement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2020-02-23T01:50:01Z</dcterms:created>
  <dcterms:modified xsi:type="dcterms:W3CDTF">2021-12-07T00:11:53Z</dcterms:modified>
</cp:coreProperties>
</file>