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3" r:id="rId4"/>
    <p:sldId id="269" r:id="rId5"/>
    <p:sldId id="267" r:id="rId6"/>
    <p:sldId id="268" r:id="rId7"/>
    <p:sldId id="260" r:id="rId8"/>
    <p:sldId id="291" r:id="rId9"/>
    <p:sldId id="285" r:id="rId10"/>
    <p:sldId id="286" r:id="rId11"/>
    <p:sldId id="287" r:id="rId12"/>
    <p:sldId id="288" r:id="rId13"/>
    <p:sldId id="289" r:id="rId14"/>
    <p:sldId id="292" r:id="rId15"/>
    <p:sldId id="293" r:id="rId16"/>
    <p:sldId id="294" r:id="rId17"/>
    <p:sldId id="28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DCFFF-9B2D-4F65-ACE2-4E1218D0D915}" v="6" dt="2020-09-06T19:55: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1" autoAdjust="0"/>
    <p:restoredTop sz="94660"/>
  </p:normalViewPr>
  <p:slideViewPr>
    <p:cSldViewPr snapToGrid="0">
      <p:cViewPr varScale="1">
        <p:scale>
          <a:sx n="69" d="100"/>
          <a:sy n="69" d="100"/>
        </p:scale>
        <p:origin x="16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fundamentals/logging/?view=aspnetcore-5.0#log-leve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spnet/core/fundamentals/logging/?view=aspnetcore-5.0#log-lev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5.0#log-leve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3.1#built-in-logging-providers" TargetMode="External"/><Relationship Id="rId2" Type="http://schemas.openxmlformats.org/officeDocument/2006/relationships/hyperlink" Target="https://docs.microsoft.com/en-us/aspnet/core/fundamentals/logging/?view=aspnetcore-5.0#log-filter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blinkingcaret.com/2018/02/14/net-core-console-loggin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linkingcaret.com/2018/02/14/net-core-console-logging/"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linkingcaret.com/2018/02/14/net-core-console-logg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oXNslgIXIbQ" TargetMode="External"/><Relationship Id="rId2" Type="http://schemas.openxmlformats.org/officeDocument/2006/relationships/hyperlink" Target="https://docs.microsoft.com/en-us/aspnet/core/fundamentals/logging/?view=aspnetcore-5.0"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spnet/core/fundamentals/configuration" TargetMode="External"/><Relationship Id="rId2" Type="http://schemas.openxmlformats.org/officeDocument/2006/relationships/hyperlink" Target="https://andrewlock.net/using-dependency-injection-in-a-net-core-console-application/" TargetMode="External"/><Relationship Id="rId1" Type="http://schemas.openxmlformats.org/officeDocument/2006/relationships/slideLayout" Target="../slideLayouts/slideLayout2.xml"/><Relationship Id="rId6" Type="http://schemas.openxmlformats.org/officeDocument/2006/relationships/hyperlink" Target="https://www.blinkingcaret.com/2018/02/14/net-core-console-logging/" TargetMode="External"/><Relationship Id="rId5" Type="http://schemas.openxmlformats.org/officeDocument/2006/relationships/hyperlink" Target="https://docs.microsoft.com/en-us/aspnet/core/security/app-secrets?view=aspnetcore-3.1&amp;tabs=windows#enable-secret-storag" TargetMode="External"/><Relationship Id="rId4" Type="http://schemas.openxmlformats.org/officeDocument/2006/relationships/hyperlink" Target="https://docs.microsoft.com/en-us/aspnet/core/fundamentals/configuration%20talks%20about%20how%20appsettings.json"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visualstudiomagazine.com/articles/2019/03/22/logging-in-net-core.asp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ore/diagnostics/logging-trac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5.0#no-asynchronous-logger-methods" TargetMode="External"/><Relationship Id="rId2" Type="http://schemas.openxmlformats.org/officeDocument/2006/relationships/hyperlink" Target="https://docs.microsoft.com/en-us/dotnet/core/diagnostics/logging-tracing#performance-consider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ore/diagnostics/logging-tracing#print-style-ap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dotnet/core/diagnostics/logging-tracing#print-style-ap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fundamentals/logging/?view=aspnetcore-5.0#built-in-logging-providers" TargetMode="External"/><Relationship Id="rId2" Type="http://schemas.openxmlformats.org/officeDocument/2006/relationships/hyperlink" Target="https://docs.microsoft.com/en-us/aspnet/core/fundamentals/logging/?view=aspnetcore-3.1"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fundamentals/host/generic-host?view=aspnetcore-5.0" TargetMode="External"/><Relationship Id="rId4" Type="http://schemas.openxmlformats.org/officeDocument/2006/relationships/hyperlink" Target="https://www.blinkingcaret.com/2018/02/14/net-core-console-logg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spnet/core/fundamentals/logging/?view=aspnetcore-5.0#built-in-logging-provid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fundamentals/logging/?view=aspnetcore-5.0#configur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Built-in Logging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800" dirty="0" err="1">
                <a:latin typeface="+mj-lt"/>
              </a:rPr>
              <a:t>.net</a:t>
            </a:r>
            <a:endParaRPr lang="en-US" sz="28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6027-B7A6-4A53-AE37-CFA8C5EF1282}"/>
              </a:ext>
            </a:extLst>
          </p:cNvPr>
          <p:cNvSpPr>
            <a:spLocks noGrp="1"/>
          </p:cNvSpPr>
          <p:nvPr>
            <p:ph type="title"/>
          </p:nvPr>
        </p:nvSpPr>
        <p:spPr/>
        <p:txBody>
          <a:bodyPr>
            <a:normAutofit/>
          </a:bodyPr>
          <a:lstStyle/>
          <a:p>
            <a:r>
              <a:rPr lang="en-US" dirty="0" err="1">
                <a:solidFill>
                  <a:schemeClr val="tx1"/>
                </a:solidFill>
              </a:rPr>
              <a:t>ILogger</a:t>
            </a:r>
            <a:r>
              <a:rPr lang="en-US" dirty="0">
                <a:solidFill>
                  <a:schemeClr val="tx1"/>
                </a:solidFill>
              </a:rPr>
              <a:t> - Log Levels</a:t>
            </a:r>
            <a:br>
              <a:rPr lang="en-US" dirty="0"/>
            </a:br>
            <a:r>
              <a:rPr lang="en-US" sz="1400" dirty="0">
                <a:hlinkClick r:id="rId2"/>
              </a:rPr>
              <a:t>https://docs.microsoft.com/en-us/aspnet/core/fundamentals/logging/?view=aspnetcore-5.0#log-level</a:t>
            </a:r>
            <a:endParaRPr lang="en-US" dirty="0"/>
          </a:p>
        </p:txBody>
      </p:sp>
      <p:sp>
        <p:nvSpPr>
          <p:cNvPr id="3" name="Content Placeholder 2">
            <a:extLst>
              <a:ext uri="{FF2B5EF4-FFF2-40B4-BE49-F238E27FC236}">
                <a16:creationId xmlns:a16="http://schemas.microsoft.com/office/drawing/2014/main" id="{F0B78130-721C-47E2-A0FD-433ACC20E40D}"/>
              </a:ext>
            </a:extLst>
          </p:cNvPr>
          <p:cNvSpPr>
            <a:spLocks noGrp="1"/>
          </p:cNvSpPr>
          <p:nvPr>
            <p:ph idx="1"/>
          </p:nvPr>
        </p:nvSpPr>
        <p:spPr>
          <a:xfrm>
            <a:off x="1214290" y="1896533"/>
            <a:ext cx="5753950" cy="4499429"/>
          </a:xfrm>
        </p:spPr>
        <p:txBody>
          <a:bodyPr anchor="ctr">
            <a:normAutofit/>
          </a:bodyPr>
          <a:lstStyle/>
          <a:p>
            <a:pPr lvl="1">
              <a:buFont typeface="Arial" panose="020B0604020202020204" pitchFamily="34" charset="0"/>
              <a:buChar char="•"/>
            </a:pPr>
            <a:r>
              <a:rPr lang="en-US" sz="2400" dirty="0">
                <a:solidFill>
                  <a:schemeClr val="tx1"/>
                </a:solidFill>
              </a:rPr>
              <a:t>The </a:t>
            </a:r>
            <a:r>
              <a:rPr lang="en-US" sz="2400" b="1" i="1" dirty="0">
                <a:solidFill>
                  <a:schemeClr val="tx1"/>
                </a:solidFill>
              </a:rPr>
              <a:t>Logging</a:t>
            </a:r>
            <a:r>
              <a:rPr lang="en-US" sz="2400" dirty="0">
                <a:solidFill>
                  <a:schemeClr val="tx1"/>
                </a:solidFill>
              </a:rPr>
              <a:t> property in </a:t>
            </a:r>
            <a:r>
              <a:rPr lang="en-US" sz="2400" dirty="0" err="1">
                <a:solidFill>
                  <a:srgbClr val="FF0000"/>
                </a:solidFill>
              </a:rPr>
              <a:t>appsettings.json</a:t>
            </a:r>
            <a:r>
              <a:rPr lang="en-US" sz="2400" dirty="0">
                <a:solidFill>
                  <a:srgbClr val="FF0000"/>
                </a:solidFill>
              </a:rPr>
              <a:t> </a:t>
            </a:r>
            <a:r>
              <a:rPr lang="en-US" sz="2400" dirty="0">
                <a:solidFill>
                  <a:schemeClr val="tx1"/>
                </a:solidFill>
              </a:rPr>
              <a:t>can have </a:t>
            </a:r>
            <a:r>
              <a:rPr lang="en-US" sz="2400" b="1" i="1" dirty="0" err="1">
                <a:solidFill>
                  <a:schemeClr val="tx1"/>
                </a:solidFill>
              </a:rPr>
              <a:t>LogLevel</a:t>
            </a:r>
            <a:r>
              <a:rPr lang="en-US" sz="2400" dirty="0">
                <a:solidFill>
                  <a:schemeClr val="tx1"/>
                </a:solidFill>
              </a:rPr>
              <a:t> and </a:t>
            </a:r>
            <a:r>
              <a:rPr lang="en-US" sz="2400" b="1" i="1" dirty="0">
                <a:solidFill>
                  <a:schemeClr val="tx1"/>
                </a:solidFill>
              </a:rPr>
              <a:t>log provider </a:t>
            </a:r>
            <a:r>
              <a:rPr lang="en-US" sz="2400" dirty="0">
                <a:solidFill>
                  <a:schemeClr val="tx1"/>
                </a:solidFill>
              </a:rPr>
              <a:t>properties.</a:t>
            </a:r>
          </a:p>
          <a:p>
            <a:pPr lvl="1">
              <a:buFont typeface="Arial" panose="020B0604020202020204" pitchFamily="34" charset="0"/>
              <a:buChar char="•"/>
            </a:pPr>
            <a:r>
              <a:rPr lang="en-US" sz="2400" dirty="0">
                <a:solidFill>
                  <a:schemeClr val="tx1"/>
                </a:solidFill>
              </a:rPr>
              <a:t>The </a:t>
            </a:r>
            <a:r>
              <a:rPr lang="en-US" sz="2400" b="1" i="1" dirty="0" err="1">
                <a:solidFill>
                  <a:schemeClr val="tx1"/>
                </a:solidFill>
              </a:rPr>
              <a:t>LogLevel</a:t>
            </a:r>
            <a:r>
              <a:rPr lang="en-US" sz="2400" dirty="0">
                <a:solidFill>
                  <a:schemeClr val="tx1"/>
                </a:solidFill>
              </a:rPr>
              <a:t> property under </a:t>
            </a:r>
            <a:r>
              <a:rPr lang="en-US" sz="2400" b="1" i="1" dirty="0">
                <a:solidFill>
                  <a:schemeClr val="tx1"/>
                </a:solidFill>
              </a:rPr>
              <a:t>Logging</a:t>
            </a:r>
            <a:r>
              <a:rPr lang="en-US" sz="2400" dirty="0">
                <a:solidFill>
                  <a:schemeClr val="tx1"/>
                </a:solidFill>
              </a:rPr>
              <a:t> specifies the </a:t>
            </a:r>
            <a:r>
              <a:rPr lang="en-US" sz="2400" u="sng" dirty="0">
                <a:solidFill>
                  <a:schemeClr val="tx1"/>
                </a:solidFill>
              </a:rPr>
              <a:t>minimum</a:t>
            </a:r>
            <a:r>
              <a:rPr lang="en-US" sz="2400" dirty="0">
                <a:solidFill>
                  <a:schemeClr val="tx1"/>
                </a:solidFill>
              </a:rPr>
              <a:t> level to log for selected categories.</a:t>
            </a:r>
          </a:p>
          <a:p>
            <a:pPr lvl="2">
              <a:buFont typeface="Arial" panose="020B0604020202020204" pitchFamily="34" charset="0"/>
              <a:buChar char="•"/>
            </a:pPr>
            <a:r>
              <a:rPr lang="en-US" sz="2000" dirty="0">
                <a:solidFill>
                  <a:schemeClr val="tx1"/>
                </a:solidFill>
              </a:rPr>
              <a:t>(Optional) </a:t>
            </a:r>
            <a:r>
              <a:rPr lang="en-US" sz="2000" b="1" i="1" dirty="0" err="1">
                <a:solidFill>
                  <a:schemeClr val="tx1"/>
                </a:solidFill>
              </a:rPr>
              <a:t>LogLevel</a:t>
            </a:r>
            <a:r>
              <a:rPr lang="en-US" sz="2000" dirty="0">
                <a:solidFill>
                  <a:schemeClr val="tx1"/>
                </a:solidFill>
              </a:rPr>
              <a:t> under a provider specifies levels to log for that provider.</a:t>
            </a:r>
          </a:p>
          <a:p>
            <a:pPr lvl="2">
              <a:buFont typeface="Arial" panose="020B0604020202020204" pitchFamily="34" charset="0"/>
              <a:buChar char="•"/>
            </a:pPr>
            <a:r>
              <a:rPr lang="en-US" sz="2000" dirty="0">
                <a:solidFill>
                  <a:schemeClr val="tx1"/>
                </a:solidFill>
              </a:rPr>
              <a:t>levels specified in </a:t>
            </a:r>
            <a:r>
              <a:rPr lang="en-US" sz="2000" b="1" i="1" dirty="0">
                <a:solidFill>
                  <a:schemeClr val="tx1"/>
                </a:solidFill>
              </a:rPr>
              <a:t>Logging.{</a:t>
            </a:r>
            <a:r>
              <a:rPr lang="en-US" sz="2000" b="1" i="1" dirty="0" err="1">
                <a:solidFill>
                  <a:schemeClr val="tx1"/>
                </a:solidFill>
              </a:rPr>
              <a:t>providername</a:t>
            </a:r>
            <a:r>
              <a:rPr lang="en-US" sz="2000" b="1" i="1" dirty="0">
                <a:solidFill>
                  <a:schemeClr val="tx1"/>
                </a:solidFill>
              </a:rPr>
              <a:t>}.</a:t>
            </a:r>
            <a:r>
              <a:rPr lang="en-US" sz="2000" b="1" i="1" dirty="0" err="1">
                <a:solidFill>
                  <a:schemeClr val="tx1"/>
                </a:solidFill>
              </a:rPr>
              <a:t>LogLevel</a:t>
            </a:r>
            <a:r>
              <a:rPr lang="en-US" sz="2000" b="1" i="1" dirty="0">
                <a:solidFill>
                  <a:schemeClr val="tx1"/>
                </a:solidFill>
              </a:rPr>
              <a:t> </a:t>
            </a:r>
            <a:r>
              <a:rPr lang="en-US" sz="2000" dirty="0">
                <a:solidFill>
                  <a:schemeClr val="tx1"/>
                </a:solidFill>
              </a:rPr>
              <a:t>override anything set in </a:t>
            </a:r>
            <a:r>
              <a:rPr lang="en-US" sz="2000" b="1" i="1" dirty="0" err="1">
                <a:solidFill>
                  <a:schemeClr val="tx1"/>
                </a:solidFill>
              </a:rPr>
              <a:t>Logging.LogLevel</a:t>
            </a:r>
            <a:r>
              <a:rPr lang="en-US" sz="2000" b="1" i="1" dirty="0">
                <a:solidFill>
                  <a:schemeClr val="tx1"/>
                </a:solidFill>
              </a:rPr>
              <a:t>.</a:t>
            </a:r>
            <a:endParaRPr lang="en-US" sz="1400" dirty="0">
              <a:solidFill>
                <a:schemeClr val="tx1"/>
              </a:solidFill>
            </a:endParaRPr>
          </a:p>
        </p:txBody>
      </p:sp>
      <p:pic>
        <p:nvPicPr>
          <p:cNvPr id="5" name="Picture 4">
            <a:extLst>
              <a:ext uri="{FF2B5EF4-FFF2-40B4-BE49-F238E27FC236}">
                <a16:creationId xmlns:a16="http://schemas.microsoft.com/office/drawing/2014/main" id="{307808C5-091F-4067-94A6-B7BEE447CAD0}"/>
              </a:ext>
            </a:extLst>
          </p:cNvPr>
          <p:cNvPicPr>
            <a:picLocks noChangeAspect="1"/>
          </p:cNvPicPr>
          <p:nvPr/>
        </p:nvPicPr>
        <p:blipFill>
          <a:blip r:embed="rId3"/>
          <a:stretch>
            <a:fillRect/>
          </a:stretch>
        </p:blipFill>
        <p:spPr>
          <a:xfrm>
            <a:off x="7119734" y="2506248"/>
            <a:ext cx="3509028" cy="3283024"/>
          </a:xfrm>
          <a:prstGeom prst="rect">
            <a:avLst/>
          </a:prstGeom>
          <a:ln w="25400">
            <a:solidFill>
              <a:schemeClr val="accent2"/>
            </a:solidFill>
          </a:ln>
          <a:effectLst/>
        </p:spPr>
      </p:pic>
    </p:spTree>
    <p:extLst>
      <p:ext uri="{BB962C8B-B14F-4D97-AF65-F5344CB8AC3E}">
        <p14:creationId xmlns:p14="http://schemas.microsoft.com/office/powerpoint/2010/main" val="300936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6027-B7A6-4A53-AE37-CFA8C5EF1282}"/>
              </a:ext>
            </a:extLst>
          </p:cNvPr>
          <p:cNvSpPr>
            <a:spLocks noGrp="1"/>
          </p:cNvSpPr>
          <p:nvPr>
            <p:ph type="title"/>
          </p:nvPr>
        </p:nvSpPr>
        <p:spPr/>
        <p:txBody>
          <a:bodyPr>
            <a:normAutofit/>
          </a:bodyPr>
          <a:lstStyle/>
          <a:p>
            <a:r>
              <a:rPr lang="en-US" dirty="0" err="1">
                <a:solidFill>
                  <a:schemeClr val="tx1"/>
                </a:solidFill>
              </a:rPr>
              <a:t>ILogger</a:t>
            </a:r>
            <a:r>
              <a:rPr lang="en-US" dirty="0">
                <a:solidFill>
                  <a:schemeClr val="tx1"/>
                </a:solidFill>
              </a:rPr>
              <a:t> – Log Levels</a:t>
            </a:r>
            <a:br>
              <a:rPr lang="en-US" dirty="0"/>
            </a:br>
            <a:r>
              <a:rPr lang="en-US" sz="1400" dirty="0">
                <a:hlinkClick r:id="rId2"/>
              </a:rPr>
              <a:t>https://docs.microsoft.com/en-us/aspnet/core/fundamentals/logging/?view=aspnetcore-5.0#log-level</a:t>
            </a:r>
            <a:endParaRPr lang="en-US" dirty="0"/>
          </a:p>
        </p:txBody>
      </p:sp>
      <p:sp>
        <p:nvSpPr>
          <p:cNvPr id="3" name="Content Placeholder 2">
            <a:extLst>
              <a:ext uri="{FF2B5EF4-FFF2-40B4-BE49-F238E27FC236}">
                <a16:creationId xmlns:a16="http://schemas.microsoft.com/office/drawing/2014/main" id="{F0B78130-721C-47E2-A0FD-433ACC20E40D}"/>
              </a:ext>
            </a:extLst>
          </p:cNvPr>
          <p:cNvSpPr>
            <a:spLocks noGrp="1"/>
          </p:cNvSpPr>
          <p:nvPr>
            <p:ph idx="1"/>
          </p:nvPr>
        </p:nvSpPr>
        <p:spPr>
          <a:xfrm>
            <a:off x="725714" y="2108201"/>
            <a:ext cx="6807200" cy="3760891"/>
          </a:xfrm>
        </p:spPr>
        <p:txBody>
          <a:bodyPr>
            <a:normAutofit/>
          </a:bodyPr>
          <a:lstStyle/>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p:txBody>
      </p:sp>
      <p:graphicFrame>
        <p:nvGraphicFramePr>
          <p:cNvPr id="4" name="Table 4">
            <a:extLst>
              <a:ext uri="{FF2B5EF4-FFF2-40B4-BE49-F238E27FC236}">
                <a16:creationId xmlns:a16="http://schemas.microsoft.com/office/drawing/2014/main" id="{F0DB5141-1FCC-4618-9A17-4810462794DC}"/>
              </a:ext>
            </a:extLst>
          </p:cNvPr>
          <p:cNvGraphicFramePr>
            <a:graphicFrameLocks noGrp="1"/>
          </p:cNvGraphicFramePr>
          <p:nvPr>
            <p:extLst>
              <p:ext uri="{D42A27DB-BD31-4B8C-83A1-F6EECF244321}">
                <p14:modId xmlns:p14="http://schemas.microsoft.com/office/powerpoint/2010/main" val="989591285"/>
              </p:ext>
            </p:extLst>
          </p:nvPr>
        </p:nvGraphicFramePr>
        <p:xfrm>
          <a:off x="1097280" y="2066311"/>
          <a:ext cx="10058400" cy="4211320"/>
        </p:xfrm>
        <a:graphic>
          <a:graphicData uri="http://schemas.openxmlformats.org/drawingml/2006/table">
            <a:tbl>
              <a:tblPr firstRow="1" bandRow="1">
                <a:tableStyleId>{5C22544A-7EE6-4342-B048-85BDC9FD1C3A}</a:tableStyleId>
              </a:tblPr>
              <a:tblGrid>
                <a:gridCol w="1832267">
                  <a:extLst>
                    <a:ext uri="{9D8B030D-6E8A-4147-A177-3AD203B41FA5}">
                      <a16:colId xmlns:a16="http://schemas.microsoft.com/office/drawing/2014/main" val="3267237583"/>
                    </a:ext>
                  </a:extLst>
                </a:gridCol>
                <a:gridCol w="8226133">
                  <a:extLst>
                    <a:ext uri="{9D8B030D-6E8A-4147-A177-3AD203B41FA5}">
                      <a16:colId xmlns:a16="http://schemas.microsoft.com/office/drawing/2014/main" val="4283190477"/>
                    </a:ext>
                  </a:extLst>
                </a:gridCol>
              </a:tblGrid>
              <a:tr h="0">
                <a:tc>
                  <a:txBody>
                    <a:bodyPr/>
                    <a:lstStyle/>
                    <a:p>
                      <a:pPr algn="ctr"/>
                      <a:r>
                        <a:rPr lang="en-US" sz="2400" dirty="0"/>
                        <a:t>Log Level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2221150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Trace = 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information that's valuable only for debugging. These messages may contain sensitive application data and so shouldn't be enabled in a production environment. Disabled by default.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7855821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Debug =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information that may be useful in development and debugging. Enable Debug level logs in production only when troubleshooting, due to the high volume of logs.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56907855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Information =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tracking the general flow of the app. These logs typically have some long-term value.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929651040"/>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Warning =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abnormal or unexpected events in the app flow. These may include errors or other conditions that don't cause the app to stop but might need to be investigated. Handled exceptions are a common place to use the Warning log level.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56323352"/>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Error = 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errors and exceptions that cannot be handled. These messages indicate a failure in the current activity or operation (such as the current HTTP request), not an app-wide failure.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3370269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Critical = 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For failures that require immediate attention. Examples: data loss scenarios, out of disk space.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2333728"/>
                  </a:ext>
                </a:extLst>
              </a:tr>
            </a:tbl>
          </a:graphicData>
        </a:graphic>
      </p:graphicFrame>
    </p:spTree>
    <p:extLst>
      <p:ext uri="{BB962C8B-B14F-4D97-AF65-F5344CB8AC3E}">
        <p14:creationId xmlns:p14="http://schemas.microsoft.com/office/powerpoint/2010/main" val="164134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90312-9A5C-4CDA-B234-6246379BF326}"/>
              </a:ext>
            </a:extLst>
          </p:cNvPr>
          <p:cNvSpPr>
            <a:spLocks noGrp="1"/>
          </p:cNvSpPr>
          <p:nvPr>
            <p:ph idx="1"/>
          </p:nvPr>
        </p:nvSpPr>
        <p:spPr>
          <a:xfrm>
            <a:off x="1274093" y="1876870"/>
            <a:ext cx="9704774" cy="2671328"/>
          </a:xfrm>
        </p:spPr>
        <p:txBody>
          <a:bodyPr anchor="ctr">
            <a:normAutofit/>
          </a:bodyPr>
          <a:lstStyle/>
          <a:p>
            <a:pPr>
              <a:lnSpc>
                <a:spcPct val="100000"/>
              </a:lnSpc>
              <a:spcBef>
                <a:spcPts val="0"/>
              </a:spcBef>
              <a:spcAft>
                <a:spcPts val="0"/>
              </a:spcAft>
            </a:pPr>
            <a:r>
              <a:rPr lang="en-US" sz="1800" dirty="0">
                <a:solidFill>
                  <a:schemeClr val="tx1"/>
                </a:solidFill>
              </a:rPr>
              <a:t>Use the </a:t>
            </a:r>
            <a:r>
              <a:rPr lang="en-US" sz="1800" b="1" i="1" dirty="0">
                <a:solidFill>
                  <a:schemeClr val="tx1"/>
                </a:solidFill>
              </a:rPr>
              <a:t>log level </a:t>
            </a:r>
            <a:r>
              <a:rPr lang="en-US" sz="1800" dirty="0">
                <a:solidFill>
                  <a:schemeClr val="tx1"/>
                </a:solidFill>
              </a:rPr>
              <a:t>to control how much log output is written to your logging destination.</a:t>
            </a:r>
          </a:p>
          <a:p>
            <a:pPr>
              <a:lnSpc>
                <a:spcPct val="100000"/>
              </a:lnSpc>
              <a:spcBef>
                <a:spcPts val="0"/>
              </a:spcBef>
              <a:spcAft>
                <a:spcPts val="0"/>
              </a:spcAft>
            </a:pPr>
            <a:r>
              <a:rPr lang="en-US" sz="1800" u="sng" dirty="0">
                <a:solidFill>
                  <a:schemeClr val="tx1"/>
                </a:solidFill>
              </a:rPr>
              <a:t>Logging Rules of thumb.</a:t>
            </a:r>
          </a:p>
          <a:p>
            <a:pPr lvl="1">
              <a:spcBef>
                <a:spcPts val="0"/>
              </a:spcBef>
              <a:spcAft>
                <a:spcPts val="0"/>
              </a:spcAft>
              <a:buFont typeface="Arial" panose="020B0604020202020204" pitchFamily="34" charset="0"/>
              <a:buChar char="•"/>
            </a:pPr>
            <a:r>
              <a:rPr lang="en-US" sz="1600" u="sng" dirty="0">
                <a:solidFill>
                  <a:schemeClr val="tx1"/>
                </a:solidFill>
              </a:rPr>
              <a:t>In production</a:t>
            </a:r>
            <a:r>
              <a:rPr lang="en-US" sz="1600" dirty="0">
                <a:solidFill>
                  <a:schemeClr val="tx1"/>
                </a:solidFill>
              </a:rPr>
              <a:t> - Logging at the </a:t>
            </a:r>
            <a:r>
              <a:rPr lang="en-US" sz="1600" b="1" i="1" dirty="0">
                <a:solidFill>
                  <a:schemeClr val="tx1"/>
                </a:solidFill>
              </a:rPr>
              <a:t>Trace</a:t>
            </a:r>
            <a:r>
              <a:rPr lang="en-US" sz="1600" dirty="0">
                <a:solidFill>
                  <a:schemeClr val="tx1"/>
                </a:solidFill>
              </a:rPr>
              <a:t> through </a:t>
            </a:r>
            <a:r>
              <a:rPr lang="en-US" sz="1600" b="1" i="1" dirty="0">
                <a:solidFill>
                  <a:schemeClr val="tx1"/>
                </a:solidFill>
              </a:rPr>
              <a:t>Information</a:t>
            </a:r>
            <a:r>
              <a:rPr lang="en-US" sz="1600" dirty="0">
                <a:solidFill>
                  <a:schemeClr val="tx1"/>
                </a:solidFill>
              </a:rPr>
              <a:t> levels produces a high-volume of detailed log messages. Log </a:t>
            </a:r>
            <a:r>
              <a:rPr lang="en-US" sz="1600" b="1" i="1" dirty="0">
                <a:solidFill>
                  <a:schemeClr val="tx1"/>
                </a:solidFill>
              </a:rPr>
              <a:t>Trace</a:t>
            </a:r>
            <a:r>
              <a:rPr lang="en-US" sz="1600" dirty="0">
                <a:solidFill>
                  <a:schemeClr val="tx1"/>
                </a:solidFill>
              </a:rPr>
              <a:t> through </a:t>
            </a:r>
            <a:r>
              <a:rPr lang="en-US" sz="1600" b="1" i="1" dirty="0">
                <a:solidFill>
                  <a:schemeClr val="tx1"/>
                </a:solidFill>
              </a:rPr>
              <a:t>Information</a:t>
            </a:r>
            <a:r>
              <a:rPr lang="en-US" sz="1600" dirty="0">
                <a:solidFill>
                  <a:schemeClr val="tx1"/>
                </a:solidFill>
              </a:rPr>
              <a:t> level messages to a high-volume, low-cost data store.</a:t>
            </a:r>
          </a:p>
          <a:p>
            <a:pPr lvl="1">
              <a:spcBef>
                <a:spcPts val="0"/>
              </a:spcBef>
              <a:spcAft>
                <a:spcPts val="0"/>
              </a:spcAft>
              <a:buFont typeface="Arial" panose="020B0604020202020204" pitchFamily="34" charset="0"/>
              <a:buChar char="•"/>
            </a:pPr>
            <a:r>
              <a:rPr lang="en-US" sz="1600" dirty="0">
                <a:solidFill>
                  <a:schemeClr val="tx1"/>
                </a:solidFill>
              </a:rPr>
              <a:t>Logging at </a:t>
            </a:r>
            <a:r>
              <a:rPr lang="en-US" sz="1600" b="1" i="1" dirty="0">
                <a:solidFill>
                  <a:schemeClr val="tx1"/>
                </a:solidFill>
              </a:rPr>
              <a:t>Warning</a:t>
            </a:r>
            <a:r>
              <a:rPr lang="en-US" sz="1600" dirty="0">
                <a:solidFill>
                  <a:schemeClr val="tx1"/>
                </a:solidFill>
              </a:rPr>
              <a:t> through </a:t>
            </a:r>
            <a:r>
              <a:rPr lang="en-US" sz="1600" b="1" i="1" dirty="0">
                <a:solidFill>
                  <a:schemeClr val="tx1"/>
                </a:solidFill>
              </a:rPr>
              <a:t>Critical</a:t>
            </a:r>
            <a:r>
              <a:rPr lang="en-US" sz="1600" dirty="0">
                <a:solidFill>
                  <a:schemeClr val="tx1"/>
                </a:solidFill>
              </a:rPr>
              <a:t> levels typically produces fewer, smaller log messages. Therefore, costs and storage limits usually aren't a concern, which results in greater flexibility of data store choice.</a:t>
            </a:r>
          </a:p>
          <a:p>
            <a:pPr lvl="1">
              <a:spcBef>
                <a:spcPts val="0"/>
              </a:spcBef>
              <a:spcAft>
                <a:spcPts val="0"/>
              </a:spcAft>
              <a:buFont typeface="Arial" panose="020B0604020202020204" pitchFamily="34" charset="0"/>
              <a:buChar char="•"/>
            </a:pPr>
            <a:r>
              <a:rPr lang="en-US" sz="1600" u="sng" dirty="0">
                <a:solidFill>
                  <a:schemeClr val="tx1"/>
                </a:solidFill>
              </a:rPr>
              <a:t>During development</a:t>
            </a:r>
            <a:r>
              <a:rPr lang="en-US" sz="1600" dirty="0">
                <a:solidFill>
                  <a:schemeClr val="tx1"/>
                </a:solidFill>
              </a:rPr>
              <a:t> - Log </a:t>
            </a:r>
            <a:r>
              <a:rPr lang="en-US" sz="1600" b="1" i="1" dirty="0">
                <a:solidFill>
                  <a:schemeClr val="tx1"/>
                </a:solidFill>
              </a:rPr>
              <a:t>Warning</a:t>
            </a:r>
            <a:r>
              <a:rPr lang="en-US" sz="1600" dirty="0">
                <a:solidFill>
                  <a:schemeClr val="tx1"/>
                </a:solidFill>
              </a:rPr>
              <a:t> through </a:t>
            </a:r>
            <a:r>
              <a:rPr lang="en-US" sz="1600" b="1" i="1" dirty="0">
                <a:solidFill>
                  <a:schemeClr val="tx1"/>
                </a:solidFill>
              </a:rPr>
              <a:t>Critical</a:t>
            </a:r>
            <a:r>
              <a:rPr lang="en-US" sz="1600" dirty="0">
                <a:solidFill>
                  <a:schemeClr val="tx1"/>
                </a:solidFill>
              </a:rPr>
              <a:t> messages to the </a:t>
            </a:r>
            <a:r>
              <a:rPr lang="en-US" sz="1600" b="1" i="1" dirty="0">
                <a:solidFill>
                  <a:schemeClr val="tx1"/>
                </a:solidFill>
              </a:rPr>
              <a:t>console</a:t>
            </a:r>
            <a:r>
              <a:rPr lang="en-US" sz="1600" dirty="0">
                <a:solidFill>
                  <a:schemeClr val="tx1"/>
                </a:solidFill>
              </a:rPr>
              <a:t>. Add </a:t>
            </a:r>
            <a:r>
              <a:rPr lang="en-US" sz="1600" b="1" i="1" dirty="0">
                <a:solidFill>
                  <a:schemeClr val="tx1"/>
                </a:solidFill>
              </a:rPr>
              <a:t>Trace</a:t>
            </a:r>
            <a:r>
              <a:rPr lang="en-US" sz="1600" dirty="0">
                <a:solidFill>
                  <a:schemeClr val="tx1"/>
                </a:solidFill>
              </a:rPr>
              <a:t> through </a:t>
            </a:r>
            <a:r>
              <a:rPr lang="en-US" sz="1600" b="1" i="1" dirty="0">
                <a:solidFill>
                  <a:schemeClr val="tx1"/>
                </a:solidFill>
              </a:rPr>
              <a:t>Information</a:t>
            </a:r>
            <a:r>
              <a:rPr lang="en-US" sz="1600" dirty="0">
                <a:solidFill>
                  <a:schemeClr val="tx1"/>
                </a:solidFill>
              </a:rPr>
              <a:t> messages when troubleshooting.</a:t>
            </a:r>
          </a:p>
        </p:txBody>
      </p:sp>
      <p:pic>
        <p:nvPicPr>
          <p:cNvPr id="4" name="Picture 3">
            <a:extLst>
              <a:ext uri="{FF2B5EF4-FFF2-40B4-BE49-F238E27FC236}">
                <a16:creationId xmlns:a16="http://schemas.microsoft.com/office/drawing/2014/main" id="{F22708C6-E250-4BD6-8C08-FBFDE123D46A}"/>
              </a:ext>
            </a:extLst>
          </p:cNvPr>
          <p:cNvPicPr>
            <a:picLocks noChangeAspect="1"/>
          </p:cNvPicPr>
          <p:nvPr/>
        </p:nvPicPr>
        <p:blipFill>
          <a:blip r:embed="rId2"/>
          <a:stretch>
            <a:fillRect/>
          </a:stretch>
        </p:blipFill>
        <p:spPr>
          <a:xfrm>
            <a:off x="2756028" y="4325184"/>
            <a:ext cx="6740270" cy="1990650"/>
          </a:xfrm>
          <a:prstGeom prst="rect">
            <a:avLst/>
          </a:prstGeom>
          <a:ln w="25400">
            <a:solidFill>
              <a:schemeClr val="accent2"/>
            </a:solidFill>
          </a:ln>
          <a:effectLst/>
        </p:spPr>
      </p:pic>
      <p:sp>
        <p:nvSpPr>
          <p:cNvPr id="5" name="Title 1">
            <a:extLst>
              <a:ext uri="{FF2B5EF4-FFF2-40B4-BE49-F238E27FC236}">
                <a16:creationId xmlns:a16="http://schemas.microsoft.com/office/drawing/2014/main" id="{147AAD74-0C6E-4E2D-8EAF-FF0A740C340B}"/>
              </a:ext>
            </a:extLst>
          </p:cNvPr>
          <p:cNvSpPr>
            <a:spLocks noGrp="1"/>
          </p:cNvSpPr>
          <p:nvPr>
            <p:ph type="title"/>
          </p:nvPr>
        </p:nvSpPr>
        <p:spPr>
          <a:xfrm>
            <a:off x="1096963" y="287338"/>
            <a:ext cx="10058400" cy="1449387"/>
          </a:xfrm>
        </p:spPr>
        <p:txBody>
          <a:bodyPr>
            <a:normAutofit/>
          </a:bodyPr>
          <a:lstStyle/>
          <a:p>
            <a:r>
              <a:rPr lang="en-US" dirty="0" err="1">
                <a:solidFill>
                  <a:schemeClr val="tx1"/>
                </a:solidFill>
              </a:rPr>
              <a:t>ILogger</a:t>
            </a:r>
            <a:r>
              <a:rPr lang="en-US" dirty="0">
                <a:solidFill>
                  <a:schemeClr val="tx1"/>
                </a:solidFill>
              </a:rPr>
              <a:t> – Log Levels</a:t>
            </a:r>
            <a:br>
              <a:rPr lang="en-US" dirty="0"/>
            </a:br>
            <a:r>
              <a:rPr lang="en-US" sz="1400" dirty="0">
                <a:hlinkClick r:id="rId3"/>
              </a:rPr>
              <a:t>https://docs.microsoft.com/en-us/aspnet/core/fundamentals/logging/?view=aspnetcore-5.0#log-level</a:t>
            </a:r>
            <a:endParaRPr lang="en-US" dirty="0"/>
          </a:p>
        </p:txBody>
      </p:sp>
    </p:spTree>
    <p:extLst>
      <p:ext uri="{BB962C8B-B14F-4D97-AF65-F5344CB8AC3E}">
        <p14:creationId xmlns:p14="http://schemas.microsoft.com/office/powerpoint/2010/main" val="394193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99B8-5BA0-4D88-8E17-25F49B61061E}"/>
              </a:ext>
            </a:extLst>
          </p:cNvPr>
          <p:cNvSpPr>
            <a:spLocks noGrp="1"/>
          </p:cNvSpPr>
          <p:nvPr>
            <p:ph type="title"/>
          </p:nvPr>
        </p:nvSpPr>
        <p:spPr/>
        <p:txBody>
          <a:bodyPr>
            <a:normAutofit/>
          </a:bodyPr>
          <a:lstStyle/>
          <a:p>
            <a:r>
              <a:rPr lang="en-US" dirty="0" err="1">
                <a:solidFill>
                  <a:schemeClr val="tx1"/>
                </a:solidFill>
              </a:rPr>
              <a:t>ILogger</a:t>
            </a:r>
            <a:r>
              <a:rPr lang="en-US" dirty="0">
                <a:solidFill>
                  <a:schemeClr val="tx1"/>
                </a:solidFill>
              </a:rPr>
              <a:t> – Log Filtering</a:t>
            </a:r>
            <a:br>
              <a:rPr lang="en-US" dirty="0"/>
            </a:br>
            <a:r>
              <a:rPr lang="en-US" sz="1400" dirty="0">
                <a:hlinkClick r:id="rId2"/>
              </a:rPr>
              <a:t>https://docs.microsoft.com/en-us/aspnet/core/fundamentals/logging/?view=aspnetcore-5.0#log-filtering</a:t>
            </a:r>
            <a:endParaRPr lang="en-US" dirty="0"/>
          </a:p>
        </p:txBody>
      </p:sp>
      <p:sp>
        <p:nvSpPr>
          <p:cNvPr id="3" name="Content Placeholder 2">
            <a:extLst>
              <a:ext uri="{FF2B5EF4-FFF2-40B4-BE49-F238E27FC236}">
                <a16:creationId xmlns:a16="http://schemas.microsoft.com/office/drawing/2014/main" id="{6E017104-B6B7-4734-B2B4-6E49E6CE3E30}"/>
              </a:ext>
            </a:extLst>
          </p:cNvPr>
          <p:cNvSpPr>
            <a:spLocks noGrp="1"/>
          </p:cNvSpPr>
          <p:nvPr>
            <p:ph idx="1"/>
          </p:nvPr>
        </p:nvSpPr>
        <p:spPr>
          <a:xfrm>
            <a:off x="1278427" y="1931804"/>
            <a:ext cx="4767121" cy="4469907"/>
          </a:xfrm>
        </p:spPr>
        <p:txBody>
          <a:bodyPr anchor="ctr">
            <a:normAutofit/>
          </a:bodyPr>
          <a:lstStyle/>
          <a:p>
            <a:r>
              <a:rPr lang="en-US" dirty="0">
                <a:solidFill>
                  <a:schemeClr val="tx1"/>
                </a:solidFill>
              </a:rPr>
              <a:t>Specify a </a:t>
            </a:r>
            <a:r>
              <a:rPr lang="en-US" u="sng" dirty="0">
                <a:solidFill>
                  <a:schemeClr val="tx1"/>
                </a:solidFill>
              </a:rPr>
              <a:t>minimum</a:t>
            </a:r>
            <a:r>
              <a:rPr lang="en-US" dirty="0">
                <a:solidFill>
                  <a:schemeClr val="tx1"/>
                </a:solidFill>
              </a:rPr>
              <a:t> log level for a </a:t>
            </a:r>
            <a:r>
              <a:rPr lang="en-US" b="1" i="1" dirty="0">
                <a:solidFill>
                  <a:schemeClr val="tx1"/>
                </a:solidFill>
              </a:rPr>
              <a:t>provider</a:t>
            </a:r>
            <a:r>
              <a:rPr lang="en-US" dirty="0">
                <a:solidFill>
                  <a:schemeClr val="tx1"/>
                </a:solidFill>
              </a:rPr>
              <a:t> and </a:t>
            </a:r>
            <a:r>
              <a:rPr lang="en-US" b="1" i="1" dirty="0">
                <a:solidFill>
                  <a:schemeClr val="tx1"/>
                </a:solidFill>
              </a:rPr>
              <a:t>category</a:t>
            </a:r>
            <a:r>
              <a:rPr lang="en-US" dirty="0">
                <a:solidFill>
                  <a:schemeClr val="tx1"/>
                </a:solidFill>
              </a:rPr>
              <a:t> or for all </a:t>
            </a:r>
            <a:r>
              <a:rPr lang="en-US" b="1" i="1" dirty="0">
                <a:solidFill>
                  <a:schemeClr val="tx1"/>
                </a:solidFill>
              </a:rPr>
              <a:t>providers</a:t>
            </a:r>
            <a:r>
              <a:rPr lang="en-US" dirty="0">
                <a:solidFill>
                  <a:schemeClr val="tx1"/>
                </a:solidFill>
              </a:rPr>
              <a:t> or all </a:t>
            </a:r>
            <a:r>
              <a:rPr lang="en-US" b="1" i="1" dirty="0">
                <a:solidFill>
                  <a:schemeClr val="tx1"/>
                </a:solidFill>
              </a:rPr>
              <a:t>categories</a:t>
            </a:r>
            <a:r>
              <a:rPr lang="en-US" dirty="0">
                <a:solidFill>
                  <a:schemeClr val="tx1"/>
                </a:solidFill>
              </a:rPr>
              <a:t>. </a:t>
            </a:r>
          </a:p>
          <a:p>
            <a:r>
              <a:rPr lang="en-US" dirty="0">
                <a:solidFill>
                  <a:schemeClr val="tx1"/>
                </a:solidFill>
              </a:rPr>
              <a:t>Any logs </a:t>
            </a:r>
            <a:r>
              <a:rPr lang="en-US" u="sng" dirty="0">
                <a:solidFill>
                  <a:schemeClr val="tx1"/>
                </a:solidFill>
              </a:rPr>
              <a:t>below</a:t>
            </a:r>
            <a:r>
              <a:rPr lang="en-US" dirty="0">
                <a:solidFill>
                  <a:schemeClr val="tx1"/>
                </a:solidFill>
              </a:rPr>
              <a:t> the minimum level aren't passed to that provider, so they don't get displayed. If the default value is </a:t>
            </a:r>
            <a:r>
              <a:rPr lang="en-US" b="1" i="1" dirty="0">
                <a:solidFill>
                  <a:schemeClr val="tx1"/>
                </a:solidFill>
              </a:rPr>
              <a:t>Information</a:t>
            </a:r>
            <a:r>
              <a:rPr lang="en-US" dirty="0">
                <a:solidFill>
                  <a:schemeClr val="tx1"/>
                </a:solidFill>
              </a:rPr>
              <a:t>, </a:t>
            </a:r>
            <a:r>
              <a:rPr lang="en-US" b="1" i="1" dirty="0">
                <a:solidFill>
                  <a:schemeClr val="tx1"/>
                </a:solidFill>
              </a:rPr>
              <a:t>Trace</a:t>
            </a:r>
            <a:r>
              <a:rPr lang="en-US" dirty="0">
                <a:solidFill>
                  <a:schemeClr val="tx1"/>
                </a:solidFill>
              </a:rPr>
              <a:t> and </a:t>
            </a:r>
            <a:r>
              <a:rPr lang="en-US" b="1" i="1" dirty="0">
                <a:solidFill>
                  <a:schemeClr val="tx1"/>
                </a:solidFill>
              </a:rPr>
              <a:t>Debug</a:t>
            </a:r>
            <a:r>
              <a:rPr lang="en-US" dirty="0">
                <a:solidFill>
                  <a:schemeClr val="tx1"/>
                </a:solidFill>
              </a:rPr>
              <a:t> logs are ignored.</a:t>
            </a:r>
          </a:p>
          <a:p>
            <a:r>
              <a:rPr lang="en-US" dirty="0">
                <a:solidFill>
                  <a:schemeClr val="tx1"/>
                </a:solidFill>
              </a:rPr>
              <a:t>Each provider defines an alias that can be used during configuration. For </a:t>
            </a:r>
            <a:r>
              <a:rPr lang="en-US" u="sng" dirty="0">
                <a:hlinkClick r:id="rId3"/>
              </a:rPr>
              <a:t>built-in providers</a:t>
            </a:r>
            <a:r>
              <a:rPr lang="en-US" dirty="0">
                <a:solidFill>
                  <a:schemeClr val="tx1"/>
                </a:solidFill>
              </a:rPr>
              <a:t>, use the following aliases:</a:t>
            </a:r>
          </a:p>
          <a:p>
            <a:pPr lvl="1">
              <a:buFont typeface="Arial" panose="020B0604020202020204" pitchFamily="34" charset="0"/>
              <a:buChar char="•"/>
            </a:pPr>
            <a:r>
              <a:rPr lang="en-US" dirty="0">
                <a:solidFill>
                  <a:schemeClr val="tx1"/>
                </a:solidFill>
              </a:rPr>
              <a:t>Console, Debug, </a:t>
            </a:r>
            <a:r>
              <a:rPr lang="en-US" dirty="0" err="1">
                <a:solidFill>
                  <a:schemeClr val="tx1"/>
                </a:solidFill>
              </a:rPr>
              <a:t>EventSource</a:t>
            </a:r>
            <a:r>
              <a:rPr lang="en-US" dirty="0">
                <a:solidFill>
                  <a:schemeClr val="tx1"/>
                </a:solidFill>
              </a:rPr>
              <a:t>, </a:t>
            </a:r>
            <a:r>
              <a:rPr lang="en-US" dirty="0" err="1">
                <a:solidFill>
                  <a:schemeClr val="tx1"/>
                </a:solidFill>
              </a:rPr>
              <a:t>EventLog</a:t>
            </a:r>
            <a:r>
              <a:rPr lang="en-US" dirty="0">
                <a:solidFill>
                  <a:schemeClr val="tx1"/>
                </a:solidFill>
              </a:rPr>
              <a:t>, </a:t>
            </a:r>
            <a:r>
              <a:rPr lang="en-US" dirty="0" err="1">
                <a:solidFill>
                  <a:schemeClr val="tx1"/>
                </a:solidFill>
              </a:rPr>
              <a:t>TraceSource</a:t>
            </a:r>
            <a:r>
              <a:rPr lang="en-US" dirty="0">
                <a:solidFill>
                  <a:schemeClr val="tx1"/>
                </a:solidFill>
              </a:rPr>
              <a:t>, </a:t>
            </a:r>
            <a:r>
              <a:rPr lang="en-US" dirty="0" err="1">
                <a:solidFill>
                  <a:schemeClr val="tx1"/>
                </a:solidFill>
              </a:rPr>
              <a:t>AzureAppServicesFile</a:t>
            </a:r>
            <a:r>
              <a:rPr lang="en-US" dirty="0">
                <a:solidFill>
                  <a:schemeClr val="tx1"/>
                </a:solidFill>
              </a:rPr>
              <a:t>, </a:t>
            </a:r>
            <a:r>
              <a:rPr lang="en-US" dirty="0" err="1">
                <a:solidFill>
                  <a:schemeClr val="tx1"/>
                </a:solidFill>
              </a:rPr>
              <a:t>AzureAppServicesBlob</a:t>
            </a:r>
            <a:r>
              <a:rPr lang="en-US" dirty="0">
                <a:solidFill>
                  <a:schemeClr val="tx1"/>
                </a:solidFill>
              </a:rPr>
              <a:t>, </a:t>
            </a:r>
            <a:r>
              <a:rPr lang="en-US" dirty="0" err="1">
                <a:solidFill>
                  <a:schemeClr val="tx1"/>
                </a:solidFill>
              </a:rPr>
              <a:t>ApplicationInsights</a:t>
            </a:r>
            <a:endParaRPr lang="en-US" dirty="0">
              <a:solidFill>
                <a:schemeClr val="tx1"/>
              </a:solidFill>
            </a:endParaRPr>
          </a:p>
        </p:txBody>
      </p:sp>
      <p:pic>
        <p:nvPicPr>
          <p:cNvPr id="4" name="Picture 3">
            <a:extLst>
              <a:ext uri="{FF2B5EF4-FFF2-40B4-BE49-F238E27FC236}">
                <a16:creationId xmlns:a16="http://schemas.microsoft.com/office/drawing/2014/main" id="{4092121F-848A-4E7C-AE45-3ACDD47E9D9B}"/>
              </a:ext>
            </a:extLst>
          </p:cNvPr>
          <p:cNvPicPr>
            <a:picLocks noChangeAspect="1"/>
          </p:cNvPicPr>
          <p:nvPr/>
        </p:nvPicPr>
        <p:blipFill>
          <a:blip r:embed="rId4"/>
          <a:stretch>
            <a:fillRect/>
          </a:stretch>
        </p:blipFill>
        <p:spPr>
          <a:xfrm>
            <a:off x="6443351" y="2387750"/>
            <a:ext cx="4369634" cy="3558014"/>
          </a:xfrm>
          <a:prstGeom prst="rect">
            <a:avLst/>
          </a:prstGeom>
          <a:ln w="25400">
            <a:solidFill>
              <a:schemeClr val="accent2"/>
            </a:solidFill>
          </a:ln>
          <a:effectLst/>
        </p:spPr>
      </p:pic>
    </p:spTree>
    <p:extLst>
      <p:ext uri="{BB962C8B-B14F-4D97-AF65-F5344CB8AC3E}">
        <p14:creationId xmlns:p14="http://schemas.microsoft.com/office/powerpoint/2010/main" val="2938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0D83-EF7F-437C-B54B-CD06882D4DD8}"/>
              </a:ext>
            </a:extLst>
          </p:cNvPr>
          <p:cNvSpPr>
            <a:spLocks noGrp="1"/>
          </p:cNvSpPr>
          <p:nvPr>
            <p:ph type="title"/>
          </p:nvPr>
        </p:nvSpPr>
        <p:spPr>
          <a:xfrm>
            <a:off x="900260" y="286603"/>
            <a:ext cx="7715839" cy="1450757"/>
          </a:xfrm>
        </p:spPr>
        <p:txBody>
          <a:bodyPr>
            <a:normAutofit fontScale="90000"/>
          </a:bodyPr>
          <a:lstStyle/>
          <a:p>
            <a:r>
              <a:rPr lang="en-US" dirty="0">
                <a:solidFill>
                  <a:schemeClr val="tx1"/>
                </a:solidFill>
              </a:rPr>
              <a:t>Logging in a Console App</a:t>
            </a:r>
            <a:br>
              <a:rPr lang="en-US" dirty="0">
                <a:solidFill>
                  <a:schemeClr val="tx1"/>
                </a:solidFill>
              </a:rPr>
            </a:br>
            <a:r>
              <a:rPr lang="en-US" dirty="0">
                <a:solidFill>
                  <a:schemeClr val="tx1"/>
                </a:solidFill>
              </a:rPr>
              <a:t>Step-by-Step</a:t>
            </a:r>
            <a:br>
              <a:rPr lang="en-US" dirty="0"/>
            </a:br>
            <a:r>
              <a:rPr lang="en-US" sz="1400" dirty="0">
                <a:hlinkClick r:id="rId2"/>
              </a:rPr>
              <a:t>https://www.blinkingcaret.com/2018/02/14/net-core-console-logging/</a:t>
            </a:r>
            <a:endParaRPr lang="en-US" dirty="0"/>
          </a:p>
        </p:txBody>
      </p:sp>
      <p:sp>
        <p:nvSpPr>
          <p:cNvPr id="3" name="Content Placeholder 2">
            <a:extLst>
              <a:ext uri="{FF2B5EF4-FFF2-40B4-BE49-F238E27FC236}">
                <a16:creationId xmlns:a16="http://schemas.microsoft.com/office/drawing/2014/main" id="{F0C08037-8131-4967-B35D-597688078475}"/>
              </a:ext>
            </a:extLst>
          </p:cNvPr>
          <p:cNvSpPr>
            <a:spLocks noGrp="1"/>
          </p:cNvSpPr>
          <p:nvPr>
            <p:ph idx="1"/>
          </p:nvPr>
        </p:nvSpPr>
        <p:spPr>
          <a:xfrm>
            <a:off x="1097279" y="2108202"/>
            <a:ext cx="4016587" cy="2146334"/>
          </a:xfrm>
        </p:spPr>
        <p:txBody>
          <a:bodyPr anchor="ctr">
            <a:normAutofit/>
          </a:bodyPr>
          <a:lstStyle/>
          <a:p>
            <a:r>
              <a:rPr lang="en-US" sz="2400" dirty="0">
                <a:solidFill>
                  <a:schemeClr val="tx1"/>
                </a:solidFill>
              </a:rPr>
              <a:t>1. Add three </a:t>
            </a:r>
            <a:r>
              <a:rPr lang="en-US" sz="2400" dirty="0" err="1">
                <a:solidFill>
                  <a:schemeClr val="tx1"/>
                </a:solidFill>
              </a:rPr>
              <a:t>Nuget</a:t>
            </a:r>
            <a:r>
              <a:rPr lang="en-US" sz="2400" dirty="0">
                <a:solidFill>
                  <a:schemeClr val="tx1"/>
                </a:solidFill>
              </a:rPr>
              <a:t> Packages.</a:t>
            </a:r>
          </a:p>
        </p:txBody>
      </p:sp>
      <p:pic>
        <p:nvPicPr>
          <p:cNvPr id="4" name="Picture 3">
            <a:extLst>
              <a:ext uri="{FF2B5EF4-FFF2-40B4-BE49-F238E27FC236}">
                <a16:creationId xmlns:a16="http://schemas.microsoft.com/office/drawing/2014/main" id="{D4513DA6-120B-4FB8-889D-06BA39D478D8}"/>
              </a:ext>
            </a:extLst>
          </p:cNvPr>
          <p:cNvPicPr>
            <a:picLocks noChangeAspect="1"/>
          </p:cNvPicPr>
          <p:nvPr/>
        </p:nvPicPr>
        <p:blipFill>
          <a:blip r:embed="rId3"/>
          <a:stretch>
            <a:fillRect/>
          </a:stretch>
        </p:blipFill>
        <p:spPr>
          <a:xfrm>
            <a:off x="5389925" y="1982717"/>
            <a:ext cx="6136031" cy="2271818"/>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159F49C8-C801-4D88-982D-4E9DF550ECAF}"/>
              </a:ext>
            </a:extLst>
          </p:cNvPr>
          <p:cNvPicPr>
            <a:picLocks noChangeAspect="1"/>
          </p:cNvPicPr>
          <p:nvPr/>
        </p:nvPicPr>
        <p:blipFill>
          <a:blip r:embed="rId4"/>
          <a:stretch>
            <a:fillRect/>
          </a:stretch>
        </p:blipFill>
        <p:spPr>
          <a:xfrm>
            <a:off x="5389925" y="4499891"/>
            <a:ext cx="6136031" cy="2226621"/>
          </a:xfrm>
          <a:prstGeom prst="rect">
            <a:avLst/>
          </a:prstGeom>
          <a:ln w="25400">
            <a:solidFill>
              <a:schemeClr val="accent2"/>
            </a:solidFill>
          </a:ln>
          <a:effectLst/>
        </p:spPr>
      </p:pic>
      <p:sp>
        <p:nvSpPr>
          <p:cNvPr id="6" name="Content Placeholder 2">
            <a:extLst>
              <a:ext uri="{FF2B5EF4-FFF2-40B4-BE49-F238E27FC236}">
                <a16:creationId xmlns:a16="http://schemas.microsoft.com/office/drawing/2014/main" id="{1BCA731E-A5D0-4A86-8B88-65DC378430D9}"/>
              </a:ext>
            </a:extLst>
          </p:cNvPr>
          <p:cNvSpPr txBox="1">
            <a:spLocks/>
          </p:cNvSpPr>
          <p:nvPr/>
        </p:nvSpPr>
        <p:spPr>
          <a:xfrm>
            <a:off x="1097278" y="4499891"/>
            <a:ext cx="4016587" cy="2146334"/>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rPr>
              <a:t>2. Add Logging Service in </a:t>
            </a:r>
            <a:r>
              <a:rPr lang="en-US" sz="2400" b="1" i="1" dirty="0" err="1">
                <a:solidFill>
                  <a:schemeClr val="tx1"/>
                </a:solidFill>
              </a:rPr>
              <a:t>Program.cs</a:t>
            </a:r>
            <a:r>
              <a:rPr lang="en-US" sz="2400" b="1" i="1" dirty="0">
                <a:solidFill>
                  <a:schemeClr val="tx1"/>
                </a:solidFill>
              </a:rPr>
              <a:t> </a:t>
            </a:r>
            <a:r>
              <a:rPr lang="en-US" sz="2400" dirty="0">
                <a:solidFill>
                  <a:schemeClr val="tx1"/>
                </a:solidFill>
              </a:rPr>
              <a:t>and configure logging.</a:t>
            </a:r>
          </a:p>
        </p:txBody>
      </p:sp>
    </p:spTree>
    <p:extLst>
      <p:ext uri="{BB962C8B-B14F-4D97-AF65-F5344CB8AC3E}">
        <p14:creationId xmlns:p14="http://schemas.microsoft.com/office/powerpoint/2010/main" val="61038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A9730-E1E4-48AA-9347-A94ACF1ED8F3}"/>
              </a:ext>
            </a:extLst>
          </p:cNvPr>
          <p:cNvSpPr>
            <a:spLocks noGrp="1"/>
          </p:cNvSpPr>
          <p:nvPr>
            <p:ph idx="1"/>
          </p:nvPr>
        </p:nvSpPr>
        <p:spPr>
          <a:xfrm>
            <a:off x="1274447" y="1990444"/>
            <a:ext cx="4073322" cy="2274310"/>
          </a:xfrm>
        </p:spPr>
        <p:txBody>
          <a:bodyPr anchor="ctr">
            <a:normAutofit/>
          </a:bodyPr>
          <a:lstStyle/>
          <a:p>
            <a:r>
              <a:rPr lang="en-US" sz="2400" dirty="0">
                <a:solidFill>
                  <a:schemeClr val="tx1"/>
                </a:solidFill>
              </a:rPr>
              <a:t>3. Add </a:t>
            </a:r>
            <a:r>
              <a:rPr lang="en-US" sz="2400" dirty="0" err="1">
                <a:solidFill>
                  <a:srgbClr val="FF0000"/>
                </a:solidFill>
              </a:rPr>
              <a:t>ConfigureServices</a:t>
            </a:r>
            <a:r>
              <a:rPr lang="en-US" sz="2400" dirty="0">
                <a:solidFill>
                  <a:srgbClr val="FF0000"/>
                </a:solidFill>
              </a:rPr>
              <a:t>() </a:t>
            </a:r>
            <a:r>
              <a:rPr lang="en-US" sz="2400" dirty="0">
                <a:solidFill>
                  <a:schemeClr val="tx1"/>
                </a:solidFill>
              </a:rPr>
              <a:t>below</a:t>
            </a:r>
            <a:r>
              <a:rPr lang="en-US" sz="2400" dirty="0"/>
              <a:t> </a:t>
            </a:r>
            <a:r>
              <a:rPr lang="en-US" sz="2400" dirty="0">
                <a:solidFill>
                  <a:srgbClr val="FF0000"/>
                </a:solidFill>
              </a:rPr>
              <a:t>Main()</a:t>
            </a:r>
            <a:r>
              <a:rPr lang="en-US" sz="2400" dirty="0">
                <a:solidFill>
                  <a:schemeClr val="tx1"/>
                </a:solidFill>
              </a:rPr>
              <a:t>, but inside the Program Class.</a:t>
            </a:r>
          </a:p>
        </p:txBody>
      </p:sp>
      <p:sp>
        <p:nvSpPr>
          <p:cNvPr id="4" name="Title 1">
            <a:extLst>
              <a:ext uri="{FF2B5EF4-FFF2-40B4-BE49-F238E27FC236}">
                <a16:creationId xmlns:a16="http://schemas.microsoft.com/office/drawing/2014/main" id="{C8AA9227-376C-4C5D-84C1-B8EFA6F5E883}"/>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Logging in a Console App</a:t>
            </a:r>
            <a:br>
              <a:rPr lang="en-US" dirty="0">
                <a:solidFill>
                  <a:schemeClr val="tx1"/>
                </a:solidFill>
              </a:rPr>
            </a:br>
            <a:r>
              <a:rPr lang="en-US" dirty="0">
                <a:solidFill>
                  <a:schemeClr val="tx1"/>
                </a:solidFill>
              </a:rPr>
              <a:t>Step-by-Step</a:t>
            </a:r>
            <a:br>
              <a:rPr lang="en-US" dirty="0"/>
            </a:br>
            <a:r>
              <a:rPr lang="en-US" sz="1400" dirty="0">
                <a:hlinkClick r:id="rId2"/>
              </a:rPr>
              <a:t>https://www.blinkingcaret.com/2018/02/14/net-core-console-logging/</a:t>
            </a:r>
            <a:endParaRPr lang="en-US" dirty="0"/>
          </a:p>
        </p:txBody>
      </p:sp>
      <p:sp>
        <p:nvSpPr>
          <p:cNvPr id="6" name="Content Placeholder 2">
            <a:extLst>
              <a:ext uri="{FF2B5EF4-FFF2-40B4-BE49-F238E27FC236}">
                <a16:creationId xmlns:a16="http://schemas.microsoft.com/office/drawing/2014/main" id="{3950F16D-D375-4BE2-9245-E1B7A985BFDB}"/>
              </a:ext>
            </a:extLst>
          </p:cNvPr>
          <p:cNvSpPr txBox="1">
            <a:spLocks/>
          </p:cNvSpPr>
          <p:nvPr/>
        </p:nvSpPr>
        <p:spPr>
          <a:xfrm>
            <a:off x="1274448" y="4455151"/>
            <a:ext cx="4073322" cy="1860985"/>
          </a:xfrm>
          <a:prstGeom prst="rect">
            <a:avLst/>
          </a:prstGeom>
          <a:solidFill>
            <a:schemeClr val="bg1"/>
          </a:solidFill>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rPr>
              <a:t>4. Inject the Logging Service into the constructor of the class you want to log in.</a:t>
            </a:r>
          </a:p>
        </p:txBody>
      </p:sp>
      <p:pic>
        <p:nvPicPr>
          <p:cNvPr id="7" name="Picture 6">
            <a:extLst>
              <a:ext uri="{FF2B5EF4-FFF2-40B4-BE49-F238E27FC236}">
                <a16:creationId xmlns:a16="http://schemas.microsoft.com/office/drawing/2014/main" id="{1A24B422-68F7-4E40-9083-4A062A0E487F}"/>
              </a:ext>
            </a:extLst>
          </p:cNvPr>
          <p:cNvPicPr>
            <a:picLocks noChangeAspect="1"/>
          </p:cNvPicPr>
          <p:nvPr/>
        </p:nvPicPr>
        <p:blipFill>
          <a:blip r:embed="rId3"/>
          <a:stretch>
            <a:fillRect/>
          </a:stretch>
        </p:blipFill>
        <p:spPr>
          <a:xfrm>
            <a:off x="5352546" y="4455151"/>
            <a:ext cx="6203281" cy="1860985"/>
          </a:xfrm>
          <a:prstGeom prst="rect">
            <a:avLst/>
          </a:prstGeom>
          <a:ln w="25400">
            <a:solidFill>
              <a:schemeClr val="accent2"/>
            </a:solidFill>
          </a:ln>
          <a:effectLst/>
        </p:spPr>
      </p:pic>
      <p:pic>
        <p:nvPicPr>
          <p:cNvPr id="2" name="Picture 1">
            <a:extLst>
              <a:ext uri="{FF2B5EF4-FFF2-40B4-BE49-F238E27FC236}">
                <a16:creationId xmlns:a16="http://schemas.microsoft.com/office/drawing/2014/main" id="{CA811586-2CB8-462C-BA18-C1FF06CB2B14}"/>
              </a:ext>
            </a:extLst>
          </p:cNvPr>
          <p:cNvPicPr>
            <a:picLocks noChangeAspect="1"/>
          </p:cNvPicPr>
          <p:nvPr/>
        </p:nvPicPr>
        <p:blipFill>
          <a:blip r:embed="rId4"/>
          <a:stretch>
            <a:fillRect/>
          </a:stretch>
        </p:blipFill>
        <p:spPr>
          <a:xfrm>
            <a:off x="5347769" y="1991317"/>
            <a:ext cx="6208058" cy="2274309"/>
          </a:xfrm>
          <a:prstGeom prst="rect">
            <a:avLst/>
          </a:prstGeom>
          <a:ln w="25400">
            <a:solidFill>
              <a:schemeClr val="accent2"/>
            </a:solidFill>
          </a:ln>
          <a:effectLst/>
        </p:spPr>
      </p:pic>
    </p:spTree>
    <p:extLst>
      <p:ext uri="{BB962C8B-B14F-4D97-AF65-F5344CB8AC3E}">
        <p14:creationId xmlns:p14="http://schemas.microsoft.com/office/powerpoint/2010/main" val="2314422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88007-17C3-4350-851E-A3136E7FF6A2}"/>
              </a:ext>
            </a:extLst>
          </p:cNvPr>
          <p:cNvSpPr>
            <a:spLocks noGrp="1"/>
          </p:cNvSpPr>
          <p:nvPr>
            <p:ph idx="1"/>
          </p:nvPr>
        </p:nvSpPr>
        <p:spPr>
          <a:xfrm>
            <a:off x="1096963" y="2003272"/>
            <a:ext cx="5438747" cy="2235037"/>
          </a:xfrm>
        </p:spPr>
        <p:txBody>
          <a:bodyPr anchor="ctr">
            <a:normAutofit/>
          </a:bodyPr>
          <a:lstStyle/>
          <a:p>
            <a:r>
              <a:rPr lang="en-US" sz="2400" dirty="0">
                <a:solidFill>
                  <a:schemeClr val="tx1"/>
                </a:solidFill>
              </a:rPr>
              <a:t>5. Use the</a:t>
            </a:r>
            <a:r>
              <a:rPr lang="en-US" sz="2400" dirty="0"/>
              <a:t> </a:t>
            </a:r>
            <a:r>
              <a:rPr lang="en-US" sz="2400" dirty="0">
                <a:solidFill>
                  <a:srgbClr val="FF0000"/>
                </a:solidFill>
              </a:rPr>
              <a:t>_logger </a:t>
            </a:r>
            <a:r>
              <a:rPr lang="en-US" sz="2400" dirty="0">
                <a:solidFill>
                  <a:schemeClr val="tx1"/>
                </a:solidFill>
              </a:rPr>
              <a:t>to log wherever you want to log inside the class.</a:t>
            </a:r>
          </a:p>
        </p:txBody>
      </p:sp>
      <p:sp>
        <p:nvSpPr>
          <p:cNvPr id="4" name="Title 1">
            <a:extLst>
              <a:ext uri="{FF2B5EF4-FFF2-40B4-BE49-F238E27FC236}">
                <a16:creationId xmlns:a16="http://schemas.microsoft.com/office/drawing/2014/main" id="{9B832FC3-CC0D-47A3-AC9E-D08527AA9840}"/>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Logging in a Console App</a:t>
            </a:r>
            <a:br>
              <a:rPr lang="en-US" dirty="0">
                <a:solidFill>
                  <a:schemeClr val="tx1"/>
                </a:solidFill>
              </a:rPr>
            </a:br>
            <a:r>
              <a:rPr lang="en-US" dirty="0">
                <a:solidFill>
                  <a:schemeClr val="tx1"/>
                </a:solidFill>
              </a:rPr>
              <a:t>Step-by-Step</a:t>
            </a:r>
            <a:br>
              <a:rPr lang="en-US" dirty="0"/>
            </a:br>
            <a:r>
              <a:rPr lang="en-US" sz="1400" dirty="0">
                <a:hlinkClick r:id="rId2"/>
              </a:rPr>
              <a:t>https://www.blinkingcaret.com/2018/02/14/net-core-console-logging/</a:t>
            </a:r>
            <a:endParaRPr lang="en-US" dirty="0"/>
          </a:p>
        </p:txBody>
      </p:sp>
      <p:pic>
        <p:nvPicPr>
          <p:cNvPr id="5" name="Picture 4">
            <a:extLst>
              <a:ext uri="{FF2B5EF4-FFF2-40B4-BE49-F238E27FC236}">
                <a16:creationId xmlns:a16="http://schemas.microsoft.com/office/drawing/2014/main" id="{0B609587-5349-4586-86DC-30BA935A8E71}"/>
              </a:ext>
            </a:extLst>
          </p:cNvPr>
          <p:cNvPicPr>
            <a:picLocks noChangeAspect="1"/>
          </p:cNvPicPr>
          <p:nvPr/>
        </p:nvPicPr>
        <p:blipFill>
          <a:blip r:embed="rId3"/>
          <a:stretch>
            <a:fillRect/>
          </a:stretch>
        </p:blipFill>
        <p:spPr>
          <a:xfrm>
            <a:off x="6770783" y="2003272"/>
            <a:ext cx="4356082" cy="2235037"/>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632FDD01-87A3-4785-B2EE-B20BB647532E}"/>
              </a:ext>
            </a:extLst>
          </p:cNvPr>
          <p:cNvPicPr>
            <a:picLocks noChangeAspect="1"/>
          </p:cNvPicPr>
          <p:nvPr/>
        </p:nvPicPr>
        <p:blipFill>
          <a:blip r:embed="rId4"/>
          <a:stretch>
            <a:fillRect/>
          </a:stretch>
        </p:blipFill>
        <p:spPr>
          <a:xfrm>
            <a:off x="5720426" y="4444622"/>
            <a:ext cx="5430603" cy="1815566"/>
          </a:xfrm>
          <a:prstGeom prst="rect">
            <a:avLst/>
          </a:prstGeom>
          <a:ln w="25400">
            <a:solidFill>
              <a:schemeClr val="accent2"/>
            </a:solidFill>
          </a:ln>
          <a:effectLst/>
        </p:spPr>
      </p:pic>
      <p:sp>
        <p:nvSpPr>
          <p:cNvPr id="7" name="Content Placeholder 2">
            <a:extLst>
              <a:ext uri="{FF2B5EF4-FFF2-40B4-BE49-F238E27FC236}">
                <a16:creationId xmlns:a16="http://schemas.microsoft.com/office/drawing/2014/main" id="{6A51301D-4136-4915-B511-7B034A43EE66}"/>
              </a:ext>
            </a:extLst>
          </p:cNvPr>
          <p:cNvSpPr txBox="1">
            <a:spLocks/>
          </p:cNvSpPr>
          <p:nvPr/>
        </p:nvSpPr>
        <p:spPr>
          <a:xfrm>
            <a:off x="1096963" y="4444622"/>
            <a:ext cx="4324254" cy="1815566"/>
          </a:xfrm>
          <a:prstGeom prst="rect">
            <a:avLst/>
          </a:prstGeom>
          <a:solidFill>
            <a:schemeClr val="bg1"/>
          </a:solidFill>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solidFill>
                  <a:schemeClr val="tx1"/>
                </a:solidFill>
              </a:rPr>
              <a:t>6. View the </a:t>
            </a:r>
            <a:r>
              <a:rPr lang="en-US" sz="2400" b="1" i="1" dirty="0">
                <a:solidFill>
                  <a:schemeClr val="tx1"/>
                </a:solidFill>
              </a:rPr>
              <a:t>logging levels </a:t>
            </a:r>
            <a:r>
              <a:rPr lang="en-US" sz="2400" dirty="0">
                <a:solidFill>
                  <a:schemeClr val="tx1"/>
                </a:solidFill>
              </a:rPr>
              <a:t>shown to the console. </a:t>
            </a:r>
            <a:r>
              <a:rPr lang="en-US" sz="2400" dirty="0">
                <a:solidFill>
                  <a:srgbClr val="FF0000"/>
                </a:solidFill>
              </a:rPr>
              <a:t>.</a:t>
            </a:r>
            <a:r>
              <a:rPr lang="en-US" sz="2400" dirty="0" err="1">
                <a:solidFill>
                  <a:srgbClr val="FF0000"/>
                </a:solidFill>
              </a:rPr>
              <a:t>logDebug</a:t>
            </a:r>
            <a:r>
              <a:rPr lang="en-US" sz="2400" dirty="0">
                <a:solidFill>
                  <a:srgbClr val="FF0000"/>
                </a:solidFill>
              </a:rPr>
              <a:t>() </a:t>
            </a:r>
            <a:r>
              <a:rPr lang="en-US" sz="2400" dirty="0">
                <a:solidFill>
                  <a:schemeClr val="tx1"/>
                </a:solidFill>
              </a:rPr>
              <a:t>and</a:t>
            </a:r>
            <a:r>
              <a:rPr lang="en-US" sz="2400" dirty="0"/>
              <a:t> </a:t>
            </a:r>
            <a:r>
              <a:rPr lang="en-US" sz="2400" dirty="0">
                <a:solidFill>
                  <a:srgbClr val="FF0000"/>
                </a:solidFill>
              </a:rPr>
              <a:t>.</a:t>
            </a:r>
            <a:r>
              <a:rPr lang="en-US" sz="2400" dirty="0" err="1">
                <a:solidFill>
                  <a:srgbClr val="FF0000"/>
                </a:solidFill>
              </a:rPr>
              <a:t>logTrace</a:t>
            </a:r>
            <a:r>
              <a:rPr lang="en-US" sz="2400" dirty="0">
                <a:solidFill>
                  <a:srgbClr val="FF0000"/>
                </a:solidFill>
              </a:rPr>
              <a:t>() </a:t>
            </a:r>
            <a:r>
              <a:rPr lang="en-US" sz="2400" dirty="0">
                <a:solidFill>
                  <a:schemeClr val="tx1"/>
                </a:solidFill>
              </a:rPr>
              <a:t>are not printed to console by default</a:t>
            </a:r>
          </a:p>
        </p:txBody>
      </p:sp>
    </p:spTree>
    <p:extLst>
      <p:ext uri="{BB962C8B-B14F-4D97-AF65-F5344CB8AC3E}">
        <p14:creationId xmlns:p14="http://schemas.microsoft.com/office/powerpoint/2010/main" val="410439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428-D4E6-4D39-8AE4-AA3D0E219673}"/>
              </a:ext>
            </a:extLst>
          </p:cNvPr>
          <p:cNvSpPr>
            <a:spLocks noGrp="1"/>
          </p:cNvSpPr>
          <p:nvPr>
            <p:ph type="title"/>
          </p:nvPr>
        </p:nvSpPr>
        <p:spPr/>
        <p:txBody>
          <a:bodyPr>
            <a:normAutofit fontScale="90000"/>
          </a:bodyPr>
          <a:lstStyle/>
          <a:p>
            <a:r>
              <a:rPr lang="en-US" dirty="0" err="1">
                <a:solidFill>
                  <a:schemeClr val="tx1"/>
                </a:solidFill>
              </a:rPr>
              <a:t>ILogger</a:t>
            </a:r>
            <a:r>
              <a:rPr lang="en-US" dirty="0">
                <a:solidFill>
                  <a:schemeClr val="tx1"/>
                </a:solidFill>
              </a:rPr>
              <a:t> in a Web API - Step-by-Step</a:t>
            </a:r>
            <a:br>
              <a:rPr lang="en-US" dirty="0"/>
            </a:br>
            <a:r>
              <a:rPr lang="en-US" sz="1400" dirty="0">
                <a:hlinkClick r:id="rId2"/>
              </a:rPr>
              <a:t>https://docs.microsoft.com/en-us/aspnet/core/fundamentals/logging/?view=aspnetcore-5.0</a:t>
            </a:r>
            <a:br>
              <a:rPr lang="en-US" sz="1400" dirty="0"/>
            </a:br>
            <a:r>
              <a:rPr lang="en-US" sz="1400" dirty="0">
                <a:hlinkClick r:id="rId3"/>
              </a:rPr>
              <a:t>https://www.youtube.com/watch?v=oXNslgIXIbQ</a:t>
            </a:r>
            <a:endParaRPr lang="en-US" dirty="0"/>
          </a:p>
        </p:txBody>
      </p:sp>
      <p:sp>
        <p:nvSpPr>
          <p:cNvPr id="3" name="Content Placeholder 2">
            <a:extLst>
              <a:ext uri="{FF2B5EF4-FFF2-40B4-BE49-F238E27FC236}">
                <a16:creationId xmlns:a16="http://schemas.microsoft.com/office/drawing/2014/main" id="{DFD48E49-4C13-4A07-B8D6-37A550B9E66F}"/>
              </a:ext>
            </a:extLst>
          </p:cNvPr>
          <p:cNvSpPr>
            <a:spLocks noGrp="1"/>
          </p:cNvSpPr>
          <p:nvPr>
            <p:ph idx="1"/>
          </p:nvPr>
        </p:nvSpPr>
        <p:spPr>
          <a:xfrm>
            <a:off x="1097280" y="1913206"/>
            <a:ext cx="6010530" cy="4487594"/>
          </a:xfrm>
        </p:spPr>
        <p:txBody>
          <a:bodyPr anchor="ctr">
            <a:normAutofit fontScale="92500" lnSpcReduction="10000"/>
          </a:bodyPr>
          <a:lstStyle/>
          <a:p>
            <a:pPr marL="635508" lvl="1" indent="-342900">
              <a:buFont typeface="+mj-lt"/>
              <a:buAutoNum type="arabicPeriod"/>
            </a:pPr>
            <a:r>
              <a:rPr lang="en-US" sz="1800" dirty="0">
                <a:solidFill>
                  <a:schemeClr val="tx1"/>
                </a:solidFill>
              </a:rPr>
              <a:t>To add a provider in an app that uses Generic Host, </a:t>
            </a:r>
          </a:p>
          <a:p>
            <a:pPr marL="635508" lvl="1" indent="-342900">
              <a:buFont typeface="+mj-lt"/>
              <a:buAutoNum type="arabicPeriod"/>
            </a:pPr>
            <a:r>
              <a:rPr lang="en-US" sz="1800" dirty="0">
                <a:solidFill>
                  <a:schemeClr val="tx1"/>
                </a:solidFill>
              </a:rPr>
              <a:t>Add </a:t>
            </a:r>
            <a:r>
              <a:rPr lang="en-US" sz="1800" b="1" i="1" dirty="0" err="1">
                <a:solidFill>
                  <a:schemeClr val="tx1"/>
                </a:solidFill>
              </a:rPr>
              <a:t>Microsoft.Extensions.Logging</a:t>
            </a:r>
            <a:r>
              <a:rPr lang="en-US" sz="1800" dirty="0">
                <a:solidFill>
                  <a:schemeClr val="tx1"/>
                </a:solidFill>
              </a:rPr>
              <a:t> NuGet Package</a:t>
            </a:r>
          </a:p>
          <a:p>
            <a:pPr marL="635508" lvl="1" indent="-342900">
              <a:buFont typeface="+mj-lt"/>
              <a:buAutoNum type="arabicPeriod"/>
            </a:pPr>
            <a:r>
              <a:rPr lang="en-US" sz="1800" dirty="0">
                <a:solidFill>
                  <a:schemeClr val="tx1"/>
                </a:solidFill>
              </a:rPr>
              <a:t>add </a:t>
            </a:r>
            <a:r>
              <a:rPr lang="en-US" sz="1800" dirty="0">
                <a:solidFill>
                  <a:srgbClr val="FF0000"/>
                </a:solidFill>
              </a:rPr>
              <a:t>using </a:t>
            </a:r>
            <a:r>
              <a:rPr lang="en-US" sz="1800" dirty="0" err="1">
                <a:solidFill>
                  <a:srgbClr val="FF0000"/>
                </a:solidFill>
              </a:rPr>
              <a:t>Microsoft.Extensions.Logging</a:t>
            </a:r>
            <a:r>
              <a:rPr lang="en-US" sz="1800" dirty="0">
                <a:solidFill>
                  <a:srgbClr val="FF0000"/>
                </a:solidFill>
              </a:rPr>
              <a:t> </a:t>
            </a:r>
            <a:r>
              <a:rPr lang="en-US" sz="1800" dirty="0">
                <a:solidFill>
                  <a:schemeClr val="tx1"/>
                </a:solidFill>
              </a:rPr>
              <a:t>at the top of your </a:t>
            </a:r>
            <a:r>
              <a:rPr lang="en-US" sz="1800" b="1" i="1" dirty="0" err="1">
                <a:solidFill>
                  <a:schemeClr val="tx1"/>
                </a:solidFill>
              </a:rPr>
              <a:t>Program.cs</a:t>
            </a:r>
            <a:r>
              <a:rPr lang="en-US" sz="1800" b="1" i="1" dirty="0">
                <a:solidFill>
                  <a:schemeClr val="tx1"/>
                </a:solidFill>
              </a:rPr>
              <a:t>.</a:t>
            </a:r>
            <a:endParaRPr lang="en-US" sz="1800" dirty="0">
              <a:solidFill>
                <a:schemeClr val="tx1"/>
              </a:solidFill>
            </a:endParaRPr>
          </a:p>
          <a:p>
            <a:pPr marL="635508" lvl="1" indent="-342900">
              <a:buFont typeface="+mj-lt"/>
              <a:buAutoNum type="arabicPeriod"/>
            </a:pPr>
            <a:r>
              <a:rPr lang="en-US" sz="1800" dirty="0">
                <a:solidFill>
                  <a:schemeClr val="tx1"/>
                </a:solidFill>
              </a:rPr>
              <a:t>Under</a:t>
            </a:r>
            <a:r>
              <a:rPr lang="en-US" sz="1800" dirty="0"/>
              <a:t> </a:t>
            </a:r>
            <a:r>
              <a:rPr lang="en-US" sz="1800" dirty="0" err="1">
                <a:solidFill>
                  <a:srgbClr val="FF0000"/>
                </a:solidFill>
              </a:rPr>
              <a:t>Host.CreateDefaultBuilder</a:t>
            </a:r>
            <a:r>
              <a:rPr lang="en-US" sz="1800" dirty="0">
                <a:solidFill>
                  <a:srgbClr val="FF0000"/>
                </a:solidFill>
              </a:rPr>
              <a:t>(</a:t>
            </a:r>
            <a:r>
              <a:rPr lang="en-US" sz="1800" dirty="0" err="1">
                <a:solidFill>
                  <a:srgbClr val="FF0000"/>
                </a:solidFill>
              </a:rPr>
              <a:t>args</a:t>
            </a:r>
            <a:r>
              <a:rPr lang="en-US" sz="1800" dirty="0">
                <a:solidFill>
                  <a:srgbClr val="FF0000"/>
                </a:solidFill>
              </a:rPr>
              <a:t>)</a:t>
            </a:r>
            <a:r>
              <a:rPr lang="en-US" sz="1800" dirty="0">
                <a:solidFill>
                  <a:schemeClr val="tx1"/>
                </a:solidFill>
              </a:rPr>
              <a:t>, clear out default logging settings with</a:t>
            </a:r>
            <a:r>
              <a:rPr lang="en-US" sz="1800" dirty="0"/>
              <a:t> </a:t>
            </a:r>
            <a:r>
              <a:rPr lang="en-US" sz="1800" b="1" i="1" dirty="0" err="1">
                <a:solidFill>
                  <a:srgbClr val="FF0000"/>
                </a:solidFill>
              </a:rPr>
              <a:t>logging.ClearProviders</a:t>
            </a:r>
            <a:r>
              <a:rPr lang="en-US" sz="1800" b="1" i="1" dirty="0">
                <a:solidFill>
                  <a:srgbClr val="FF0000"/>
                </a:solidFill>
              </a:rPr>
              <a:t>();</a:t>
            </a:r>
            <a:r>
              <a:rPr lang="en-US" sz="1800" b="1" i="1" dirty="0">
                <a:solidFill>
                  <a:schemeClr val="tx1"/>
                </a:solidFill>
              </a:rPr>
              <a:t>.</a:t>
            </a:r>
          </a:p>
          <a:p>
            <a:pPr marL="635508" lvl="1" indent="-342900">
              <a:buFont typeface="+mj-lt"/>
              <a:buAutoNum type="arabicPeriod"/>
            </a:pPr>
            <a:r>
              <a:rPr lang="en-US" sz="1800" dirty="0">
                <a:solidFill>
                  <a:schemeClr val="tx1"/>
                </a:solidFill>
              </a:rPr>
              <a:t>Call the</a:t>
            </a:r>
            <a:r>
              <a:rPr lang="en-US" sz="1800" dirty="0"/>
              <a:t> </a:t>
            </a:r>
            <a:r>
              <a:rPr lang="en-US" sz="1800" dirty="0" err="1">
                <a:solidFill>
                  <a:srgbClr val="FF0000"/>
                </a:solidFill>
              </a:rPr>
              <a:t>logging.Add</a:t>
            </a:r>
            <a:r>
              <a:rPr lang="en-US" sz="1800" dirty="0">
                <a:solidFill>
                  <a:srgbClr val="FF0000"/>
                </a:solidFill>
              </a:rPr>
              <a:t>{provider name}</a:t>
            </a:r>
            <a:r>
              <a:rPr lang="en-US" sz="1800" dirty="0">
                <a:solidFill>
                  <a:schemeClr val="tx1"/>
                </a:solidFill>
              </a:rPr>
              <a:t> extension method in </a:t>
            </a:r>
            <a:r>
              <a:rPr lang="en-US" sz="1800" b="1" i="1" dirty="0" err="1">
                <a:solidFill>
                  <a:schemeClr val="tx1"/>
                </a:solidFill>
              </a:rPr>
              <a:t>Program.cs</a:t>
            </a:r>
            <a:r>
              <a:rPr lang="en-US" sz="1800" dirty="0">
                <a:solidFill>
                  <a:schemeClr val="tx1"/>
                </a:solidFill>
              </a:rPr>
              <a:t>. (Ex. </a:t>
            </a:r>
            <a:r>
              <a:rPr lang="en-US" sz="1800" dirty="0" err="1">
                <a:solidFill>
                  <a:srgbClr val="FF0000"/>
                </a:solidFill>
              </a:rPr>
              <a:t>logging.AddConsole</a:t>
            </a:r>
            <a:r>
              <a:rPr lang="en-US" sz="1800" dirty="0">
                <a:solidFill>
                  <a:srgbClr val="FF0000"/>
                </a:solidFill>
              </a:rPr>
              <a:t>();</a:t>
            </a:r>
            <a:r>
              <a:rPr lang="en-US" sz="1800" dirty="0">
                <a:solidFill>
                  <a:schemeClr val="tx1"/>
                </a:solidFill>
              </a:rPr>
              <a:t>,</a:t>
            </a:r>
            <a:r>
              <a:rPr lang="en-US" sz="1800" dirty="0"/>
              <a:t> </a:t>
            </a:r>
            <a:r>
              <a:rPr lang="en-US" sz="1800" dirty="0" err="1">
                <a:solidFill>
                  <a:srgbClr val="FF0000"/>
                </a:solidFill>
              </a:rPr>
              <a:t>logging.AddDebug</a:t>
            </a:r>
            <a:r>
              <a:rPr lang="en-US" sz="1800" dirty="0">
                <a:solidFill>
                  <a:srgbClr val="FF0000"/>
                </a:solidFill>
              </a:rPr>
              <a:t>();</a:t>
            </a:r>
            <a:r>
              <a:rPr lang="en-US" sz="1800" dirty="0">
                <a:solidFill>
                  <a:schemeClr val="tx1"/>
                </a:solidFill>
              </a:rPr>
              <a:t>, etc.)</a:t>
            </a:r>
          </a:p>
          <a:p>
            <a:pPr marL="635508" lvl="1" indent="-342900">
              <a:buFont typeface="+mj-lt"/>
              <a:buAutoNum type="arabicPeriod"/>
            </a:pPr>
            <a:r>
              <a:rPr lang="en-US" sz="1800" dirty="0">
                <a:solidFill>
                  <a:schemeClr val="tx1"/>
                </a:solidFill>
              </a:rPr>
              <a:t>Add</a:t>
            </a:r>
            <a:r>
              <a:rPr lang="en-US" sz="1800" dirty="0"/>
              <a:t> </a:t>
            </a:r>
            <a:r>
              <a:rPr lang="en-US" sz="1800" dirty="0">
                <a:solidFill>
                  <a:srgbClr val="FF0000"/>
                </a:solidFill>
              </a:rPr>
              <a:t>using </a:t>
            </a:r>
            <a:r>
              <a:rPr lang="en-US" sz="1800" dirty="0" err="1">
                <a:solidFill>
                  <a:srgbClr val="FF0000"/>
                </a:solidFill>
              </a:rPr>
              <a:t>Microsoft.Extensions.Logging</a:t>
            </a:r>
            <a:r>
              <a:rPr lang="en-US" sz="1800" dirty="0">
                <a:solidFill>
                  <a:srgbClr val="FF0000"/>
                </a:solidFill>
              </a:rPr>
              <a:t>; </a:t>
            </a:r>
            <a:r>
              <a:rPr lang="en-US" sz="1800" dirty="0">
                <a:solidFill>
                  <a:schemeClr val="tx1"/>
                </a:solidFill>
              </a:rPr>
              <a:t>to any class where you will be logging.</a:t>
            </a:r>
          </a:p>
          <a:p>
            <a:pPr marL="635508" lvl="1" indent="-342900">
              <a:buFont typeface="+mj-lt"/>
              <a:buAutoNum type="arabicPeriod"/>
            </a:pPr>
            <a:r>
              <a:rPr lang="en-US" sz="1800" dirty="0">
                <a:solidFill>
                  <a:schemeClr val="tx1"/>
                </a:solidFill>
              </a:rPr>
              <a:t>Use </a:t>
            </a:r>
            <a:r>
              <a:rPr lang="en-US" sz="1800" b="1" i="1" dirty="0">
                <a:solidFill>
                  <a:schemeClr val="tx1"/>
                </a:solidFill>
              </a:rPr>
              <a:t>Dependency Injection</a:t>
            </a:r>
            <a:r>
              <a:rPr lang="en-US" sz="1800" dirty="0">
                <a:solidFill>
                  <a:schemeClr val="tx1"/>
                </a:solidFill>
              </a:rPr>
              <a:t> to inject an instance of an</a:t>
            </a:r>
            <a:r>
              <a:rPr lang="en-US" sz="1800" dirty="0"/>
              <a:t> </a:t>
            </a:r>
            <a:r>
              <a:rPr lang="en-US" sz="1800" dirty="0" err="1">
                <a:solidFill>
                  <a:srgbClr val="FF0000"/>
                </a:solidFill>
              </a:rPr>
              <a:t>ILogger</a:t>
            </a:r>
            <a:r>
              <a:rPr lang="en-US" sz="1800" dirty="0">
                <a:solidFill>
                  <a:srgbClr val="FF0000"/>
                </a:solidFill>
              </a:rPr>
              <a:t>&lt;</a:t>
            </a:r>
            <a:r>
              <a:rPr lang="en-US" sz="1800" dirty="0" err="1">
                <a:solidFill>
                  <a:srgbClr val="FF0000"/>
                </a:solidFill>
              </a:rPr>
              <a:t>ContainingClassName</a:t>
            </a:r>
            <a:r>
              <a:rPr lang="en-US" sz="1800" dirty="0">
                <a:solidFill>
                  <a:srgbClr val="FF0000"/>
                </a:solidFill>
              </a:rPr>
              <a:t>&gt; </a:t>
            </a:r>
            <a:r>
              <a:rPr lang="en-US" sz="1800" dirty="0">
                <a:solidFill>
                  <a:schemeClr val="tx1"/>
                </a:solidFill>
              </a:rPr>
              <a:t>object into each class where you will use logging.</a:t>
            </a:r>
          </a:p>
          <a:p>
            <a:pPr marL="635508" lvl="1" indent="-342900">
              <a:buFont typeface="+mj-lt"/>
              <a:buAutoNum type="arabicPeriod"/>
            </a:pPr>
            <a:r>
              <a:rPr lang="en-US" sz="1800" dirty="0">
                <a:solidFill>
                  <a:schemeClr val="tx1"/>
                </a:solidFill>
              </a:rPr>
              <a:t>Use the different logging levels to note different events in your applications processes.</a:t>
            </a:r>
          </a:p>
        </p:txBody>
      </p:sp>
      <p:pic>
        <p:nvPicPr>
          <p:cNvPr id="4" name="Picture 3">
            <a:extLst>
              <a:ext uri="{FF2B5EF4-FFF2-40B4-BE49-F238E27FC236}">
                <a16:creationId xmlns:a16="http://schemas.microsoft.com/office/drawing/2014/main" id="{D65EC7B1-7665-460F-81BE-F7EF665A1BD3}"/>
              </a:ext>
            </a:extLst>
          </p:cNvPr>
          <p:cNvPicPr>
            <a:picLocks noChangeAspect="1"/>
          </p:cNvPicPr>
          <p:nvPr/>
        </p:nvPicPr>
        <p:blipFill>
          <a:blip r:embed="rId4"/>
          <a:stretch>
            <a:fillRect/>
          </a:stretch>
        </p:blipFill>
        <p:spPr>
          <a:xfrm>
            <a:off x="7159661" y="2080403"/>
            <a:ext cx="4660079" cy="2080876"/>
          </a:xfrm>
          <a:prstGeom prst="rect">
            <a:avLst/>
          </a:prstGeom>
          <a:ln w="25400">
            <a:solidFill>
              <a:schemeClr val="accent2"/>
            </a:solidFill>
          </a:ln>
          <a:effectLst/>
        </p:spPr>
      </p:pic>
      <p:pic>
        <p:nvPicPr>
          <p:cNvPr id="7" name="Picture 6">
            <a:extLst>
              <a:ext uri="{FF2B5EF4-FFF2-40B4-BE49-F238E27FC236}">
                <a16:creationId xmlns:a16="http://schemas.microsoft.com/office/drawing/2014/main" id="{ED8CA433-50CF-493C-9473-1C606842FEEF}"/>
              </a:ext>
            </a:extLst>
          </p:cNvPr>
          <p:cNvPicPr>
            <a:picLocks noChangeAspect="1"/>
          </p:cNvPicPr>
          <p:nvPr/>
        </p:nvPicPr>
        <p:blipFill>
          <a:blip r:embed="rId5"/>
          <a:stretch>
            <a:fillRect/>
          </a:stretch>
        </p:blipFill>
        <p:spPr>
          <a:xfrm>
            <a:off x="7159661" y="4378186"/>
            <a:ext cx="4660079" cy="1888610"/>
          </a:xfrm>
          <a:prstGeom prst="rect">
            <a:avLst/>
          </a:prstGeom>
          <a:ln w="25400">
            <a:solidFill>
              <a:schemeClr val="accent2"/>
            </a:solidFill>
          </a:ln>
          <a:effectLst/>
        </p:spPr>
      </p:pic>
    </p:spTree>
    <p:extLst>
      <p:ext uri="{BB962C8B-B14F-4D97-AF65-F5344CB8AC3E}">
        <p14:creationId xmlns:p14="http://schemas.microsoft.com/office/powerpoint/2010/main" val="299102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9D9D0-008F-47AC-B549-89E7C0E43903}"/>
              </a:ext>
            </a:extLst>
          </p:cNvPr>
          <p:cNvSpPr>
            <a:spLocks noGrp="1"/>
          </p:cNvSpPr>
          <p:nvPr>
            <p:ph idx="1"/>
          </p:nvPr>
        </p:nvSpPr>
        <p:spPr>
          <a:xfrm>
            <a:off x="1097280" y="1902472"/>
            <a:ext cx="10058400" cy="4528663"/>
          </a:xfrm>
        </p:spPr>
        <p:txBody>
          <a:bodyPr anchor="ctr"/>
          <a:lstStyle/>
          <a:p>
            <a:r>
              <a:rPr lang="en-US" dirty="0">
                <a:solidFill>
                  <a:schemeClr val="tx1"/>
                </a:solidFill>
              </a:rPr>
              <a:t>A good source on Dependency Injection - </a:t>
            </a:r>
            <a:r>
              <a:rPr lang="en-US" dirty="0">
                <a:solidFill>
                  <a:srgbClr val="00B0F0"/>
                </a:solidFill>
                <a:hlinkClick r:id="rId2">
                  <a:extLst>
                    <a:ext uri="{A12FA001-AC4F-418D-AE19-62706E023703}">
                      <ahyp:hlinkClr xmlns:ahyp="http://schemas.microsoft.com/office/drawing/2018/hyperlinkcolor" val="tx"/>
                    </a:ext>
                  </a:extLst>
                </a:hlinkClick>
              </a:rPr>
              <a:t>https://andrewlock.net/using-dependency-injection-in-a-net-core-console-application/</a:t>
            </a:r>
            <a:endParaRPr lang="en-US" dirty="0">
              <a:solidFill>
                <a:srgbClr val="00B0F0"/>
              </a:solidFill>
            </a:endParaRPr>
          </a:p>
          <a:p>
            <a:r>
              <a:rPr lang="en-US" dirty="0">
                <a:solidFill>
                  <a:srgbClr val="00B0F0"/>
                </a:solidFill>
                <a:hlinkClick r:id="rId3"/>
              </a:rPr>
              <a:t>Good source to talk about App Configuration</a:t>
            </a:r>
            <a:r>
              <a:rPr lang="en-US" dirty="0">
                <a:solidFill>
                  <a:srgbClr val="00B0F0"/>
                </a:solidFill>
              </a:rPr>
              <a:t> - </a:t>
            </a:r>
            <a:r>
              <a:rPr lang="en-US" dirty="0">
                <a:solidFill>
                  <a:srgbClr val="00B0F0"/>
                </a:solidFill>
                <a:hlinkClick r:id="rId4">
                  <a:extLst>
                    <a:ext uri="{A12FA001-AC4F-418D-AE19-62706E023703}">
                      <ahyp:hlinkClr xmlns:ahyp="http://schemas.microsoft.com/office/drawing/2018/hyperlinkcolor" val="tx"/>
                    </a:ext>
                  </a:extLst>
                </a:hlinkClick>
              </a:rPr>
              <a:t>https://docs.microsoft.com/en-us/aspnet/core/fundamentals/configuration </a:t>
            </a:r>
            <a:r>
              <a:rPr lang="en-US" dirty="0">
                <a:solidFill>
                  <a:schemeClr val="tx1"/>
                </a:solidFill>
              </a:rPr>
              <a:t>talks about how </a:t>
            </a:r>
            <a:r>
              <a:rPr lang="en-US" dirty="0" err="1">
                <a:solidFill>
                  <a:srgbClr val="FF0000"/>
                </a:solidFill>
              </a:rPr>
              <a:t>appsettings.json</a:t>
            </a:r>
            <a:r>
              <a:rPr lang="en-US" dirty="0">
                <a:solidFill>
                  <a:srgbClr val="FF0000"/>
                </a:solidFill>
              </a:rPr>
              <a:t> </a:t>
            </a:r>
            <a:r>
              <a:rPr lang="en-US" dirty="0">
                <a:solidFill>
                  <a:schemeClr val="tx1"/>
                </a:solidFill>
              </a:rPr>
              <a:t>is </a:t>
            </a:r>
            <a:r>
              <a:rPr lang="en-US">
                <a:solidFill>
                  <a:schemeClr val="tx1"/>
                </a:solidFill>
              </a:rPr>
              <a:t>called. </a:t>
            </a:r>
            <a:r>
              <a:rPr lang="en-US" dirty="0">
                <a:solidFill>
                  <a:schemeClr val="tx1"/>
                </a:solidFill>
              </a:rPr>
              <a:t>Then </a:t>
            </a:r>
            <a:r>
              <a:rPr lang="en-US" dirty="0" err="1">
                <a:solidFill>
                  <a:srgbClr val="FF0000"/>
                </a:solidFill>
              </a:rPr>
              <a:t>userSecrets.json</a:t>
            </a:r>
            <a:r>
              <a:rPr lang="en-US" dirty="0">
                <a:solidFill>
                  <a:schemeClr val="tx1"/>
                </a:solidFill>
              </a:rPr>
              <a:t>.</a:t>
            </a:r>
          </a:p>
          <a:p>
            <a:pPr marL="0" indent="0">
              <a:buNone/>
            </a:pPr>
            <a:r>
              <a:rPr lang="en-US" dirty="0">
                <a:hlinkClick r:id="rId5"/>
              </a:rPr>
              <a:t>https://docs.microsoft.com/en-us/aspnet/core/security/app-secrets?view=aspnetcore-3.1&amp;tabs=windows#enable-secret-storag</a:t>
            </a:r>
            <a:endParaRPr lang="en-US" dirty="0"/>
          </a:p>
        </p:txBody>
      </p:sp>
      <p:sp>
        <p:nvSpPr>
          <p:cNvPr id="4" name="Title 1">
            <a:extLst>
              <a:ext uri="{FF2B5EF4-FFF2-40B4-BE49-F238E27FC236}">
                <a16:creationId xmlns:a16="http://schemas.microsoft.com/office/drawing/2014/main" id="{9B280AE3-0CCB-453E-82D2-B6E9871F829F}"/>
              </a:ext>
            </a:extLst>
          </p:cNvPr>
          <p:cNvSpPr>
            <a:spLocks noGrp="1"/>
          </p:cNvSpPr>
          <p:nvPr>
            <p:ph type="title"/>
          </p:nvPr>
        </p:nvSpPr>
        <p:spPr>
          <a:xfrm>
            <a:off x="1096963" y="287338"/>
            <a:ext cx="10058400" cy="1449387"/>
          </a:xfrm>
        </p:spPr>
        <p:txBody>
          <a:bodyPr>
            <a:normAutofit fontScale="90000"/>
          </a:bodyPr>
          <a:lstStyle/>
          <a:p>
            <a:r>
              <a:rPr lang="en-US" dirty="0">
                <a:solidFill>
                  <a:schemeClr val="tx1"/>
                </a:solidFill>
              </a:rPr>
              <a:t>Logging in a Console App</a:t>
            </a:r>
            <a:br>
              <a:rPr lang="en-US" dirty="0">
                <a:solidFill>
                  <a:schemeClr val="tx1"/>
                </a:solidFill>
              </a:rPr>
            </a:br>
            <a:r>
              <a:rPr lang="en-US" dirty="0">
                <a:solidFill>
                  <a:schemeClr val="tx1"/>
                </a:solidFill>
              </a:rPr>
              <a:t>Step-by-Step</a:t>
            </a:r>
            <a:br>
              <a:rPr lang="en-US" dirty="0"/>
            </a:br>
            <a:r>
              <a:rPr lang="en-US" sz="1400" dirty="0">
                <a:hlinkClick r:id="rId6"/>
              </a:rPr>
              <a:t>https://www.blinkingcaret.com/2018/02/14/net-core-console-logging/</a:t>
            </a:r>
            <a:endParaRPr lang="en-US" dirty="0"/>
          </a:p>
        </p:txBody>
      </p:sp>
    </p:spTree>
    <p:extLst>
      <p:ext uri="{BB962C8B-B14F-4D97-AF65-F5344CB8AC3E}">
        <p14:creationId xmlns:p14="http://schemas.microsoft.com/office/powerpoint/2010/main" val="129486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01494" y="0"/>
            <a:ext cx="8376944" cy="4953000"/>
          </a:xfrm>
        </p:spPr>
        <p:txBody>
          <a:bodyPr anchor="ctr">
            <a:noAutofit/>
          </a:bodyPr>
          <a:lstStyle/>
          <a:p>
            <a:pPr lvl="0"/>
            <a:r>
              <a:rPr lang="en-US" sz="4000" i="1" dirty="0">
                <a:solidFill>
                  <a:srgbClr val="FFFFFF"/>
                </a:solidFill>
              </a:rPr>
              <a:t>When things go wrong in production, you must gather information. An effective logging system is essential to ensure that you have some idea of where to look for the cause if an error.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2000" cy="1905000"/>
          </a:xfrm>
        </p:spPr>
        <p:txBody>
          <a:bodyPr anchor="ctr">
            <a:normAutofit/>
          </a:bodyPr>
          <a:lstStyle/>
          <a:p>
            <a:pPr algn="ctr"/>
            <a:r>
              <a:rPr lang="en-US" sz="1400" dirty="0">
                <a:hlinkClick r:id="rId2"/>
              </a:rPr>
              <a:t>https://visualstudiomagazine.com/articles/2019/03/22/logging-in-net-core.aspx</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48E3-F84E-4E32-B885-5562C1A3DC49}"/>
              </a:ext>
            </a:extLst>
          </p:cNvPr>
          <p:cNvSpPr>
            <a:spLocks noGrp="1"/>
          </p:cNvSpPr>
          <p:nvPr>
            <p:ph type="title"/>
          </p:nvPr>
        </p:nvSpPr>
        <p:spPr/>
        <p:txBody>
          <a:bodyPr>
            <a:normAutofit/>
          </a:bodyPr>
          <a:lstStyle/>
          <a:p>
            <a:r>
              <a:rPr lang="en-US" dirty="0">
                <a:solidFill>
                  <a:schemeClr val="tx1"/>
                </a:solidFill>
              </a:rPr>
              <a:t>Logging - Overview</a:t>
            </a:r>
            <a:br>
              <a:rPr lang="en-US" dirty="0"/>
            </a:br>
            <a:r>
              <a:rPr lang="en-US" sz="1400" dirty="0">
                <a:hlinkClick r:id="rId2"/>
              </a:rPr>
              <a:t>https://docs.microsoft.com/en-us/dotnet/core/diagnostics/logging-tracing</a:t>
            </a:r>
            <a:endParaRPr lang="en-US" dirty="0"/>
          </a:p>
        </p:txBody>
      </p:sp>
      <p:sp>
        <p:nvSpPr>
          <p:cNvPr id="3" name="Content Placeholder 2">
            <a:extLst>
              <a:ext uri="{FF2B5EF4-FFF2-40B4-BE49-F238E27FC236}">
                <a16:creationId xmlns:a16="http://schemas.microsoft.com/office/drawing/2014/main" id="{80FDBF48-DC87-4866-9C14-EF5416ECFB79}"/>
              </a:ext>
            </a:extLst>
          </p:cNvPr>
          <p:cNvSpPr>
            <a:spLocks noGrp="1"/>
          </p:cNvSpPr>
          <p:nvPr>
            <p:ph idx="1"/>
          </p:nvPr>
        </p:nvSpPr>
        <p:spPr>
          <a:xfrm>
            <a:off x="1261092" y="1902009"/>
            <a:ext cx="9737710" cy="4498791"/>
          </a:xfrm>
        </p:spPr>
        <p:txBody>
          <a:bodyPr anchor="ctr">
            <a:normAutofit lnSpcReduction="10000"/>
          </a:bodyPr>
          <a:lstStyle/>
          <a:p>
            <a:r>
              <a:rPr lang="en-US" sz="2400" b="1" i="1" dirty="0">
                <a:solidFill>
                  <a:schemeClr val="tx1"/>
                </a:solidFill>
              </a:rPr>
              <a:t>‘</a:t>
            </a:r>
            <a:r>
              <a:rPr lang="en-US" sz="2800" b="1" i="1" dirty="0">
                <a:solidFill>
                  <a:schemeClr val="tx1"/>
                </a:solidFill>
              </a:rPr>
              <a:t>Logging</a:t>
            </a:r>
            <a:r>
              <a:rPr lang="en-US" sz="2800" dirty="0">
                <a:solidFill>
                  <a:schemeClr val="tx1"/>
                </a:solidFill>
              </a:rPr>
              <a:t>’ involves an application writing output (to file or console) under certain predetermined situations. </a:t>
            </a:r>
          </a:p>
          <a:p>
            <a:r>
              <a:rPr lang="en-US" sz="2800" b="1" i="1" dirty="0">
                <a:solidFill>
                  <a:schemeClr val="tx1"/>
                </a:solidFill>
              </a:rPr>
              <a:t>Logging</a:t>
            </a:r>
            <a:r>
              <a:rPr lang="en-US" sz="2800" dirty="0">
                <a:solidFill>
                  <a:schemeClr val="tx1"/>
                </a:solidFill>
              </a:rPr>
              <a:t> is useful in situations where the debugger falls short or for documenting how an application is used, such as:</a:t>
            </a:r>
          </a:p>
          <a:p>
            <a:pPr lvl="1">
              <a:buFont typeface="Arial" panose="020B0604020202020204" pitchFamily="34" charset="0"/>
              <a:buChar char="•"/>
            </a:pPr>
            <a:r>
              <a:rPr lang="en-US" sz="2400" dirty="0">
                <a:solidFill>
                  <a:schemeClr val="tx1"/>
                </a:solidFill>
              </a:rPr>
              <a:t>Issues occurring over long periods of time. </a:t>
            </a:r>
          </a:p>
          <a:p>
            <a:pPr lvl="1">
              <a:buFont typeface="Arial" panose="020B0604020202020204" pitchFamily="34" charset="0"/>
              <a:buChar char="•"/>
            </a:pPr>
            <a:r>
              <a:rPr lang="en-US" sz="2400" dirty="0">
                <a:solidFill>
                  <a:schemeClr val="tx1"/>
                </a:solidFill>
              </a:rPr>
              <a:t>When analysis is required to understand complex systems after a crash. A debugger tends to modify program behavior.</a:t>
            </a:r>
          </a:p>
          <a:p>
            <a:pPr lvl="1">
              <a:buFont typeface="Arial" panose="020B0604020202020204" pitchFamily="34" charset="0"/>
              <a:buChar char="•"/>
            </a:pPr>
            <a:r>
              <a:rPr lang="en-US" sz="2400" dirty="0">
                <a:solidFill>
                  <a:schemeClr val="tx1"/>
                </a:solidFill>
              </a:rPr>
              <a:t>When attaching a debugger causes timeout failures.</a:t>
            </a:r>
          </a:p>
          <a:p>
            <a:pPr lvl="1">
              <a:buFont typeface="Arial" panose="020B0604020202020204" pitchFamily="34" charset="0"/>
              <a:buChar char="•"/>
            </a:pPr>
            <a:r>
              <a:rPr lang="en-US" sz="2400" dirty="0">
                <a:solidFill>
                  <a:schemeClr val="tx1"/>
                </a:solidFill>
              </a:rPr>
              <a:t>When programs need to always be recording. </a:t>
            </a:r>
            <a:r>
              <a:rPr lang="en-US" sz="2400" b="1" i="1" dirty="0">
                <a:solidFill>
                  <a:schemeClr val="tx1"/>
                </a:solidFill>
              </a:rPr>
              <a:t>Logging</a:t>
            </a:r>
            <a:r>
              <a:rPr lang="en-US" sz="2400" dirty="0">
                <a:solidFill>
                  <a:schemeClr val="tx1"/>
                </a:solidFill>
              </a:rPr>
              <a:t> is designed for low overhead, so they require very little from the system.</a:t>
            </a:r>
          </a:p>
        </p:txBody>
      </p:sp>
    </p:spTree>
    <p:extLst>
      <p:ext uri="{BB962C8B-B14F-4D97-AF65-F5344CB8AC3E}">
        <p14:creationId xmlns:p14="http://schemas.microsoft.com/office/powerpoint/2010/main" val="301520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7CF0-D0EC-4E42-BF4B-DF46EE409E37}"/>
              </a:ext>
            </a:extLst>
          </p:cNvPr>
          <p:cNvSpPr>
            <a:spLocks noGrp="1"/>
          </p:cNvSpPr>
          <p:nvPr>
            <p:ph type="title"/>
          </p:nvPr>
        </p:nvSpPr>
        <p:spPr/>
        <p:txBody>
          <a:bodyPr>
            <a:normAutofit fontScale="90000"/>
          </a:bodyPr>
          <a:lstStyle/>
          <a:p>
            <a:r>
              <a:rPr lang="en-US" dirty="0">
                <a:solidFill>
                  <a:schemeClr val="tx1"/>
                </a:solidFill>
              </a:rPr>
              <a:t>Logging – Performance Considerations</a:t>
            </a:r>
            <a:br>
              <a:rPr lang="en-US" dirty="0"/>
            </a:br>
            <a:r>
              <a:rPr lang="en-US" sz="1600" dirty="0">
                <a:hlinkClick r:id="rId2"/>
              </a:rPr>
              <a:t>https://docs.microsoft.com/en-us/dotnet/core/diagnostics/logging-tracing#performance-considerations</a:t>
            </a:r>
            <a:br>
              <a:rPr lang="en-US" sz="1600" dirty="0"/>
            </a:br>
            <a:r>
              <a:rPr lang="en-US" sz="1600" dirty="0">
                <a:hlinkClick r:id="rId3"/>
              </a:rPr>
              <a:t>https://docs.microsoft.com/en-us/aspnet/core/fundamentals/logging/?view=aspnetcore-5.0#no-asynchronous-logger-methods</a:t>
            </a:r>
            <a:endParaRPr lang="en-US" dirty="0"/>
          </a:p>
        </p:txBody>
      </p:sp>
      <p:sp>
        <p:nvSpPr>
          <p:cNvPr id="3" name="Content Placeholder 2">
            <a:extLst>
              <a:ext uri="{FF2B5EF4-FFF2-40B4-BE49-F238E27FC236}">
                <a16:creationId xmlns:a16="http://schemas.microsoft.com/office/drawing/2014/main" id="{0CED18F6-84C0-4ED8-AAFF-16EFF1390F81}"/>
              </a:ext>
            </a:extLst>
          </p:cNvPr>
          <p:cNvSpPr>
            <a:spLocks noGrp="1"/>
          </p:cNvSpPr>
          <p:nvPr>
            <p:ph idx="1"/>
          </p:nvPr>
        </p:nvSpPr>
        <p:spPr>
          <a:xfrm>
            <a:off x="1495109" y="1908699"/>
            <a:ext cx="9405752" cy="4501066"/>
          </a:xfrm>
        </p:spPr>
        <p:txBody>
          <a:bodyPr anchor="ctr">
            <a:normAutofit/>
          </a:bodyPr>
          <a:lstStyle/>
          <a:p>
            <a:r>
              <a:rPr lang="en-US" sz="2800" b="1" i="1" dirty="0">
                <a:solidFill>
                  <a:schemeClr val="tx1"/>
                </a:solidFill>
              </a:rPr>
              <a:t>Logging</a:t>
            </a:r>
            <a:r>
              <a:rPr lang="en-US" sz="2800" dirty="0">
                <a:solidFill>
                  <a:schemeClr val="tx1"/>
                </a:solidFill>
              </a:rPr>
              <a:t> should be so fast that it isn't worth the performance cost of </a:t>
            </a:r>
            <a:r>
              <a:rPr lang="en-US" sz="2800" b="1" i="1" dirty="0">
                <a:solidFill>
                  <a:schemeClr val="tx1"/>
                </a:solidFill>
              </a:rPr>
              <a:t>asynchronous</a:t>
            </a:r>
            <a:r>
              <a:rPr lang="en-US" sz="2800" dirty="0">
                <a:solidFill>
                  <a:schemeClr val="tx1"/>
                </a:solidFill>
              </a:rPr>
              <a:t> code.</a:t>
            </a:r>
          </a:p>
          <a:p>
            <a:r>
              <a:rPr lang="en-US" sz="2800" dirty="0">
                <a:solidFill>
                  <a:schemeClr val="tx1"/>
                </a:solidFill>
              </a:rPr>
              <a:t>It is recommended that you:</a:t>
            </a:r>
          </a:p>
          <a:p>
            <a:pPr lvl="1">
              <a:spcAft>
                <a:spcPts val="0"/>
              </a:spcAft>
              <a:buFont typeface="Arial" panose="020B0604020202020204" pitchFamily="34" charset="0"/>
              <a:buChar char="•"/>
            </a:pPr>
            <a:r>
              <a:rPr lang="en-US" sz="2400" dirty="0">
                <a:solidFill>
                  <a:schemeClr val="tx1"/>
                </a:solidFill>
              </a:rPr>
              <a:t>Avoid lots of </a:t>
            </a:r>
            <a:r>
              <a:rPr lang="en-US" sz="2400" b="1" i="1" dirty="0">
                <a:solidFill>
                  <a:schemeClr val="tx1"/>
                </a:solidFill>
              </a:rPr>
              <a:t>logging</a:t>
            </a:r>
            <a:r>
              <a:rPr lang="en-US" sz="2400" dirty="0">
                <a:solidFill>
                  <a:schemeClr val="tx1"/>
                </a:solidFill>
              </a:rPr>
              <a:t> when no one is listening. </a:t>
            </a:r>
          </a:p>
          <a:p>
            <a:pPr lvl="1">
              <a:spcAft>
                <a:spcPts val="0"/>
              </a:spcAft>
              <a:buFont typeface="Arial" panose="020B0604020202020204" pitchFamily="34" charset="0"/>
              <a:buChar char="•"/>
            </a:pPr>
            <a:r>
              <a:rPr lang="en-US" sz="2400" dirty="0">
                <a:solidFill>
                  <a:schemeClr val="tx1"/>
                </a:solidFill>
              </a:rPr>
              <a:t>Avoid constructing costly </a:t>
            </a:r>
            <a:r>
              <a:rPr lang="en-US" sz="2400" b="1" i="1" dirty="0">
                <a:solidFill>
                  <a:schemeClr val="tx1"/>
                </a:solidFill>
              </a:rPr>
              <a:t>logging</a:t>
            </a:r>
            <a:r>
              <a:rPr lang="en-US" sz="2400" dirty="0">
                <a:solidFill>
                  <a:schemeClr val="tx1"/>
                </a:solidFill>
              </a:rPr>
              <a:t> messages by checking if </a:t>
            </a:r>
            <a:r>
              <a:rPr lang="en-US" sz="2400" b="1" i="1" dirty="0">
                <a:solidFill>
                  <a:schemeClr val="tx1"/>
                </a:solidFill>
              </a:rPr>
              <a:t>logging</a:t>
            </a:r>
            <a:r>
              <a:rPr lang="en-US" sz="2400" dirty="0">
                <a:solidFill>
                  <a:schemeClr val="tx1"/>
                </a:solidFill>
              </a:rPr>
              <a:t> is enabled first.</a:t>
            </a:r>
          </a:p>
          <a:p>
            <a:pPr lvl="1">
              <a:spcAft>
                <a:spcPts val="0"/>
              </a:spcAft>
              <a:buFont typeface="Arial" panose="020B0604020202020204" pitchFamily="34" charset="0"/>
              <a:buChar char="•"/>
            </a:pPr>
            <a:r>
              <a:rPr lang="en-US" sz="2400" dirty="0">
                <a:solidFill>
                  <a:schemeClr val="tx1"/>
                </a:solidFill>
              </a:rPr>
              <a:t>Only log what's useful.</a:t>
            </a:r>
          </a:p>
          <a:p>
            <a:pPr lvl="1">
              <a:spcAft>
                <a:spcPts val="0"/>
              </a:spcAft>
              <a:buFont typeface="Arial" panose="020B0604020202020204" pitchFamily="34" charset="0"/>
              <a:buChar char="•"/>
            </a:pPr>
            <a:r>
              <a:rPr lang="en-US" sz="2400" dirty="0">
                <a:solidFill>
                  <a:schemeClr val="tx1"/>
                </a:solidFill>
              </a:rPr>
              <a:t>Defer fancy formatting to the analysis stage.</a:t>
            </a:r>
          </a:p>
        </p:txBody>
      </p:sp>
    </p:spTree>
    <p:extLst>
      <p:ext uri="{BB962C8B-B14F-4D97-AF65-F5344CB8AC3E}">
        <p14:creationId xmlns:p14="http://schemas.microsoft.com/office/powerpoint/2010/main" val="932599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D1AD-AE4D-48EC-91CD-1C698C9FE19C}"/>
              </a:ext>
            </a:extLst>
          </p:cNvPr>
          <p:cNvSpPr>
            <a:spLocks noGrp="1"/>
          </p:cNvSpPr>
          <p:nvPr>
            <p:ph type="title"/>
          </p:nvPr>
        </p:nvSpPr>
        <p:spPr/>
        <p:txBody>
          <a:bodyPr>
            <a:normAutofit/>
          </a:bodyPr>
          <a:lstStyle/>
          <a:p>
            <a:r>
              <a:rPr lang="en-US" sz="4800" dirty="0">
                <a:solidFill>
                  <a:schemeClr val="tx1"/>
                </a:solidFill>
              </a:rPr>
              <a:t>Logging – .NET Print-Style APIs</a:t>
            </a:r>
            <a:br>
              <a:rPr lang="en-US" sz="1400" dirty="0"/>
            </a:br>
            <a:r>
              <a:rPr lang="en-US" sz="1400" dirty="0">
                <a:hlinkClick r:id="rId2"/>
              </a:rPr>
              <a:t>https://docs.microsoft.com/en-us/dotnet/core/diagnostics/logging-tracing#print-style-apis</a:t>
            </a:r>
            <a:endParaRPr lang="en-US" sz="1400" dirty="0"/>
          </a:p>
        </p:txBody>
      </p:sp>
      <p:sp>
        <p:nvSpPr>
          <p:cNvPr id="3" name="Content Placeholder 2">
            <a:extLst>
              <a:ext uri="{FF2B5EF4-FFF2-40B4-BE49-F238E27FC236}">
                <a16:creationId xmlns:a16="http://schemas.microsoft.com/office/drawing/2014/main" id="{48CE8650-BFD7-4B40-AC71-586A5A671E33}"/>
              </a:ext>
            </a:extLst>
          </p:cNvPr>
          <p:cNvSpPr>
            <a:spLocks noGrp="1"/>
          </p:cNvSpPr>
          <p:nvPr>
            <p:ph idx="1"/>
          </p:nvPr>
        </p:nvSpPr>
        <p:spPr>
          <a:xfrm>
            <a:off x="1032275" y="1949327"/>
            <a:ext cx="10171079" cy="831580"/>
          </a:xfrm>
        </p:spPr>
        <p:txBody>
          <a:bodyPr anchor="ctr">
            <a:normAutofit/>
          </a:bodyPr>
          <a:lstStyle/>
          <a:p>
            <a:pPr algn="ctr"/>
            <a:r>
              <a:rPr lang="en-US" sz="3200" dirty="0">
                <a:solidFill>
                  <a:schemeClr val="tx1"/>
                </a:solidFill>
              </a:rPr>
              <a:t>The choice of which ‘print-style’ API to use is up to you.</a:t>
            </a:r>
          </a:p>
        </p:txBody>
      </p:sp>
      <p:graphicFrame>
        <p:nvGraphicFramePr>
          <p:cNvPr id="7" name="Table 7">
            <a:extLst>
              <a:ext uri="{FF2B5EF4-FFF2-40B4-BE49-F238E27FC236}">
                <a16:creationId xmlns:a16="http://schemas.microsoft.com/office/drawing/2014/main" id="{F341489C-DF9E-4BEB-82D2-C024FAB815E7}"/>
              </a:ext>
            </a:extLst>
          </p:cNvPr>
          <p:cNvGraphicFramePr>
            <a:graphicFrameLocks noGrp="1"/>
          </p:cNvGraphicFramePr>
          <p:nvPr>
            <p:extLst>
              <p:ext uri="{D42A27DB-BD31-4B8C-83A1-F6EECF244321}">
                <p14:modId xmlns:p14="http://schemas.microsoft.com/office/powerpoint/2010/main" val="1732213994"/>
              </p:ext>
            </p:extLst>
          </p:nvPr>
        </p:nvGraphicFramePr>
        <p:xfrm>
          <a:off x="654381" y="2850067"/>
          <a:ext cx="10881792" cy="3436071"/>
        </p:xfrm>
        <a:graphic>
          <a:graphicData uri="http://schemas.openxmlformats.org/drawingml/2006/table">
            <a:tbl>
              <a:tblPr firstRow="1" bandRow="1">
                <a:tableStyleId>{5C22544A-7EE6-4342-B048-85BDC9FD1C3A}</a:tableStyleId>
              </a:tblPr>
              <a:tblGrid>
                <a:gridCol w="3651792">
                  <a:extLst>
                    <a:ext uri="{9D8B030D-6E8A-4147-A177-3AD203B41FA5}">
                      <a16:colId xmlns:a16="http://schemas.microsoft.com/office/drawing/2014/main" val="119706932"/>
                    </a:ext>
                  </a:extLst>
                </a:gridCol>
                <a:gridCol w="3404467">
                  <a:extLst>
                    <a:ext uri="{9D8B030D-6E8A-4147-A177-3AD203B41FA5}">
                      <a16:colId xmlns:a16="http://schemas.microsoft.com/office/drawing/2014/main" val="4246861049"/>
                    </a:ext>
                  </a:extLst>
                </a:gridCol>
                <a:gridCol w="3825533">
                  <a:extLst>
                    <a:ext uri="{9D8B030D-6E8A-4147-A177-3AD203B41FA5}">
                      <a16:colId xmlns:a16="http://schemas.microsoft.com/office/drawing/2014/main" val="2115962159"/>
                    </a:ext>
                  </a:extLst>
                </a:gridCol>
              </a:tblGrid>
              <a:tr h="414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System.Console</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System.Diagnostics.Trace</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t>System.Diagnostics.Debug</a:t>
                      </a:r>
                      <a:endParaRPr lang="en-US" sz="20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756367118"/>
                  </a:ext>
                </a:extLst>
              </a:tr>
              <a:tr h="3021234">
                <a:tc>
                  <a:txBody>
                    <a:bodyPr/>
                    <a:lstStyle/>
                    <a:p>
                      <a:pPr marL="285750" indent="-285750">
                        <a:buFont typeface="Arial" panose="020B0604020202020204" pitchFamily="34" charset="0"/>
                        <a:buChar char="•"/>
                      </a:pPr>
                      <a:r>
                        <a:rPr lang="en-US" sz="1600" dirty="0">
                          <a:solidFill>
                            <a:schemeClr val="tx1"/>
                          </a:solidFill>
                        </a:rPr>
                        <a:t>Always enabled and always writes to the console.</a:t>
                      </a:r>
                    </a:p>
                    <a:p>
                      <a:pPr marL="285750" indent="-285750">
                        <a:buFont typeface="Arial" panose="020B0604020202020204" pitchFamily="34" charset="0"/>
                        <a:buChar char="•"/>
                      </a:pPr>
                      <a:r>
                        <a:rPr lang="en-US" sz="1600" dirty="0">
                          <a:solidFill>
                            <a:schemeClr val="tx1"/>
                          </a:solidFill>
                        </a:rPr>
                        <a:t>Useful for information that your customer may need to see in the release.</a:t>
                      </a:r>
                    </a:p>
                    <a:p>
                      <a:pPr marL="285750" indent="-285750">
                        <a:buFont typeface="Arial" panose="020B0604020202020204" pitchFamily="34" charset="0"/>
                        <a:buChar char="•"/>
                      </a:pPr>
                      <a:r>
                        <a:rPr lang="en-US" sz="1600" dirty="0">
                          <a:solidFill>
                            <a:schemeClr val="tx1"/>
                          </a:solidFill>
                        </a:rPr>
                        <a:t>Because it's the simplest approach, it's often used for ad-hoc temporary debugging. </a:t>
                      </a:r>
                    </a:p>
                    <a:p>
                      <a:pPr marL="285750" indent="-285750">
                        <a:buFont typeface="Arial" panose="020B0604020202020204" pitchFamily="34" charset="0"/>
                        <a:buChar char="•"/>
                      </a:pPr>
                      <a:r>
                        <a:rPr lang="en-US" sz="1600" dirty="0">
                          <a:solidFill>
                            <a:schemeClr val="tx1"/>
                          </a:solidFill>
                        </a:rPr>
                        <a:t>This debug code is often never checked in to source control.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solidFill>
                            <a:schemeClr val="tx1"/>
                          </a:solidFill>
                        </a:rPr>
                        <a:t>Only enabled when </a:t>
                      </a:r>
                      <a:r>
                        <a:rPr lang="en-US" sz="1600" b="1" i="1" dirty="0">
                          <a:solidFill>
                            <a:schemeClr val="tx1"/>
                          </a:solidFill>
                        </a:rPr>
                        <a:t>TRACE</a:t>
                      </a:r>
                      <a:r>
                        <a:rPr lang="en-US" sz="1600" dirty="0">
                          <a:solidFill>
                            <a:schemeClr val="tx1"/>
                          </a:solidFill>
                        </a:rPr>
                        <a:t> is defined.</a:t>
                      </a:r>
                    </a:p>
                    <a:p>
                      <a:pPr marL="285750" indent="-285750">
                        <a:buFont typeface="Arial" panose="020B0604020202020204" pitchFamily="34" charset="0"/>
                        <a:buChar char="•"/>
                      </a:pPr>
                      <a:r>
                        <a:rPr lang="en-US" sz="1600" dirty="0">
                          <a:solidFill>
                            <a:schemeClr val="tx1"/>
                          </a:solidFill>
                        </a:rPr>
                        <a:t>Writes to attached Listeners, by default the </a:t>
                      </a:r>
                      <a:r>
                        <a:rPr lang="en-US" sz="1600" b="1" i="1" dirty="0" err="1">
                          <a:solidFill>
                            <a:schemeClr val="tx1"/>
                          </a:solidFill>
                        </a:rPr>
                        <a:t>DefaultTraceListener</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Use this API when creating logs that will be enabled in most builds.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solidFill>
                            <a:schemeClr val="tx1"/>
                          </a:solidFill>
                        </a:rPr>
                        <a:t>Only enabled when </a:t>
                      </a:r>
                      <a:r>
                        <a:rPr lang="en-US" sz="1600" b="1" i="1" dirty="0">
                          <a:solidFill>
                            <a:schemeClr val="tx1"/>
                          </a:solidFill>
                        </a:rPr>
                        <a:t>DEBUG</a:t>
                      </a:r>
                      <a:r>
                        <a:rPr lang="en-US" sz="1600" dirty="0">
                          <a:solidFill>
                            <a:schemeClr val="tx1"/>
                          </a:solidFill>
                        </a:rPr>
                        <a:t> is defined.</a:t>
                      </a:r>
                    </a:p>
                    <a:p>
                      <a:pPr marL="285750" indent="-285750">
                        <a:buFont typeface="Arial" panose="020B0604020202020204" pitchFamily="34" charset="0"/>
                        <a:buChar char="•"/>
                      </a:pPr>
                      <a:r>
                        <a:rPr lang="en-US" sz="1600" dirty="0">
                          <a:solidFill>
                            <a:schemeClr val="tx1"/>
                          </a:solidFill>
                        </a:rPr>
                        <a:t>Writes to an attached debugger.</a:t>
                      </a:r>
                    </a:p>
                    <a:p>
                      <a:pPr marL="285750" indent="-285750">
                        <a:buFont typeface="Arial" panose="020B0604020202020204" pitchFamily="34" charset="0"/>
                        <a:buChar char="•"/>
                      </a:pPr>
                      <a:r>
                        <a:rPr lang="en-US" sz="1600" dirty="0">
                          <a:solidFill>
                            <a:schemeClr val="tx1"/>
                          </a:solidFill>
                        </a:rPr>
                        <a:t>On *nix writes to </a:t>
                      </a:r>
                      <a:r>
                        <a:rPr lang="en-US" sz="1600" b="1" i="1" dirty="0">
                          <a:solidFill>
                            <a:schemeClr val="tx1"/>
                          </a:solidFill>
                        </a:rPr>
                        <a:t>stderr</a:t>
                      </a:r>
                      <a:r>
                        <a:rPr lang="en-US" sz="1600" dirty="0">
                          <a:solidFill>
                            <a:schemeClr val="tx1"/>
                          </a:solidFill>
                        </a:rPr>
                        <a:t> if </a:t>
                      </a:r>
                      <a:r>
                        <a:rPr lang="en-US" sz="1600" b="1" i="1" dirty="0" err="1">
                          <a:solidFill>
                            <a:schemeClr val="tx1"/>
                          </a:solidFill>
                        </a:rPr>
                        <a:t>COMPlus_DebugWriteToStdErr</a:t>
                      </a:r>
                      <a:r>
                        <a:rPr lang="en-US" sz="1600" dirty="0">
                          <a:solidFill>
                            <a:schemeClr val="tx1"/>
                          </a:solidFill>
                        </a:rPr>
                        <a:t> is set.</a:t>
                      </a:r>
                    </a:p>
                    <a:p>
                      <a:pPr marL="285750" indent="-285750">
                        <a:buFont typeface="Arial" panose="020B0604020202020204" pitchFamily="34" charset="0"/>
                        <a:buChar char="•"/>
                      </a:pPr>
                      <a:r>
                        <a:rPr lang="en-US" sz="1600" dirty="0">
                          <a:solidFill>
                            <a:schemeClr val="tx1"/>
                          </a:solidFill>
                        </a:rPr>
                        <a:t>Use this API when creating logs that will be enabled only in debug builds.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91609111"/>
                  </a:ext>
                </a:extLst>
              </a:tr>
            </a:tbl>
          </a:graphicData>
        </a:graphic>
      </p:graphicFrame>
    </p:spTree>
    <p:extLst>
      <p:ext uri="{BB962C8B-B14F-4D97-AF65-F5344CB8AC3E}">
        <p14:creationId xmlns:p14="http://schemas.microsoft.com/office/powerpoint/2010/main" val="377458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DD5031A-9CD2-4CC8-8ABD-EE358EC43504}"/>
              </a:ext>
            </a:extLst>
          </p:cNvPr>
          <p:cNvGraphicFramePr>
            <a:graphicFrameLocks noGrp="1"/>
          </p:cNvGraphicFramePr>
          <p:nvPr>
            <p:ph idx="1"/>
            <p:extLst>
              <p:ext uri="{D42A27DB-BD31-4B8C-83A1-F6EECF244321}">
                <p14:modId xmlns:p14="http://schemas.microsoft.com/office/powerpoint/2010/main" val="1693274023"/>
              </p:ext>
            </p:extLst>
          </p:nvPr>
        </p:nvGraphicFramePr>
        <p:xfrm>
          <a:off x="624045" y="2874698"/>
          <a:ext cx="10943910" cy="2948740"/>
        </p:xfrm>
        <a:graphic>
          <a:graphicData uri="http://schemas.openxmlformats.org/drawingml/2006/table">
            <a:tbl>
              <a:tblPr firstRow="1" bandRow="1">
                <a:tableStyleId>{5C22544A-7EE6-4342-B048-85BDC9FD1C3A}</a:tableStyleId>
              </a:tblPr>
              <a:tblGrid>
                <a:gridCol w="3396504">
                  <a:extLst>
                    <a:ext uri="{9D8B030D-6E8A-4147-A177-3AD203B41FA5}">
                      <a16:colId xmlns:a16="http://schemas.microsoft.com/office/drawing/2014/main" val="3635236554"/>
                    </a:ext>
                  </a:extLst>
                </a:gridCol>
                <a:gridCol w="2650250">
                  <a:extLst>
                    <a:ext uri="{9D8B030D-6E8A-4147-A177-3AD203B41FA5}">
                      <a16:colId xmlns:a16="http://schemas.microsoft.com/office/drawing/2014/main" val="551303754"/>
                    </a:ext>
                  </a:extLst>
                </a:gridCol>
                <a:gridCol w="2381354">
                  <a:extLst>
                    <a:ext uri="{9D8B030D-6E8A-4147-A177-3AD203B41FA5}">
                      <a16:colId xmlns:a16="http://schemas.microsoft.com/office/drawing/2014/main" val="3637396784"/>
                    </a:ext>
                  </a:extLst>
                </a:gridCol>
                <a:gridCol w="2515802">
                  <a:extLst>
                    <a:ext uri="{9D8B030D-6E8A-4147-A177-3AD203B41FA5}">
                      <a16:colId xmlns:a16="http://schemas.microsoft.com/office/drawing/2014/main" val="2567819151"/>
                    </a:ext>
                  </a:extLst>
                </a:gridCol>
              </a:tblGrid>
              <a:tr h="418900">
                <a:tc>
                  <a:txBody>
                    <a:bodyPr/>
                    <a:lstStyle/>
                    <a:p>
                      <a:pPr algn="ctr"/>
                      <a:r>
                        <a:rPr lang="en-US" sz="1800" b="1" i="0" dirty="0"/>
                        <a:t>.</a:t>
                      </a:r>
                      <a:r>
                        <a:rPr lang="en-US" sz="1800" b="1" dirty="0" err="1"/>
                        <a:t>Tracing.EventSource</a:t>
                      </a:r>
                      <a:endParaRPr lang="en-US" sz="1800" b="1"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b="1" dirty="0"/>
                        <a:t>.</a:t>
                      </a:r>
                      <a:r>
                        <a:rPr lang="en-US" sz="1800" b="1" dirty="0" err="1"/>
                        <a:t>DiagnosticSource</a:t>
                      </a:r>
                      <a:endParaRPr lang="en-US" sz="1800" b="1"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b="1" dirty="0"/>
                        <a:t>.Activity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1800" b="1" dirty="0"/>
                        <a:t>.</a:t>
                      </a:r>
                      <a:r>
                        <a:rPr lang="en-US" sz="1800" b="1" dirty="0" err="1"/>
                        <a:t>EventLog</a:t>
                      </a:r>
                      <a:endParaRPr lang="en-US" sz="1800" b="1"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203404111"/>
                  </a:ext>
                </a:extLst>
              </a:tr>
              <a:tr h="370840">
                <a:tc>
                  <a:txBody>
                    <a:bodyPr/>
                    <a:lstStyle/>
                    <a:p>
                      <a:pPr marL="285750" indent="-285750">
                        <a:buFont typeface="Arial" panose="020B0604020202020204" pitchFamily="34" charset="0"/>
                        <a:buChar char="•"/>
                      </a:pPr>
                      <a:r>
                        <a:rPr lang="en-US" sz="1400" b="1" i="1" dirty="0" err="1"/>
                        <a:t>EventSource</a:t>
                      </a:r>
                      <a:r>
                        <a:rPr lang="en-US" sz="1400" dirty="0"/>
                        <a:t> is the primary root </a:t>
                      </a:r>
                      <a:r>
                        <a:rPr lang="en-US" sz="1400" b="1" i="1" dirty="0"/>
                        <a:t>.NET Core</a:t>
                      </a:r>
                      <a:r>
                        <a:rPr lang="en-US" sz="1400" dirty="0"/>
                        <a:t> tracing API.</a:t>
                      </a:r>
                    </a:p>
                    <a:p>
                      <a:pPr marL="285750" indent="-285750">
                        <a:buFont typeface="Arial" panose="020B0604020202020204" pitchFamily="34" charset="0"/>
                        <a:buChar char="•"/>
                      </a:pPr>
                      <a:r>
                        <a:rPr lang="en-US" sz="1400" dirty="0"/>
                        <a:t>Available in all </a:t>
                      </a:r>
                      <a:r>
                        <a:rPr lang="en-US" sz="1400" b="1" i="1" dirty="0"/>
                        <a:t>.NET Standard </a:t>
                      </a:r>
                      <a:r>
                        <a:rPr lang="en-US" sz="1400" dirty="0"/>
                        <a:t>versions.</a:t>
                      </a:r>
                    </a:p>
                    <a:p>
                      <a:pPr marL="285750" indent="-285750">
                        <a:buFont typeface="Arial" panose="020B0604020202020204" pitchFamily="34" charset="0"/>
                        <a:buChar char="•"/>
                      </a:pPr>
                      <a:r>
                        <a:rPr lang="en-US" sz="1400" dirty="0"/>
                        <a:t>Only allows tracing serializable objects.</a:t>
                      </a:r>
                    </a:p>
                    <a:p>
                      <a:pPr marL="285750" indent="-285750">
                        <a:buFont typeface="Arial" panose="020B0604020202020204" pitchFamily="34" charset="0"/>
                        <a:buChar char="•"/>
                      </a:pPr>
                      <a:r>
                        <a:rPr lang="en-US" sz="1400" dirty="0"/>
                        <a:t>Writes to the attached event listeners.</a:t>
                      </a:r>
                    </a:p>
                    <a:p>
                      <a:pPr marL="285750" indent="-285750">
                        <a:buFont typeface="Arial" panose="020B0604020202020204" pitchFamily="34" charset="0"/>
                        <a:buChar char="•"/>
                      </a:pPr>
                      <a:r>
                        <a:rPr lang="en-US" sz="1400" b="1" i="1" dirty="0"/>
                        <a:t>.NET Core </a:t>
                      </a:r>
                      <a:r>
                        <a:rPr lang="en-US" sz="1400" dirty="0"/>
                        <a:t>provides listeners for:</a:t>
                      </a:r>
                    </a:p>
                    <a:p>
                      <a:pPr marL="742950" lvl="1" indent="-285750">
                        <a:buFont typeface="Arial" panose="020B0604020202020204" pitchFamily="34" charset="0"/>
                        <a:buChar char="•"/>
                      </a:pPr>
                      <a:r>
                        <a:rPr lang="en-US" sz="1200" b="1" i="1" dirty="0"/>
                        <a:t>.NET Core's </a:t>
                      </a:r>
                      <a:r>
                        <a:rPr lang="en-US" sz="1200" dirty="0" err="1"/>
                        <a:t>EventPipe</a:t>
                      </a:r>
                      <a:r>
                        <a:rPr lang="en-US" sz="1200" dirty="0"/>
                        <a:t> on all platforms</a:t>
                      </a:r>
                    </a:p>
                    <a:p>
                      <a:pPr marL="742950" lvl="1" indent="-285750">
                        <a:buFont typeface="Arial" panose="020B0604020202020204" pitchFamily="34" charset="0"/>
                        <a:buChar char="•"/>
                      </a:pPr>
                      <a:r>
                        <a:rPr lang="en-US" sz="1200" dirty="0"/>
                        <a:t>Event Tracing for Windows (ETW)</a:t>
                      </a:r>
                    </a:p>
                    <a:p>
                      <a:pPr marL="742950" lvl="1" indent="-285750">
                        <a:buFont typeface="Arial" panose="020B0604020202020204" pitchFamily="34" charset="0"/>
                        <a:buChar char="•"/>
                      </a:pPr>
                      <a:r>
                        <a:rPr lang="en-US" sz="1200" dirty="0" err="1"/>
                        <a:t>LTTng</a:t>
                      </a:r>
                      <a:r>
                        <a:rPr lang="en-US" sz="1200" dirty="0"/>
                        <a:t> tracing framework for Linux</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Included in </a:t>
                      </a:r>
                      <a:r>
                        <a:rPr lang="en-US" sz="1600" b="1" i="1" dirty="0"/>
                        <a:t>.NET Core </a:t>
                      </a:r>
                      <a:r>
                        <a:rPr lang="en-US" sz="1600" dirty="0"/>
                        <a:t>and as a </a:t>
                      </a:r>
                      <a:r>
                        <a:rPr lang="en-US" sz="1600" b="1" i="1" dirty="0"/>
                        <a:t>NuGet</a:t>
                      </a:r>
                      <a:r>
                        <a:rPr lang="en-US" sz="1600" dirty="0"/>
                        <a:t> package for .</a:t>
                      </a:r>
                      <a:r>
                        <a:rPr lang="en-US" sz="1600" b="1" i="1" dirty="0"/>
                        <a:t>NET Framework</a:t>
                      </a:r>
                      <a:r>
                        <a:rPr lang="en-US" sz="1600" dirty="0"/>
                        <a:t>.</a:t>
                      </a:r>
                    </a:p>
                    <a:p>
                      <a:pPr marL="285750" indent="-285750">
                        <a:buFont typeface="Arial" panose="020B0604020202020204" pitchFamily="34" charset="0"/>
                        <a:buChar char="•"/>
                      </a:pPr>
                      <a:r>
                        <a:rPr lang="en-US" sz="1600" dirty="0"/>
                        <a:t>Allows in-process tracing of non-serializable objects.</a:t>
                      </a:r>
                    </a:p>
                    <a:p>
                      <a:pPr marL="285750" indent="-285750">
                        <a:buFont typeface="Arial" panose="020B0604020202020204" pitchFamily="34" charset="0"/>
                        <a:buChar char="•"/>
                      </a:pPr>
                      <a:r>
                        <a:rPr lang="en-US" sz="1600" dirty="0"/>
                        <a:t>Includes a bridge to allow selected fields of logged objects to be written to an </a:t>
                      </a:r>
                      <a:r>
                        <a:rPr lang="en-US" sz="1600" b="1" i="1" dirty="0" err="1"/>
                        <a:t>EventSource</a:t>
                      </a:r>
                      <a:r>
                        <a:rPr lang="en-US" sz="16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Provides a definitive way to identify log messages resulting from a specific activity or transaction. </a:t>
                      </a:r>
                    </a:p>
                    <a:p>
                      <a:pPr marL="285750" indent="-285750">
                        <a:buFont typeface="Arial" panose="020B0604020202020204" pitchFamily="34" charset="0"/>
                        <a:buChar char="•"/>
                      </a:pPr>
                      <a:r>
                        <a:rPr lang="en-US" sz="1600" dirty="0"/>
                        <a:t>This object can be used to correlate logs across different services.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600" dirty="0"/>
                        <a:t>Windows only.</a:t>
                      </a:r>
                    </a:p>
                    <a:p>
                      <a:pPr marL="285750" indent="-285750">
                        <a:buFont typeface="Arial" panose="020B0604020202020204" pitchFamily="34" charset="0"/>
                        <a:buChar char="•"/>
                      </a:pPr>
                      <a:r>
                        <a:rPr lang="en-US" sz="1600" dirty="0"/>
                        <a:t>Writes messages to the </a:t>
                      </a:r>
                      <a:r>
                        <a:rPr lang="en-US" sz="1600" b="1" i="1" dirty="0"/>
                        <a:t>Windows Event Log</a:t>
                      </a:r>
                      <a:r>
                        <a:rPr lang="en-US" sz="1600" dirty="0"/>
                        <a:t>.</a:t>
                      </a:r>
                    </a:p>
                    <a:p>
                      <a:pPr marL="285750" indent="-285750">
                        <a:buFont typeface="Arial" panose="020B0604020202020204" pitchFamily="34" charset="0"/>
                        <a:buChar char="•"/>
                      </a:pPr>
                      <a:r>
                        <a:rPr lang="en-US" sz="1600" dirty="0"/>
                        <a:t>System administrators expect fatal application error messages to appear in the </a:t>
                      </a:r>
                      <a:r>
                        <a:rPr lang="en-US" sz="1600" b="1" i="1" dirty="0"/>
                        <a:t>Windows Event Log</a:t>
                      </a:r>
                      <a:r>
                        <a:rPr lang="en-US" sz="16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71654988"/>
                  </a:ext>
                </a:extLst>
              </a:tr>
            </a:tbl>
          </a:graphicData>
        </a:graphic>
      </p:graphicFrame>
      <p:sp>
        <p:nvSpPr>
          <p:cNvPr id="4" name="Title 1">
            <a:extLst>
              <a:ext uri="{FF2B5EF4-FFF2-40B4-BE49-F238E27FC236}">
                <a16:creationId xmlns:a16="http://schemas.microsoft.com/office/drawing/2014/main" id="{3F033CEA-DA96-4635-BBCA-98441B921D7C}"/>
              </a:ext>
            </a:extLst>
          </p:cNvPr>
          <p:cNvSpPr>
            <a:spLocks noGrp="1"/>
          </p:cNvSpPr>
          <p:nvPr>
            <p:ph type="title"/>
          </p:nvPr>
        </p:nvSpPr>
        <p:spPr>
          <a:xfrm>
            <a:off x="1096963" y="287338"/>
            <a:ext cx="10058400" cy="1449387"/>
          </a:xfrm>
        </p:spPr>
        <p:txBody>
          <a:bodyPr>
            <a:normAutofit/>
          </a:bodyPr>
          <a:lstStyle/>
          <a:p>
            <a:r>
              <a:rPr lang="en-US" sz="4800" dirty="0">
                <a:solidFill>
                  <a:schemeClr val="tx1"/>
                </a:solidFill>
              </a:rPr>
              <a:t>Logging - Events</a:t>
            </a:r>
            <a:br>
              <a:rPr lang="en-US" sz="1400" dirty="0"/>
            </a:br>
            <a:r>
              <a:rPr lang="en-US" sz="1400" dirty="0">
                <a:hlinkClick r:id="rId2"/>
              </a:rPr>
              <a:t>https://docs.microsoft.com/en-us/dotnet/core/diagnostics/logging-tracing#print-style-apis</a:t>
            </a:r>
            <a:endParaRPr lang="en-US" sz="1400" dirty="0"/>
          </a:p>
        </p:txBody>
      </p:sp>
      <p:sp>
        <p:nvSpPr>
          <p:cNvPr id="7" name="Rectangle 6">
            <a:extLst>
              <a:ext uri="{FF2B5EF4-FFF2-40B4-BE49-F238E27FC236}">
                <a16:creationId xmlns:a16="http://schemas.microsoft.com/office/drawing/2014/main" id="{C351A70B-C822-46F0-A09C-015EA0D3FE3C}"/>
              </a:ext>
            </a:extLst>
          </p:cNvPr>
          <p:cNvSpPr/>
          <p:nvPr/>
        </p:nvSpPr>
        <p:spPr>
          <a:xfrm>
            <a:off x="520505" y="1924503"/>
            <a:ext cx="11211316" cy="830997"/>
          </a:xfrm>
          <a:prstGeom prst="rect">
            <a:avLst/>
          </a:prstGeom>
        </p:spPr>
        <p:txBody>
          <a:bodyPr wrap="square">
            <a:spAutoFit/>
          </a:bodyPr>
          <a:lstStyle/>
          <a:p>
            <a:pPr algn="ctr"/>
            <a:r>
              <a:rPr lang="en-US" sz="2400" dirty="0"/>
              <a:t>Rather than logging simple strings these APIs log event objects. </a:t>
            </a:r>
          </a:p>
          <a:p>
            <a:pPr algn="ctr"/>
            <a:r>
              <a:rPr lang="en-US" sz="2400" dirty="0"/>
              <a:t>They can be utilized with </a:t>
            </a:r>
            <a:r>
              <a:rPr lang="en-US" sz="2400" dirty="0">
                <a:solidFill>
                  <a:srgbClr val="FF0000"/>
                </a:solidFill>
              </a:rPr>
              <a:t>using System.Diagnostics.*</a:t>
            </a:r>
          </a:p>
        </p:txBody>
      </p:sp>
    </p:spTree>
    <p:extLst>
      <p:ext uri="{BB962C8B-B14F-4D97-AF65-F5344CB8AC3E}">
        <p14:creationId xmlns:p14="http://schemas.microsoft.com/office/powerpoint/2010/main" val="246610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B57A-9FF1-4D44-BC7A-42E85FC21AB5}"/>
              </a:ext>
            </a:extLst>
          </p:cNvPr>
          <p:cNvSpPr>
            <a:spLocks noGrp="1"/>
          </p:cNvSpPr>
          <p:nvPr>
            <p:ph type="title"/>
          </p:nvPr>
        </p:nvSpPr>
        <p:spPr/>
        <p:txBody>
          <a:bodyPr>
            <a:noAutofit/>
          </a:bodyPr>
          <a:lstStyle/>
          <a:p>
            <a:r>
              <a:rPr lang="en-US" dirty="0" err="1">
                <a:solidFill>
                  <a:schemeClr val="tx1"/>
                </a:solidFill>
              </a:rPr>
              <a:t>ILogger</a:t>
            </a:r>
            <a:br>
              <a:rPr lang="en-US" sz="1400" dirty="0">
                <a:hlinkClick r:id="rId2"/>
              </a:rPr>
            </a:br>
            <a:r>
              <a:rPr lang="en-US" sz="1400" dirty="0">
                <a:hlinkClick r:id="rId3"/>
              </a:rPr>
              <a:t>https://docs.microsoft.com/en-us/aspnet/core/fundamentals/logging/?view=aspnetcore-5.0#built-in-logging-providers</a:t>
            </a:r>
            <a:br>
              <a:rPr lang="en-US" sz="1400" dirty="0"/>
            </a:br>
            <a:r>
              <a:rPr lang="en-US" sz="1400" dirty="0">
                <a:hlinkClick r:id="rId4"/>
              </a:rPr>
              <a:t>https://www.blinkingcaret.com/2018/02/14/net-core-console-logging/</a:t>
            </a:r>
            <a:br>
              <a:rPr lang="en-US" sz="1400" dirty="0"/>
            </a:br>
            <a:r>
              <a:rPr lang="en-US" sz="1400" dirty="0">
                <a:hlinkClick r:id="rId5"/>
              </a:rPr>
              <a:t>https://docs.microsoft.com/en-us/aspnet/core/fundamentals/host/generic-host?view=aspnetcore-5.0</a:t>
            </a:r>
            <a:endParaRPr lang="en-US" sz="1400" dirty="0"/>
          </a:p>
        </p:txBody>
      </p:sp>
      <p:sp>
        <p:nvSpPr>
          <p:cNvPr id="3" name="Content Placeholder 2">
            <a:extLst>
              <a:ext uri="{FF2B5EF4-FFF2-40B4-BE49-F238E27FC236}">
                <a16:creationId xmlns:a16="http://schemas.microsoft.com/office/drawing/2014/main" id="{D22D88D7-BE49-4D93-A983-C65C820920A5}"/>
              </a:ext>
            </a:extLst>
          </p:cNvPr>
          <p:cNvSpPr>
            <a:spLocks noGrp="1"/>
          </p:cNvSpPr>
          <p:nvPr>
            <p:ph idx="1"/>
          </p:nvPr>
        </p:nvSpPr>
        <p:spPr>
          <a:xfrm>
            <a:off x="1326097" y="1894788"/>
            <a:ext cx="9600766" cy="4510725"/>
          </a:xfrm>
        </p:spPr>
        <p:txBody>
          <a:bodyPr anchor="ctr">
            <a:normAutofit/>
          </a:bodyPr>
          <a:lstStyle/>
          <a:p>
            <a:pPr lvl="1">
              <a:buFont typeface="Arial" panose="020B0604020202020204" pitchFamily="34" charset="0"/>
              <a:buChar char="•"/>
            </a:pPr>
            <a:r>
              <a:rPr lang="en-US" sz="2800" b="1" i="1" dirty="0">
                <a:solidFill>
                  <a:schemeClr val="tx1"/>
                </a:solidFill>
              </a:rPr>
              <a:t>.NET Core </a:t>
            </a:r>
            <a:r>
              <a:rPr lang="en-US" sz="2800" dirty="0">
                <a:solidFill>
                  <a:schemeClr val="tx1"/>
                </a:solidFill>
              </a:rPr>
              <a:t>has a built-in </a:t>
            </a:r>
            <a:r>
              <a:rPr lang="en-US" sz="2800" b="1" i="1" dirty="0">
                <a:solidFill>
                  <a:schemeClr val="tx1"/>
                </a:solidFill>
              </a:rPr>
              <a:t>logging</a:t>
            </a:r>
            <a:r>
              <a:rPr lang="en-US" sz="2800" dirty="0">
                <a:solidFill>
                  <a:schemeClr val="tx1"/>
                </a:solidFill>
              </a:rPr>
              <a:t> API (</a:t>
            </a:r>
            <a:r>
              <a:rPr lang="en-US" sz="2800" b="1" i="1" dirty="0" err="1">
                <a:solidFill>
                  <a:schemeClr val="tx1"/>
                </a:solidFill>
              </a:rPr>
              <a:t>ILogger</a:t>
            </a:r>
            <a:r>
              <a:rPr lang="en-US" sz="2800" dirty="0">
                <a:solidFill>
                  <a:schemeClr val="tx1"/>
                </a:solidFill>
              </a:rPr>
              <a:t>) that works with a variety of </a:t>
            </a:r>
            <a:r>
              <a:rPr lang="en-US" sz="2800" u="sng" dirty="0">
                <a:solidFill>
                  <a:schemeClr val="tx1"/>
                </a:solidFill>
              </a:rPr>
              <a:t>built-in</a:t>
            </a:r>
            <a:r>
              <a:rPr lang="en-US" sz="2800" dirty="0">
                <a:solidFill>
                  <a:schemeClr val="tx1"/>
                </a:solidFill>
              </a:rPr>
              <a:t> and </a:t>
            </a:r>
            <a:r>
              <a:rPr lang="en-US" sz="2800" u="sng" dirty="0">
                <a:solidFill>
                  <a:schemeClr val="tx1"/>
                </a:solidFill>
              </a:rPr>
              <a:t>third-party</a:t>
            </a:r>
            <a:r>
              <a:rPr lang="en-US" sz="2800" dirty="0">
                <a:solidFill>
                  <a:schemeClr val="tx1"/>
                </a:solidFill>
              </a:rPr>
              <a:t> logging providers. </a:t>
            </a:r>
          </a:p>
          <a:p>
            <a:pPr lvl="1">
              <a:buFont typeface="Arial" panose="020B0604020202020204" pitchFamily="34" charset="0"/>
              <a:buChar char="•"/>
            </a:pPr>
            <a:r>
              <a:rPr lang="en-US" sz="2800" b="1" i="1" dirty="0" err="1">
                <a:solidFill>
                  <a:schemeClr val="tx1"/>
                </a:solidFill>
              </a:rPr>
              <a:t>ILogger</a:t>
            </a:r>
            <a:r>
              <a:rPr lang="en-US" sz="2800" dirty="0">
                <a:solidFill>
                  <a:schemeClr val="tx1"/>
                </a:solidFill>
              </a:rPr>
              <a:t> can be used with </a:t>
            </a:r>
            <a:r>
              <a:rPr lang="en-US" sz="2800" b="1" i="1" dirty="0" err="1">
                <a:solidFill>
                  <a:schemeClr val="tx1"/>
                </a:solidFill>
              </a:rPr>
              <a:t>HostBuilder</a:t>
            </a:r>
            <a:r>
              <a:rPr lang="en-US" sz="2800" dirty="0">
                <a:solidFill>
                  <a:schemeClr val="tx1"/>
                </a:solidFill>
              </a:rPr>
              <a:t>.</a:t>
            </a:r>
          </a:p>
          <a:p>
            <a:pPr lvl="1">
              <a:buFont typeface="Arial" panose="020B0604020202020204" pitchFamily="34" charset="0"/>
              <a:buChar char="•"/>
            </a:pPr>
            <a:r>
              <a:rPr lang="en-US" sz="2800" b="1" i="1" dirty="0" err="1">
                <a:solidFill>
                  <a:schemeClr val="tx1"/>
                </a:solidFill>
              </a:rPr>
              <a:t>ILogger</a:t>
            </a:r>
            <a:r>
              <a:rPr lang="en-US" sz="2800" dirty="0">
                <a:solidFill>
                  <a:schemeClr val="tx1"/>
                </a:solidFill>
              </a:rPr>
              <a:t> provides multiple ways to display or store logs. Logs can be sent to multiple destinations by adding multiple providers.</a:t>
            </a:r>
          </a:p>
          <a:p>
            <a:pPr lvl="1">
              <a:buFont typeface="Arial" panose="020B0604020202020204" pitchFamily="34" charset="0"/>
              <a:buChar char="•"/>
            </a:pPr>
            <a:r>
              <a:rPr lang="en-US" sz="2800" b="1" i="1" dirty="0">
                <a:solidFill>
                  <a:schemeClr val="tx1"/>
                </a:solidFill>
              </a:rPr>
              <a:t>Logging</a:t>
            </a:r>
            <a:r>
              <a:rPr lang="en-US" sz="2800" dirty="0">
                <a:solidFill>
                  <a:schemeClr val="tx1"/>
                </a:solidFill>
              </a:rPr>
              <a:t> code for apps </a:t>
            </a:r>
            <a:r>
              <a:rPr lang="en-US" sz="2800" u="sng" dirty="0">
                <a:solidFill>
                  <a:schemeClr val="tx1"/>
                </a:solidFill>
              </a:rPr>
              <a:t>without</a:t>
            </a:r>
            <a:r>
              <a:rPr lang="en-US" sz="2800" dirty="0">
                <a:solidFill>
                  <a:schemeClr val="tx1"/>
                </a:solidFill>
              </a:rPr>
              <a:t> </a:t>
            </a:r>
            <a:r>
              <a:rPr lang="en-US" sz="2800" b="1" i="1" dirty="0">
                <a:solidFill>
                  <a:schemeClr val="tx1"/>
                </a:solidFill>
              </a:rPr>
              <a:t>Generic Host </a:t>
            </a:r>
            <a:r>
              <a:rPr lang="en-US" sz="2800" dirty="0">
                <a:solidFill>
                  <a:schemeClr val="tx1"/>
                </a:solidFill>
              </a:rPr>
              <a:t>differs in the way providers are added and </a:t>
            </a:r>
            <a:r>
              <a:rPr lang="en-US" sz="2800" b="1" i="1" dirty="0">
                <a:solidFill>
                  <a:schemeClr val="tx1"/>
                </a:solidFill>
              </a:rPr>
              <a:t>loggers</a:t>
            </a:r>
            <a:r>
              <a:rPr lang="en-US" sz="2800" dirty="0">
                <a:solidFill>
                  <a:schemeClr val="tx1"/>
                </a:solidFill>
              </a:rPr>
              <a:t> are created.</a:t>
            </a:r>
          </a:p>
        </p:txBody>
      </p:sp>
    </p:spTree>
    <p:extLst>
      <p:ext uri="{BB962C8B-B14F-4D97-AF65-F5344CB8AC3E}">
        <p14:creationId xmlns:p14="http://schemas.microsoft.com/office/powerpoint/2010/main" val="117883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6C0-D2E1-44C0-9D81-731C2238774E}"/>
              </a:ext>
            </a:extLst>
          </p:cNvPr>
          <p:cNvSpPr>
            <a:spLocks noGrp="1"/>
          </p:cNvSpPr>
          <p:nvPr>
            <p:ph type="title"/>
          </p:nvPr>
        </p:nvSpPr>
        <p:spPr/>
        <p:txBody>
          <a:bodyPr>
            <a:normAutofit/>
          </a:bodyPr>
          <a:lstStyle/>
          <a:p>
            <a:r>
              <a:rPr lang="en-US" dirty="0" err="1">
                <a:solidFill>
                  <a:schemeClr val="tx1"/>
                </a:solidFill>
              </a:rPr>
              <a:t>ILogger</a:t>
            </a:r>
            <a:r>
              <a:rPr lang="en-US" dirty="0">
                <a:solidFill>
                  <a:schemeClr val="tx1"/>
                </a:solidFill>
              </a:rPr>
              <a:t> Built-in Providers</a:t>
            </a:r>
            <a:br>
              <a:rPr lang="en-US" dirty="0"/>
            </a:br>
            <a:r>
              <a:rPr lang="en-US" sz="1400" dirty="0">
                <a:hlinkClick r:id="rId2"/>
              </a:rPr>
              <a:t>https://docs.microsoft.com/en-us/aspnet/core/fundamentals/logging/?view=aspnetcore-5.0#built-in-logging-providers</a:t>
            </a:r>
            <a:endParaRPr lang="en-US" dirty="0"/>
          </a:p>
        </p:txBody>
      </p:sp>
      <p:graphicFrame>
        <p:nvGraphicFramePr>
          <p:cNvPr id="4" name="Table 4">
            <a:extLst>
              <a:ext uri="{FF2B5EF4-FFF2-40B4-BE49-F238E27FC236}">
                <a16:creationId xmlns:a16="http://schemas.microsoft.com/office/drawing/2014/main" id="{FB5699B3-213B-49B9-AD43-629759EE0487}"/>
              </a:ext>
            </a:extLst>
          </p:cNvPr>
          <p:cNvGraphicFramePr>
            <a:graphicFrameLocks noGrp="1"/>
          </p:cNvGraphicFramePr>
          <p:nvPr>
            <p:ph idx="1"/>
            <p:extLst>
              <p:ext uri="{D42A27DB-BD31-4B8C-83A1-F6EECF244321}">
                <p14:modId xmlns:p14="http://schemas.microsoft.com/office/powerpoint/2010/main" val="3184032462"/>
              </p:ext>
            </p:extLst>
          </p:nvPr>
        </p:nvGraphicFramePr>
        <p:xfrm>
          <a:off x="788724" y="1979469"/>
          <a:ext cx="10553868" cy="4546600"/>
        </p:xfrm>
        <a:graphic>
          <a:graphicData uri="http://schemas.openxmlformats.org/drawingml/2006/table">
            <a:tbl>
              <a:tblPr firstRow="1" bandRow="1">
                <a:tableStyleId>{5C22544A-7EE6-4342-B048-85BDC9FD1C3A}</a:tableStyleId>
              </a:tblPr>
              <a:tblGrid>
                <a:gridCol w="2270832">
                  <a:extLst>
                    <a:ext uri="{9D8B030D-6E8A-4147-A177-3AD203B41FA5}">
                      <a16:colId xmlns:a16="http://schemas.microsoft.com/office/drawing/2014/main" val="665523120"/>
                    </a:ext>
                  </a:extLst>
                </a:gridCol>
                <a:gridCol w="8283036">
                  <a:extLst>
                    <a:ext uri="{9D8B030D-6E8A-4147-A177-3AD203B41FA5}">
                      <a16:colId xmlns:a16="http://schemas.microsoft.com/office/drawing/2014/main" val="3396037354"/>
                    </a:ext>
                  </a:extLst>
                </a:gridCol>
              </a:tblGrid>
              <a:tr h="370840">
                <a:tc>
                  <a:txBody>
                    <a:bodyPr/>
                    <a:lstStyle/>
                    <a:p>
                      <a:pPr algn="ctr"/>
                      <a:r>
                        <a:rPr lang="en-US" sz="2400" dirty="0"/>
                        <a:t>Provider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0715282"/>
                  </a:ext>
                </a:extLst>
              </a:tr>
              <a:tr h="370840">
                <a:tc>
                  <a:txBody>
                    <a:bodyPr/>
                    <a:lstStyle/>
                    <a:p>
                      <a:pPr algn="ctr"/>
                      <a:r>
                        <a:rPr lang="en-US" sz="1600" dirty="0">
                          <a:solidFill>
                            <a:schemeClr val="tx1"/>
                          </a:solidFill>
                        </a:rPr>
                        <a:t>Console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Microsoft.Extensions.Logging.Console</a:t>
                      </a:r>
                      <a:r>
                        <a:rPr lang="en-US" sz="1600" b="1" i="1" dirty="0">
                          <a:solidFill>
                            <a:schemeClr val="tx1"/>
                          </a:solidFill>
                        </a:rPr>
                        <a:t> </a:t>
                      </a:r>
                      <a:r>
                        <a:rPr lang="en-US" sz="1600" dirty="0">
                          <a:solidFill>
                            <a:schemeClr val="tx1"/>
                          </a:solidFill>
                        </a:rPr>
                        <a:t>package sends log output to the console.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692994326"/>
                  </a:ext>
                </a:extLst>
              </a:tr>
              <a:tr h="370840">
                <a:tc>
                  <a:txBody>
                    <a:bodyPr/>
                    <a:lstStyle/>
                    <a:p>
                      <a:pPr algn="ctr"/>
                      <a:r>
                        <a:rPr lang="en-US" sz="1600" dirty="0">
                          <a:solidFill>
                            <a:schemeClr val="tx1"/>
                          </a:solidFill>
                        </a:rPr>
                        <a:t>Debug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Microsoft.Extensions.Logging.Debug</a:t>
                      </a:r>
                      <a:r>
                        <a:rPr lang="en-US" sz="1600" b="1" i="1" dirty="0">
                          <a:solidFill>
                            <a:schemeClr val="tx1"/>
                          </a:solidFill>
                        </a:rPr>
                        <a:t> </a:t>
                      </a:r>
                      <a:r>
                        <a:rPr lang="en-US" sz="1600" dirty="0">
                          <a:solidFill>
                            <a:schemeClr val="tx1"/>
                          </a:solidFill>
                        </a:rPr>
                        <a:t>package writes log output by using the </a:t>
                      </a:r>
                      <a:r>
                        <a:rPr lang="en-US" sz="1600" b="1" i="1" dirty="0" err="1">
                          <a:solidFill>
                            <a:schemeClr val="tx1"/>
                          </a:solidFill>
                        </a:rPr>
                        <a:t>System.Diagnostics.Debug</a:t>
                      </a:r>
                      <a:r>
                        <a:rPr lang="en-US" sz="1600" b="1" i="1" dirty="0">
                          <a:solidFill>
                            <a:schemeClr val="tx1"/>
                          </a:solidFill>
                        </a:rPr>
                        <a:t> </a:t>
                      </a:r>
                      <a:r>
                        <a:rPr lang="en-US" sz="1600" dirty="0">
                          <a:solidFill>
                            <a:schemeClr val="tx1"/>
                          </a:solidFill>
                        </a:rPr>
                        <a:t>class.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896153665"/>
                  </a:ext>
                </a:extLst>
              </a:tr>
              <a:tr h="370840">
                <a:tc>
                  <a:txBody>
                    <a:bodyPr/>
                    <a:lstStyle/>
                    <a:p>
                      <a:pPr algn="ctr"/>
                      <a:r>
                        <a:rPr lang="en-US" sz="1600" dirty="0">
                          <a:solidFill>
                            <a:schemeClr val="tx1"/>
                          </a:solidFill>
                        </a:rPr>
                        <a:t>Event Source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Microsoft.Extensions.Logging.EventSource</a:t>
                      </a:r>
                      <a:r>
                        <a:rPr lang="en-US" sz="1600" b="1" i="1" dirty="0">
                          <a:solidFill>
                            <a:schemeClr val="tx1"/>
                          </a:solidFill>
                        </a:rPr>
                        <a:t> </a:t>
                      </a:r>
                      <a:r>
                        <a:rPr lang="en-US" sz="1600" dirty="0">
                          <a:solidFill>
                            <a:schemeClr val="tx1"/>
                          </a:solidFill>
                        </a:rPr>
                        <a:t>package writes to an Event Source cross-platform with the name </a:t>
                      </a:r>
                      <a:r>
                        <a:rPr lang="en-US" sz="1600" b="1" i="1" dirty="0">
                          <a:solidFill>
                            <a:schemeClr val="tx1"/>
                          </a:solidFill>
                        </a:rPr>
                        <a:t>Microsoft-Extensions-Logging</a:t>
                      </a:r>
                      <a:r>
                        <a:rPr lang="en-US" sz="1600" dirty="0">
                          <a:solidFill>
                            <a:schemeClr val="tx1"/>
                          </a:solidFill>
                        </a:rPr>
                        <a:t>. .</a:t>
                      </a:r>
                      <a:r>
                        <a:rPr lang="en-US" sz="1600" b="1" i="1" dirty="0" err="1">
                          <a:solidFill>
                            <a:schemeClr val="tx1"/>
                          </a:solidFill>
                        </a:rPr>
                        <a:t>EventSource</a:t>
                      </a:r>
                      <a:r>
                        <a:rPr lang="en-US" sz="1600" b="1" i="1" dirty="0">
                          <a:solidFill>
                            <a:schemeClr val="tx1"/>
                          </a:solidFill>
                        </a:rPr>
                        <a:t> </a:t>
                      </a:r>
                      <a:r>
                        <a:rPr lang="en-US" sz="1600" dirty="0">
                          <a:solidFill>
                            <a:schemeClr val="tx1"/>
                          </a:solidFill>
                        </a:rPr>
                        <a:t>is added automatically when </a:t>
                      </a:r>
                      <a:r>
                        <a:rPr lang="en-US" sz="1600" b="1" i="1" dirty="0" err="1">
                          <a:solidFill>
                            <a:schemeClr val="tx1"/>
                          </a:solidFill>
                        </a:rPr>
                        <a:t>CreateDefaultBuilder</a:t>
                      </a:r>
                      <a:r>
                        <a:rPr lang="en-US" sz="1600" dirty="0">
                          <a:solidFill>
                            <a:schemeClr val="tx1"/>
                          </a:solidFill>
                        </a:rPr>
                        <a:t> is called to build the host.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07436250"/>
                  </a:ext>
                </a:extLst>
              </a:tr>
              <a:tr h="370840">
                <a:tc>
                  <a:txBody>
                    <a:bodyPr/>
                    <a:lstStyle/>
                    <a:p>
                      <a:pPr algn="ctr"/>
                      <a:r>
                        <a:rPr lang="en-US" sz="1600" dirty="0">
                          <a:solidFill>
                            <a:schemeClr val="tx1"/>
                          </a:solidFill>
                        </a:rPr>
                        <a:t>Windows </a:t>
                      </a:r>
                      <a:r>
                        <a:rPr lang="en-US" sz="1600" dirty="0" err="1">
                          <a:solidFill>
                            <a:schemeClr val="tx1"/>
                          </a:solidFill>
                        </a:rPr>
                        <a:t>EventLog</a:t>
                      </a:r>
                      <a:endParaRPr lang="en-US" sz="16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Microsoft.Extensions.Logging.EventLog</a:t>
                      </a:r>
                      <a:r>
                        <a:rPr lang="en-US" sz="1600" b="1" i="1" dirty="0">
                          <a:solidFill>
                            <a:schemeClr val="tx1"/>
                          </a:solidFill>
                        </a:rPr>
                        <a:t> </a:t>
                      </a:r>
                      <a:r>
                        <a:rPr lang="en-US" sz="1600" dirty="0">
                          <a:solidFill>
                            <a:schemeClr val="tx1"/>
                          </a:solidFill>
                        </a:rPr>
                        <a:t>package sends log output to the Windows Event Log.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041555591"/>
                  </a:ext>
                </a:extLst>
              </a:tr>
              <a:tr h="370840">
                <a:tc>
                  <a:txBody>
                    <a:bodyPr/>
                    <a:lstStyle/>
                    <a:p>
                      <a:pPr algn="ctr"/>
                      <a:r>
                        <a:rPr lang="en-US" sz="1600" dirty="0" err="1">
                          <a:solidFill>
                            <a:schemeClr val="tx1"/>
                          </a:solidFill>
                        </a:rPr>
                        <a:t>TraceSource</a:t>
                      </a:r>
                      <a:endParaRPr lang="en-US" sz="16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Microsoft.Extensions.Logging.TraceSource</a:t>
                      </a:r>
                      <a:r>
                        <a:rPr lang="en-US" sz="1600" b="1" i="1" dirty="0">
                          <a:solidFill>
                            <a:schemeClr val="tx1"/>
                          </a:solidFill>
                        </a:rPr>
                        <a:t> </a:t>
                      </a:r>
                      <a:r>
                        <a:rPr lang="en-US" sz="1600" dirty="0">
                          <a:solidFill>
                            <a:schemeClr val="tx1"/>
                          </a:solidFill>
                        </a:rPr>
                        <a:t>provider package uses the </a:t>
                      </a:r>
                      <a:r>
                        <a:rPr lang="en-US" sz="1600" dirty="0" err="1">
                          <a:solidFill>
                            <a:schemeClr val="tx1"/>
                          </a:solidFill>
                        </a:rPr>
                        <a:t>TraceSource</a:t>
                      </a:r>
                      <a:r>
                        <a:rPr lang="en-US" sz="1600" dirty="0">
                          <a:solidFill>
                            <a:schemeClr val="tx1"/>
                          </a:solidFill>
                        </a:rPr>
                        <a:t> libraries and providers.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30748276"/>
                  </a:ext>
                </a:extLst>
              </a:tr>
              <a:tr h="370840">
                <a:tc>
                  <a:txBody>
                    <a:bodyPr/>
                    <a:lstStyle/>
                    <a:p>
                      <a:pPr algn="ctr"/>
                      <a:r>
                        <a:rPr lang="en-US" sz="1600" dirty="0">
                          <a:solidFill>
                            <a:schemeClr val="tx1"/>
                          </a:solidFill>
                        </a:rPr>
                        <a:t>Azure App Service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Microsoft.Extensions.Logging.AzureAppServices</a:t>
                      </a:r>
                      <a:r>
                        <a:rPr lang="en-US" sz="1600" b="1" i="1" dirty="0">
                          <a:solidFill>
                            <a:schemeClr val="tx1"/>
                          </a:solidFill>
                        </a:rPr>
                        <a:t> </a:t>
                      </a:r>
                      <a:r>
                        <a:rPr lang="en-US" sz="1600" dirty="0">
                          <a:solidFill>
                            <a:schemeClr val="tx1"/>
                          </a:solidFill>
                        </a:rPr>
                        <a:t>provider package writes logs to text files in an Azure App Service app's file system and to blob storage in an Azure Storage account.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780319294"/>
                  </a:ext>
                </a:extLst>
              </a:tr>
              <a:tr h="370840">
                <a:tc>
                  <a:txBody>
                    <a:bodyPr/>
                    <a:lstStyle/>
                    <a:p>
                      <a:pPr algn="ctr"/>
                      <a:r>
                        <a:rPr lang="en-US" sz="1600" dirty="0">
                          <a:solidFill>
                            <a:schemeClr val="tx1"/>
                          </a:solidFill>
                        </a:rPr>
                        <a:t>Azure Application Insights trace logging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600" dirty="0">
                          <a:solidFill>
                            <a:schemeClr val="tx1"/>
                          </a:solidFill>
                        </a:rPr>
                        <a:t>The </a:t>
                      </a:r>
                      <a:r>
                        <a:rPr lang="en-US" sz="1600" b="1" i="1" dirty="0" err="1">
                          <a:solidFill>
                            <a:schemeClr val="tx1"/>
                          </a:solidFill>
                        </a:rPr>
                        <a:t>Microsoft.Extensions.Logging.ApplicationInsights</a:t>
                      </a:r>
                      <a:r>
                        <a:rPr lang="en-US" sz="1600" b="1" i="1" dirty="0">
                          <a:solidFill>
                            <a:schemeClr val="tx1"/>
                          </a:solidFill>
                        </a:rPr>
                        <a:t> </a:t>
                      </a:r>
                      <a:r>
                        <a:rPr lang="en-US" sz="1600" dirty="0">
                          <a:solidFill>
                            <a:schemeClr val="tx1"/>
                          </a:solidFill>
                        </a:rPr>
                        <a:t>package writes logs to Azure Application Insights.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271167751"/>
                  </a:ext>
                </a:extLst>
              </a:tr>
            </a:tbl>
          </a:graphicData>
        </a:graphic>
      </p:graphicFrame>
    </p:spTree>
    <p:extLst>
      <p:ext uri="{BB962C8B-B14F-4D97-AF65-F5344CB8AC3E}">
        <p14:creationId xmlns:p14="http://schemas.microsoft.com/office/powerpoint/2010/main" val="277467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DD08-CFD0-4B80-BD2A-66B386C3F9E7}"/>
              </a:ext>
            </a:extLst>
          </p:cNvPr>
          <p:cNvSpPr>
            <a:spLocks noGrp="1"/>
          </p:cNvSpPr>
          <p:nvPr>
            <p:ph type="title"/>
          </p:nvPr>
        </p:nvSpPr>
        <p:spPr/>
        <p:txBody>
          <a:bodyPr>
            <a:normAutofit/>
          </a:bodyPr>
          <a:lstStyle/>
          <a:p>
            <a:r>
              <a:rPr lang="en-US" dirty="0" err="1">
                <a:solidFill>
                  <a:schemeClr val="tx1"/>
                </a:solidFill>
              </a:rPr>
              <a:t>ILogger</a:t>
            </a:r>
            <a:r>
              <a:rPr lang="en-US" dirty="0">
                <a:solidFill>
                  <a:schemeClr val="tx1"/>
                </a:solidFill>
              </a:rPr>
              <a:t> Configuration</a:t>
            </a:r>
            <a:br>
              <a:rPr lang="en-US" dirty="0"/>
            </a:br>
            <a:r>
              <a:rPr lang="en-US" sz="1400" dirty="0">
                <a:hlinkClick r:id="rId2"/>
              </a:rPr>
              <a:t>https://docs.microsoft.com/en-us/aspnet/core/fundamentals/logging/?view=aspnetcore-5.0#configuration</a:t>
            </a:r>
            <a:endParaRPr lang="en-US" dirty="0"/>
          </a:p>
        </p:txBody>
      </p:sp>
      <p:sp>
        <p:nvSpPr>
          <p:cNvPr id="3" name="Content Placeholder 2">
            <a:extLst>
              <a:ext uri="{FF2B5EF4-FFF2-40B4-BE49-F238E27FC236}">
                <a16:creationId xmlns:a16="http://schemas.microsoft.com/office/drawing/2014/main" id="{8761BD3B-255C-42EA-A024-7AB46B553FFA}"/>
              </a:ext>
            </a:extLst>
          </p:cNvPr>
          <p:cNvSpPr>
            <a:spLocks noGrp="1"/>
          </p:cNvSpPr>
          <p:nvPr>
            <p:ph idx="1"/>
          </p:nvPr>
        </p:nvSpPr>
        <p:spPr>
          <a:xfrm>
            <a:off x="1360766" y="1878678"/>
            <a:ext cx="5621926" cy="4538164"/>
          </a:xfrm>
        </p:spPr>
        <p:txBody>
          <a:bodyPr anchor="ctr">
            <a:normAutofit/>
          </a:bodyPr>
          <a:lstStyle/>
          <a:p>
            <a:r>
              <a:rPr lang="en-US" sz="2000" dirty="0">
                <a:solidFill>
                  <a:schemeClr val="tx1"/>
                </a:solidFill>
              </a:rPr>
              <a:t>Logging configuration can be done in various files and in various languages..</a:t>
            </a:r>
          </a:p>
          <a:p>
            <a:pPr lvl="1">
              <a:buFont typeface="Arial" panose="020B0604020202020204" pitchFamily="34" charset="0"/>
              <a:buChar char="•"/>
            </a:pPr>
            <a:r>
              <a:rPr lang="en-US" sz="1800" dirty="0">
                <a:solidFill>
                  <a:schemeClr val="tx1"/>
                </a:solidFill>
              </a:rPr>
              <a:t>File formats (JSON/XML).</a:t>
            </a:r>
          </a:p>
          <a:p>
            <a:pPr lvl="1">
              <a:buFont typeface="Arial" panose="020B0604020202020204" pitchFamily="34" charset="0"/>
              <a:buChar char="•"/>
            </a:pPr>
            <a:r>
              <a:rPr lang="en-US" sz="1800" dirty="0">
                <a:solidFill>
                  <a:schemeClr val="tx1"/>
                </a:solidFill>
              </a:rPr>
              <a:t>Command-line arguments.</a:t>
            </a:r>
          </a:p>
          <a:p>
            <a:pPr lvl="1">
              <a:buFont typeface="Arial" panose="020B0604020202020204" pitchFamily="34" charset="0"/>
              <a:buChar char="•"/>
            </a:pPr>
            <a:r>
              <a:rPr lang="en-US" sz="1800" dirty="0">
                <a:solidFill>
                  <a:schemeClr val="tx1"/>
                </a:solidFill>
              </a:rPr>
              <a:t>Environment variables.</a:t>
            </a:r>
          </a:p>
          <a:p>
            <a:pPr lvl="1">
              <a:buFont typeface="Arial" panose="020B0604020202020204" pitchFamily="34" charset="0"/>
              <a:buChar char="•"/>
            </a:pPr>
            <a:r>
              <a:rPr lang="en-US" sz="1800" dirty="0">
                <a:solidFill>
                  <a:schemeClr val="tx1"/>
                </a:solidFill>
              </a:rPr>
              <a:t>In-memory .NET objects.</a:t>
            </a:r>
          </a:p>
          <a:p>
            <a:pPr lvl="1">
              <a:buFont typeface="Arial" panose="020B0604020202020204" pitchFamily="34" charset="0"/>
              <a:buChar char="•"/>
            </a:pPr>
            <a:r>
              <a:rPr lang="en-US" sz="1800" dirty="0">
                <a:solidFill>
                  <a:schemeClr val="tx1"/>
                </a:solidFill>
              </a:rPr>
              <a:t>The unencrypted Secret Manager storage.</a:t>
            </a:r>
          </a:p>
          <a:p>
            <a:pPr lvl="1">
              <a:buFont typeface="Arial" panose="020B0604020202020204" pitchFamily="34" charset="0"/>
              <a:buChar char="•"/>
            </a:pPr>
            <a:r>
              <a:rPr lang="en-US" sz="1800" dirty="0">
                <a:solidFill>
                  <a:schemeClr val="tx1"/>
                </a:solidFill>
              </a:rPr>
              <a:t>An encrypted user store, such as Azure Key Vault.</a:t>
            </a:r>
          </a:p>
          <a:p>
            <a:pPr lvl="1">
              <a:buFont typeface="Arial" panose="020B0604020202020204" pitchFamily="34" charset="0"/>
              <a:buChar char="•"/>
            </a:pPr>
            <a:r>
              <a:rPr lang="en-US" sz="1800" dirty="0">
                <a:solidFill>
                  <a:schemeClr val="tx1"/>
                </a:solidFill>
              </a:rPr>
              <a:t>Custom providers (installed or created).</a:t>
            </a:r>
          </a:p>
          <a:p>
            <a:pPr lvl="1">
              <a:buFont typeface="Arial" panose="020B0604020202020204" pitchFamily="34" charset="0"/>
              <a:buChar char="•"/>
            </a:pPr>
            <a:r>
              <a:rPr lang="en-US" sz="1800" dirty="0">
                <a:solidFill>
                  <a:schemeClr val="tx1"/>
                </a:solidFill>
              </a:rPr>
              <a:t>Most commonly, </a:t>
            </a:r>
            <a:r>
              <a:rPr lang="en-US" sz="1800" b="1" i="1" dirty="0" err="1">
                <a:solidFill>
                  <a:srgbClr val="FF0000"/>
                </a:solidFill>
              </a:rPr>
              <a:t>appsettings.json</a:t>
            </a:r>
            <a:r>
              <a:rPr lang="en-US" sz="1800" b="1" i="1" dirty="0">
                <a:solidFill>
                  <a:srgbClr val="FF0000"/>
                </a:solidFill>
              </a:rPr>
              <a:t> </a:t>
            </a:r>
            <a:r>
              <a:rPr lang="en-US" sz="1800" dirty="0">
                <a:solidFill>
                  <a:schemeClr val="tx1"/>
                </a:solidFill>
              </a:rPr>
              <a:t>is used to configure built-in logging</a:t>
            </a:r>
          </a:p>
        </p:txBody>
      </p:sp>
      <p:pic>
        <p:nvPicPr>
          <p:cNvPr id="5" name="Picture 4">
            <a:extLst>
              <a:ext uri="{FF2B5EF4-FFF2-40B4-BE49-F238E27FC236}">
                <a16:creationId xmlns:a16="http://schemas.microsoft.com/office/drawing/2014/main" id="{CFB0F205-D6A1-4E2D-A1F1-9BCD5ACA60ED}"/>
              </a:ext>
            </a:extLst>
          </p:cNvPr>
          <p:cNvPicPr>
            <a:picLocks noChangeAspect="1"/>
          </p:cNvPicPr>
          <p:nvPr/>
        </p:nvPicPr>
        <p:blipFill>
          <a:blip r:embed="rId3"/>
          <a:stretch>
            <a:fillRect/>
          </a:stretch>
        </p:blipFill>
        <p:spPr>
          <a:xfrm>
            <a:off x="7119734" y="2506248"/>
            <a:ext cx="3509028" cy="3283024"/>
          </a:xfrm>
          <a:prstGeom prst="rect">
            <a:avLst/>
          </a:prstGeom>
          <a:ln w="25400">
            <a:solidFill>
              <a:schemeClr val="accent2"/>
            </a:solidFill>
          </a:ln>
          <a:effectLst/>
        </p:spPr>
      </p:pic>
    </p:spTree>
    <p:extLst>
      <p:ext uri="{BB962C8B-B14F-4D97-AF65-F5344CB8AC3E}">
        <p14:creationId xmlns:p14="http://schemas.microsoft.com/office/powerpoint/2010/main" val="20296536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{5B3D16BE-15B3-47D8-84CE-9AE21D5E9D1A}tf56160789</Template>
  <TotalTime>0</TotalTime>
  <Words>2080</Words>
  <Application>Microsoft Office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Franklin Gothic Book</vt:lpstr>
      <vt:lpstr>1_RetrospectVTI</vt:lpstr>
      <vt:lpstr>Built-in Logging</vt:lpstr>
      <vt:lpstr>When things go wrong in production, you must gather information. An effective logging system is essential to ensure that you have some idea of where to look for the cause if an error.</vt:lpstr>
      <vt:lpstr>Logging - Overview https://docs.microsoft.com/en-us/dotnet/core/diagnostics/logging-tracing</vt:lpstr>
      <vt:lpstr>Logging – Performance Considerations https://docs.microsoft.com/en-us/dotnet/core/diagnostics/logging-tracing#performance-considerations https://docs.microsoft.com/en-us/aspnet/core/fundamentals/logging/?view=aspnetcore-5.0#no-asynchronous-logger-methods</vt:lpstr>
      <vt:lpstr>Logging – .NET Print-Style APIs https://docs.microsoft.com/en-us/dotnet/core/diagnostics/logging-tracing#print-style-apis</vt:lpstr>
      <vt:lpstr>Logging - Events https://docs.microsoft.com/en-us/dotnet/core/diagnostics/logging-tracing#print-style-apis</vt:lpstr>
      <vt:lpstr>ILogger https://docs.microsoft.com/en-us/aspnet/core/fundamentals/logging/?view=aspnetcore-5.0#built-in-logging-providers https://www.blinkingcaret.com/2018/02/14/net-core-console-logging/ https://docs.microsoft.com/en-us/aspnet/core/fundamentals/host/generic-host?view=aspnetcore-5.0</vt:lpstr>
      <vt:lpstr>ILogger Built-in Providers https://docs.microsoft.com/en-us/aspnet/core/fundamentals/logging/?view=aspnetcore-5.0#built-in-logging-providers</vt:lpstr>
      <vt:lpstr>ILogger Configuration https://docs.microsoft.com/en-us/aspnet/core/fundamentals/logging/?view=aspnetcore-5.0#configuration</vt:lpstr>
      <vt:lpstr>ILogger - Log Levels https://docs.microsoft.com/en-us/aspnet/core/fundamentals/logging/?view=aspnetcore-5.0#log-level</vt:lpstr>
      <vt:lpstr>ILogger – Log Levels https://docs.microsoft.com/en-us/aspnet/core/fundamentals/logging/?view=aspnetcore-5.0#log-level</vt:lpstr>
      <vt:lpstr>ILogger – Log Levels https://docs.microsoft.com/en-us/aspnet/core/fundamentals/logging/?view=aspnetcore-5.0#log-level</vt:lpstr>
      <vt:lpstr>ILogger – Log Filtering https://docs.microsoft.com/en-us/aspnet/core/fundamentals/logging/?view=aspnetcore-5.0#log-filtering</vt:lpstr>
      <vt:lpstr>Logging in a Console App Step-by-Step https://www.blinkingcaret.com/2018/02/14/net-core-console-logging/</vt:lpstr>
      <vt:lpstr>Logging in a Console App Step-by-Step https://www.blinkingcaret.com/2018/02/14/net-core-console-logging/</vt:lpstr>
      <vt:lpstr>Logging in a Console App Step-by-Step https://www.blinkingcaret.com/2018/02/14/net-core-console-logging/</vt:lpstr>
      <vt:lpstr>ILogger in a Web API - Step-by-Step https://docs.microsoft.com/en-us/aspnet/core/fundamentals/logging/?view=aspnetcore-5.0 https://www.youtube.com/watch?v=oXNslgIXIbQ</vt:lpstr>
      <vt:lpstr>Logging in a Console App Step-by-Step https://www.blinkingcaret.com/2018/02/14/net-core-console-logging/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2020-02-23T20:23:48Z</dcterms:created>
  <dcterms:modified xsi:type="dcterms:W3CDTF">2023-05-11T14:44:17Z</dcterms:modified>
</cp:coreProperties>
</file>