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81" r:id="rId4"/>
    <p:sldId id="280" r:id="rId5"/>
    <p:sldId id="259" r:id="rId6"/>
    <p:sldId id="263" r:id="rId7"/>
    <p:sldId id="266" r:id="rId8"/>
    <p:sldId id="265" r:id="rId9"/>
    <p:sldId id="267" r:id="rId10"/>
    <p:sldId id="268" r:id="rId11"/>
    <p:sldId id="261" r:id="rId12"/>
    <p:sldId id="272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dotnet/csharp/language-reference/keywords/protected-intern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dotnet/csharp/language-reference/keywords/protecte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microsoft.com/en-us/dotnet/csharp/language-reference/keywords/private-protecte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microsoft.com/en-us/dotnet/csharp/language-reference/keywords/private-protecte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access-modifi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access-modifi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csharp/tour-of-csharp/classes-and-objects#accessibility" TargetMode="External"/><Relationship Id="rId3" Type="http://schemas.openxmlformats.org/officeDocument/2006/relationships/slide" Target="slide6.xml"/><Relationship Id="rId7" Type="http://schemas.openxmlformats.org/officeDocument/2006/relationships/slide" Target="slide1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9.xml"/><Relationship Id="rId5" Type="http://schemas.openxmlformats.org/officeDocument/2006/relationships/slide" Target="slide11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dotnet/csharp/language-reference/keywords/publi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dotnet/csharp/language-reference/keywords/privat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dotnet/csharp/language-reference/keywords/privat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en-us/dotnet/csharp/language-reference/keywords/interna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protected-intern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Access Modifiers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.net</a:t>
            </a:r>
            <a:endParaRPr lang="en-US" sz="3200" dirty="0"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798A8-721C-4025-B619-13283980A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2" y="1870973"/>
            <a:ext cx="10058399" cy="1492307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BaseClass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 err="1">
                <a:solidFill>
                  <a:schemeClr val="tx1"/>
                </a:solidFill>
              </a:rPr>
              <a:t>TestAccess</a:t>
            </a:r>
            <a:r>
              <a:rPr lang="en-US" sz="2400" dirty="0">
                <a:solidFill>
                  <a:schemeClr val="tx1"/>
                </a:solidFill>
              </a:rPr>
              <a:t> are in the same assembly. </a:t>
            </a:r>
            <a:r>
              <a:rPr lang="en-US" sz="2400" b="1" dirty="0" err="1">
                <a:solidFill>
                  <a:schemeClr val="tx1"/>
                </a:solidFill>
              </a:rPr>
              <a:t>TestAccess</a:t>
            </a:r>
            <a:r>
              <a:rPr lang="en-US" sz="2400" dirty="0">
                <a:solidFill>
                  <a:schemeClr val="tx1"/>
                </a:solidFill>
              </a:rPr>
              <a:t> can access </a:t>
            </a:r>
            <a:r>
              <a:rPr lang="en-US" sz="2400" b="1" dirty="0" err="1">
                <a:solidFill>
                  <a:schemeClr val="tx1"/>
                </a:solidFill>
              </a:rPr>
              <a:t>myValue</a:t>
            </a:r>
            <a:r>
              <a:rPr lang="en-US" sz="2400" dirty="0">
                <a:solidFill>
                  <a:schemeClr val="tx1"/>
                </a:solidFill>
              </a:rPr>
              <a:t>. In the second file, an attempt to access </a:t>
            </a:r>
            <a:r>
              <a:rPr lang="en-US" sz="2400" b="1" dirty="0" err="1">
                <a:solidFill>
                  <a:schemeClr val="tx1"/>
                </a:solidFill>
              </a:rPr>
              <a:t>myValue</a:t>
            </a:r>
            <a:r>
              <a:rPr lang="en-US" sz="2400" dirty="0">
                <a:solidFill>
                  <a:schemeClr val="tx1"/>
                </a:solidFill>
              </a:rPr>
              <a:t> through an instance of </a:t>
            </a:r>
            <a:r>
              <a:rPr lang="en-US" sz="2400" b="1" dirty="0" err="1">
                <a:solidFill>
                  <a:schemeClr val="tx1"/>
                </a:solidFill>
              </a:rPr>
              <a:t>BaseClass</a:t>
            </a:r>
            <a:r>
              <a:rPr lang="en-US" sz="2400" dirty="0">
                <a:solidFill>
                  <a:schemeClr val="tx1"/>
                </a:solidFill>
              </a:rPr>
              <a:t> will produce an error, while an access to this member through </a:t>
            </a:r>
            <a:r>
              <a:rPr lang="en-US" sz="2400" b="1" dirty="0" err="1">
                <a:solidFill>
                  <a:schemeClr val="tx1"/>
                </a:solidFill>
              </a:rPr>
              <a:t>DerivedClass</a:t>
            </a:r>
            <a:r>
              <a:rPr lang="en-US" sz="2400" dirty="0">
                <a:solidFill>
                  <a:schemeClr val="tx1"/>
                </a:solidFill>
              </a:rPr>
              <a:t> succeeds.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ED9047-B815-4E64-8526-94A87402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Access Modifiers – Protected Internal</a:t>
            </a:r>
            <a:br>
              <a:rPr lang="en-US" sz="4400" dirty="0"/>
            </a:br>
            <a:r>
              <a:rPr lang="en-US" sz="1400" dirty="0">
                <a:hlinkClick r:id="rId2"/>
              </a:rPr>
              <a:t>https://docs.microsoft.com/en-us/dotnet/csharp/language-reference/keywords/protected-internal</a:t>
            </a:r>
            <a:endParaRPr lang="en-US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7C155-0972-45C5-AF67-5BE2E08DC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774" y="3369770"/>
            <a:ext cx="3903016" cy="325536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358426-9948-45F9-AF07-EC79FF166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645" y="3363281"/>
            <a:ext cx="5095596" cy="326834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599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579A-9971-46CD-B672-C0BF8356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Access Modifiers – Protected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https://docs.microsoft.com/en-us/dotnet/csharp/language-reference/keywords/protected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C3992-F0DD-490C-BA70-3A4AA4AC2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940" y="2352086"/>
            <a:ext cx="4436370" cy="370202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FEF140-D7B5-4254-A309-F1F1802B6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440" y="1871663"/>
            <a:ext cx="4681404" cy="4533899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 protected member is accessible within its class and by derived class instances.</a:t>
            </a:r>
          </a:p>
        </p:txBody>
      </p:sp>
    </p:spTree>
    <p:extLst>
      <p:ext uri="{BB962C8B-B14F-4D97-AF65-F5344CB8AC3E}">
        <p14:creationId xmlns:p14="http://schemas.microsoft.com/office/powerpoint/2010/main" val="382460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D632AC-D88A-414B-A86D-8DAC2AA4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4" y="287338"/>
            <a:ext cx="5219058" cy="144938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Access Modifiers – Private Protected</a:t>
            </a:r>
            <a:br>
              <a:rPr lang="en-US" sz="4400" dirty="0"/>
            </a:br>
            <a:r>
              <a:rPr lang="en-US" sz="1400" dirty="0">
                <a:hlinkClick r:id="rId2"/>
              </a:rPr>
              <a:t>https://docs.microsoft.com/en-us/dotnet/csharp/language-reference/keywords/private-protected</a:t>
            </a:r>
            <a:endParaRPr 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48B8C3-BDAE-4B8C-9796-D1E9357C9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83" y="1929851"/>
            <a:ext cx="5723910" cy="4474984"/>
          </a:xfrm>
        </p:spPr>
        <p:txBody>
          <a:bodyPr anchor="ctr">
            <a:normAutofit/>
          </a:bodyPr>
          <a:lstStyle/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b="1" i="1" dirty="0">
                <a:solidFill>
                  <a:schemeClr val="tx1"/>
                </a:solidFill>
              </a:rPr>
              <a:t>private protected </a:t>
            </a:r>
            <a:r>
              <a:rPr lang="en-US" sz="1800" dirty="0">
                <a:solidFill>
                  <a:schemeClr val="tx1"/>
                </a:solidFill>
              </a:rPr>
              <a:t>member is accessible by types derived from the containing class, but only within its containing assembly.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Assembly1.cs contains </a:t>
            </a:r>
            <a:r>
              <a:rPr lang="en-US" sz="1800" b="1" i="1" dirty="0">
                <a:solidFill>
                  <a:schemeClr val="tx1"/>
                </a:solidFill>
              </a:rPr>
              <a:t>public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BaseClass</a:t>
            </a:r>
            <a:r>
              <a:rPr lang="en-US" sz="1800" dirty="0">
                <a:solidFill>
                  <a:schemeClr val="tx1"/>
                </a:solidFill>
              </a:rPr>
              <a:t>, and </a:t>
            </a:r>
            <a:r>
              <a:rPr lang="en-US" sz="1800" b="1" i="1" dirty="0">
                <a:solidFill>
                  <a:schemeClr val="tx1"/>
                </a:solidFill>
              </a:rPr>
              <a:t>derived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DerivedClass1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r>
              <a:rPr lang="en-US" sz="1800" dirty="0"/>
              <a:t> 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FF0000"/>
                </a:solidFill>
              </a:rPr>
              <a:t>BaseClass</a:t>
            </a:r>
            <a:r>
              <a:rPr lang="en-US" sz="1800" dirty="0">
                <a:solidFill>
                  <a:schemeClr val="tx1"/>
                </a:solidFill>
              </a:rPr>
              <a:t> owns  </a:t>
            </a:r>
            <a:r>
              <a:rPr lang="en-US" sz="1800" dirty="0">
                <a:solidFill>
                  <a:srgbClr val="FF0000"/>
                </a:solidFill>
              </a:rPr>
              <a:t>private protected </a:t>
            </a:r>
            <a:r>
              <a:rPr lang="en-US" sz="1800" dirty="0" err="1">
                <a:solidFill>
                  <a:srgbClr val="FF0000"/>
                </a:solidFill>
              </a:rPr>
              <a:t>myValue</a:t>
            </a:r>
            <a:r>
              <a:rPr lang="en-US" sz="1800" dirty="0">
                <a:solidFill>
                  <a:schemeClr val="tx1"/>
                </a:solidFill>
              </a:rPr>
              <a:t>, which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DerivedClass1</a:t>
            </a:r>
            <a:r>
              <a:rPr lang="en-US" sz="1800" dirty="0">
                <a:solidFill>
                  <a:schemeClr val="tx1"/>
                </a:solidFill>
              </a:rPr>
              <a:t> tries to access in two ways. 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Accessing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myValue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through an instance of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BaseClass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will produce an error. 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Using it as an inherited member in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DerivedClass1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succeeds. 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 Assembly2.cs, accessing </a:t>
            </a:r>
            <a:r>
              <a:rPr lang="en-US" sz="1800" dirty="0" err="1">
                <a:solidFill>
                  <a:srgbClr val="FF0000"/>
                </a:solidFill>
              </a:rPr>
              <a:t>myValue</a:t>
            </a:r>
            <a:r>
              <a:rPr lang="en-US" sz="1800" dirty="0">
                <a:solidFill>
                  <a:schemeClr val="tx1"/>
                </a:solidFill>
              </a:rPr>
              <a:t> as an inherited member of </a:t>
            </a:r>
            <a:r>
              <a:rPr lang="en-US" sz="1800" dirty="0">
                <a:solidFill>
                  <a:srgbClr val="FF0000"/>
                </a:solidFill>
              </a:rPr>
              <a:t>DerivedClass2</a:t>
            </a:r>
            <a:r>
              <a:rPr lang="en-US" sz="1800" dirty="0">
                <a:solidFill>
                  <a:schemeClr val="tx1"/>
                </a:solidFill>
              </a:rPr>
              <a:t> produces an error, because it’s in a different assembly.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435939-AE99-4E0E-9198-62A2647F2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992" y="154585"/>
            <a:ext cx="4980278" cy="652330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78984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D632AC-D88A-414B-A86D-8DAC2AA4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4" y="287338"/>
            <a:ext cx="5219058" cy="144938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Access Modifiers – Private Protected</a:t>
            </a:r>
            <a:br>
              <a:rPr lang="en-US" sz="4400" dirty="0"/>
            </a:br>
            <a:r>
              <a:rPr lang="en-US" sz="1400" dirty="0">
                <a:hlinkClick r:id="rId2"/>
              </a:rPr>
              <a:t>https://docs.microsoft.com/en-us/dotnet/csharp/language-reference/keywords/private-protected</a:t>
            </a:r>
            <a:endParaRPr 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48B8C3-BDAE-4B8C-9796-D1E9357C9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83" y="1929851"/>
            <a:ext cx="5723910" cy="4474984"/>
          </a:xfrm>
        </p:spPr>
        <p:txBody>
          <a:bodyPr anchor="ctr">
            <a:normAutofit/>
          </a:bodyPr>
          <a:lstStyle/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Private Protected members are inherited in all derived classes.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BUT only those derived classes within the base </a:t>
            </a:r>
            <a:r>
              <a:rPr lang="en-US" sz="2400" dirty="0" err="1">
                <a:solidFill>
                  <a:schemeClr val="tx1"/>
                </a:solidFill>
              </a:rPr>
              <a:t>class’</a:t>
            </a:r>
            <a:r>
              <a:rPr lang="en-US" sz="2400" dirty="0">
                <a:solidFill>
                  <a:schemeClr val="tx1"/>
                </a:solidFill>
              </a:rPr>
              <a:t> assembly can access those (their own) members.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435939-AE99-4E0E-9198-62A2647F2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992" y="154585"/>
            <a:ext cx="4980278" cy="652330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4367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12188952" cy="1904996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https://docs.microsoft.com/en-us/dotnet/csharp/language-reference/keywords/access-modifiers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5FE389-E2A5-4734-82D0-190268495B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405175" y="4"/>
            <a:ext cx="7934912" cy="49529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0612" tIns="50784" rIns="0" bIns="50784" numCol="1" anchor="ctr" anchorCtr="0" compatLnSpc="1">
            <a:prstTxWarp prst="textNoShape">
              <a:avLst/>
            </a:prstTxWarp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Segoe UI" panose="020B0502040204020203" pitchFamily="34" charset="0"/>
              </a:rPr>
              <a:t>Access Modifiers are keywords used to specify which </a:t>
            </a:r>
            <a:r>
              <a:rPr lang="en-US" altLang="en-US" sz="4000" i="1" dirty="0">
                <a:solidFill>
                  <a:schemeClr val="bg1"/>
                </a:solidFill>
                <a:cs typeface="Segoe UI" panose="020B0502040204020203" pitchFamily="34" charset="0"/>
              </a:rPr>
              <a:t>parts of the program structure can access the data</a:t>
            </a: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Segoe UI" panose="020B0502040204020203" pitchFamily="34" charset="0"/>
              </a:rPr>
              <a:t> of a member or type.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DDC85CF-9924-4DF3-9501-5F1FC2031C33}"/>
              </a:ext>
            </a:extLst>
          </p:cNvPr>
          <p:cNvSpPr txBox="1">
            <a:spLocks/>
          </p:cNvSpPr>
          <p:nvPr/>
        </p:nvSpPr>
        <p:spPr>
          <a:xfrm>
            <a:off x="1157084" y="365125"/>
            <a:ext cx="1019671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Access Modifiers - Class Accessibility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https://docs.microsoft.com/en-us/dotnet/csharp/programming-guide/classes-and-structs/access-modifiers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160952-48FF-4820-B2C9-4391213AC09A}"/>
              </a:ext>
            </a:extLst>
          </p:cNvPr>
          <p:cNvSpPr txBox="1">
            <a:spLocks/>
          </p:cNvSpPr>
          <p:nvPr/>
        </p:nvSpPr>
        <p:spPr>
          <a:xfrm>
            <a:off x="1404103" y="1893805"/>
            <a:ext cx="9152668" cy="449764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chemeClr val="tx1"/>
                </a:solidFill>
              </a:rPr>
              <a:t>Classes</a:t>
            </a:r>
            <a:r>
              <a:rPr lang="en-US" sz="3200" dirty="0">
                <a:solidFill>
                  <a:schemeClr val="tx1"/>
                </a:solidFill>
              </a:rPr>
              <a:t> and </a:t>
            </a:r>
            <a:r>
              <a:rPr lang="en-US" sz="3200" b="1" i="1" dirty="0">
                <a:solidFill>
                  <a:schemeClr val="tx1"/>
                </a:solidFill>
              </a:rPr>
              <a:t>structs</a:t>
            </a:r>
            <a:r>
              <a:rPr lang="en-US" sz="3200" dirty="0">
                <a:solidFill>
                  <a:schemeClr val="tx1"/>
                </a:solidFill>
              </a:rPr>
              <a:t> declared directly within a namespace (</a:t>
            </a:r>
            <a:r>
              <a:rPr lang="en-US" sz="3200" u="sng" dirty="0">
                <a:solidFill>
                  <a:schemeClr val="tx1"/>
                </a:solidFill>
              </a:rPr>
              <a:t>not</a:t>
            </a:r>
            <a:r>
              <a:rPr lang="en-US" sz="3200" dirty="0">
                <a:solidFill>
                  <a:schemeClr val="tx1"/>
                </a:solidFill>
              </a:rPr>
              <a:t> nested within other classes or structs) can only be either </a:t>
            </a:r>
            <a:r>
              <a:rPr lang="en-US" sz="3200" b="1" i="1" dirty="0">
                <a:solidFill>
                  <a:schemeClr val="tx1"/>
                </a:solidFill>
              </a:rPr>
              <a:t>public</a:t>
            </a:r>
            <a:r>
              <a:rPr lang="en-US" sz="3200" dirty="0">
                <a:solidFill>
                  <a:schemeClr val="tx1"/>
                </a:solidFill>
              </a:rPr>
              <a:t> or </a:t>
            </a:r>
            <a:r>
              <a:rPr lang="en-US" sz="3200" b="1" i="1" dirty="0">
                <a:solidFill>
                  <a:schemeClr val="tx1"/>
                </a:solidFill>
              </a:rPr>
              <a:t>internal</a:t>
            </a:r>
            <a:r>
              <a:rPr lang="en-US" sz="3200" dirty="0">
                <a:solidFill>
                  <a:schemeClr val="tx1"/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chemeClr val="tx1"/>
                </a:solidFill>
              </a:rPr>
              <a:t>Internal</a:t>
            </a:r>
            <a:r>
              <a:rPr lang="en-US" sz="3200" dirty="0">
                <a:solidFill>
                  <a:schemeClr val="tx1"/>
                </a:solidFill>
              </a:rPr>
              <a:t> is the default.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chemeClr val="tx1"/>
                </a:solidFill>
              </a:rPr>
              <a:t>Derived</a:t>
            </a:r>
            <a:r>
              <a:rPr lang="en-US" sz="3200" dirty="0">
                <a:solidFill>
                  <a:schemeClr val="tx1"/>
                </a:solidFill>
              </a:rPr>
              <a:t> classes can't have greater accessibility than their </a:t>
            </a:r>
            <a:r>
              <a:rPr lang="en-US" sz="3200" b="1" i="1" dirty="0">
                <a:solidFill>
                  <a:schemeClr val="tx1"/>
                </a:solidFill>
              </a:rPr>
              <a:t>base</a:t>
            </a:r>
            <a:r>
              <a:rPr lang="en-US" sz="3200" dirty="0">
                <a:solidFill>
                  <a:schemeClr val="tx1"/>
                </a:solidFill>
              </a:rPr>
              <a:t> classes. </a:t>
            </a:r>
          </a:p>
        </p:txBody>
      </p:sp>
    </p:spTree>
    <p:extLst>
      <p:ext uri="{BB962C8B-B14F-4D97-AF65-F5344CB8AC3E}">
        <p14:creationId xmlns:p14="http://schemas.microsoft.com/office/powerpoint/2010/main" val="405237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59E0E-E3C7-4F00-A546-08EC10943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6963" y="1919288"/>
            <a:ext cx="10195890" cy="4486275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Access Modifiers placed on members of a class control which regions of the program can access that member.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hlinkClick r:id="rId2" action="ppaction://hlinksldjump"/>
              </a:rPr>
              <a:t>public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- Access is not limited to the member.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hlinkClick r:id="rId3" action="ppaction://hlinksldjump"/>
              </a:rPr>
              <a:t>private</a:t>
            </a:r>
            <a:r>
              <a:rPr lang="en-US" sz="2400" dirty="0"/>
              <a:t> – </a:t>
            </a:r>
            <a:r>
              <a:rPr lang="en-US" sz="2400" dirty="0">
                <a:solidFill>
                  <a:schemeClr val="tx1"/>
                </a:solidFill>
              </a:rPr>
              <a:t>default level for members.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hlinkClick r:id="rId4" action="ppaction://hlinksldjump"/>
              </a:rPr>
              <a:t>internal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- Current assembly (</a:t>
            </a:r>
            <a:r>
              <a:rPr lang="en-US" sz="2400" dirty="0">
                <a:solidFill>
                  <a:srgbClr val="FF0000"/>
                </a:solidFill>
              </a:rPr>
              <a:t>.exe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dirty="0">
                <a:solidFill>
                  <a:srgbClr val="FF0000"/>
                </a:solidFill>
              </a:rPr>
              <a:t> .</a:t>
            </a:r>
            <a:r>
              <a:rPr lang="en-US" sz="2400" dirty="0" err="1">
                <a:solidFill>
                  <a:srgbClr val="FF0000"/>
                </a:solidFill>
              </a:rPr>
              <a:t>dll</a:t>
            </a:r>
            <a:r>
              <a:rPr lang="en-US" sz="2400" dirty="0">
                <a:solidFill>
                  <a:schemeClr val="tx1"/>
                </a:solidFill>
              </a:rPr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hlinkClick r:id="rId5" action="ppaction://hlinksldjump"/>
              </a:rPr>
              <a:t>protected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– This class and derived classes.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hlinkClick r:id="rId6" action="ppaction://hlinksldjump"/>
              </a:rPr>
              <a:t>protected internal</a:t>
            </a:r>
            <a:r>
              <a:rPr lang="en-US" sz="2400" dirty="0">
                <a:hlinkClick r:id="rId6" action="ppaction://hlinksldjump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- Derived classes or any class in the same assembly.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hlinkClick r:id="rId7" action="ppaction://hlinksldjump"/>
              </a:rPr>
              <a:t>private protected </a:t>
            </a:r>
            <a:r>
              <a:rPr lang="en-US" sz="2400" dirty="0">
                <a:solidFill>
                  <a:schemeClr val="tx1"/>
                </a:solidFill>
              </a:rPr>
              <a:t>- This class and derived classes if they are in the same assembly.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41F8F2-66FE-41B8-A802-C638D51D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2" y="287338"/>
            <a:ext cx="10447879" cy="144938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Access Modifiers - Class Member Accessibility</a:t>
            </a:r>
            <a:br>
              <a:rPr lang="en-US" sz="2900" dirty="0"/>
            </a:br>
            <a:r>
              <a:rPr lang="en-US" sz="1400" dirty="0">
                <a:hlinkClick r:id="rId8"/>
              </a:rPr>
              <a:t>https://docs.microsoft.com/en-us/dotnet/csharp/tour-of-csharp/classes-and-objects#accessibility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63251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2800-969B-4D7D-98E9-89BF3A742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084" y="286603"/>
            <a:ext cx="9985595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Access Modifiers – Public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https://docs.microsoft.com/en-us/dotnet/csharp/language-reference/keywords/public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A3A0E2-C3C7-4752-BE26-88660F68E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777" y="1909763"/>
            <a:ext cx="4471372" cy="4505105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 </a:t>
            </a:r>
            <a:r>
              <a:rPr lang="en-US" sz="2800" b="1" i="1" u="sng" dirty="0">
                <a:solidFill>
                  <a:schemeClr val="tx1"/>
                </a:solidFill>
              </a:rPr>
              <a:t>public</a:t>
            </a:r>
            <a:r>
              <a:rPr lang="en-US" sz="2800" dirty="0">
                <a:solidFill>
                  <a:schemeClr val="tx1"/>
                </a:solidFill>
              </a:rPr>
              <a:t> keyword is an access modifier for: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types 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type members.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There are no restrictions on accessing public members.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4BFA9A-A292-4479-B63D-67DF19402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14170"/>
            <a:ext cx="4515989" cy="373560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6834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F0CB-39E9-4781-896E-EF111894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Access Modifiers – Private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https://docs.microsoft.com/en-us/dotnet/csharp/language-reference/keywords/private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15EDB9-87EB-424A-9DFA-E65DFC8DD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911139"/>
            <a:ext cx="10119360" cy="2569544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b="1" i="1" dirty="0">
                <a:solidFill>
                  <a:schemeClr val="tx1"/>
                </a:solidFill>
              </a:rPr>
              <a:t>Private</a:t>
            </a:r>
            <a:r>
              <a:rPr lang="en-US" sz="2200" dirty="0">
                <a:solidFill>
                  <a:schemeClr val="tx1"/>
                </a:solidFill>
              </a:rPr>
              <a:t> access is the least permissive access level.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i="1" dirty="0">
                <a:solidFill>
                  <a:schemeClr val="tx1"/>
                </a:solidFill>
              </a:rPr>
              <a:t>Private</a:t>
            </a:r>
            <a:r>
              <a:rPr lang="en-US" sz="2200" dirty="0">
                <a:solidFill>
                  <a:schemeClr val="tx1"/>
                </a:solidFill>
              </a:rPr>
              <a:t> members are accessible only within the body of the </a:t>
            </a:r>
            <a:r>
              <a:rPr lang="en-US" sz="2200" b="1" i="1" dirty="0">
                <a:solidFill>
                  <a:schemeClr val="tx1"/>
                </a:solidFill>
              </a:rPr>
              <a:t>class</a:t>
            </a:r>
            <a:r>
              <a:rPr lang="en-US" sz="2200" dirty="0">
                <a:solidFill>
                  <a:schemeClr val="tx1"/>
                </a:solidFill>
              </a:rPr>
              <a:t> or the </a:t>
            </a:r>
            <a:r>
              <a:rPr lang="en-US" sz="2200" b="1" i="1" dirty="0">
                <a:solidFill>
                  <a:schemeClr val="tx1"/>
                </a:solidFill>
              </a:rPr>
              <a:t>struct</a:t>
            </a:r>
            <a:r>
              <a:rPr lang="en-US" sz="2200" dirty="0">
                <a:solidFill>
                  <a:schemeClr val="tx1"/>
                </a:solidFill>
              </a:rPr>
              <a:t> in which they are declared.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Nested types in the same body can access </a:t>
            </a:r>
            <a:r>
              <a:rPr lang="en-US" sz="2200" b="1" i="1" dirty="0">
                <a:solidFill>
                  <a:schemeClr val="tx1"/>
                </a:solidFill>
              </a:rPr>
              <a:t>private</a:t>
            </a:r>
            <a:r>
              <a:rPr lang="en-US" sz="2200" dirty="0">
                <a:solidFill>
                  <a:schemeClr val="tx1"/>
                </a:solidFill>
              </a:rPr>
              <a:t> members.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Derived classes do inherit private members but the private member cannot be accessed directly. Reflection must be used to access them.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C13ABE-1912-4A22-A879-923AA3332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788" y="4480683"/>
            <a:ext cx="5950424" cy="182060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2478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6C6FB01-F11A-4627-AE73-1FAD9158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413" y="287338"/>
            <a:ext cx="1028375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Access Modifiers – Private Example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https://docs.microsoft.com/en-us/dotnet/csharp/language-reference/keywords/private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D5BCC5-AA7F-4226-AF99-36B20132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693" y="1913206"/>
            <a:ext cx="5612807" cy="446232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This Employee class contains two </a:t>
            </a:r>
            <a:r>
              <a:rPr lang="en-US" sz="2400" b="1" i="1" dirty="0">
                <a:solidFill>
                  <a:schemeClr val="tx1"/>
                </a:solidFill>
              </a:rPr>
              <a:t>private</a:t>
            </a:r>
            <a:r>
              <a:rPr lang="en-US" sz="2400" dirty="0">
                <a:solidFill>
                  <a:schemeClr val="tx1"/>
                </a:solidFill>
              </a:rPr>
              <a:t> data members. As </a:t>
            </a:r>
            <a:r>
              <a:rPr lang="en-US" sz="2400" b="1" i="1" dirty="0">
                <a:solidFill>
                  <a:schemeClr val="tx1"/>
                </a:solidFill>
              </a:rPr>
              <a:t>private</a:t>
            </a:r>
            <a:r>
              <a:rPr lang="en-US" sz="2400" dirty="0">
                <a:solidFill>
                  <a:schemeClr val="tx1"/>
                </a:solidFill>
              </a:rPr>
              <a:t> members, they can only be accessed by member methods. 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Public</a:t>
            </a:r>
            <a:r>
              <a:rPr lang="en-US" sz="2400" dirty="0">
                <a:solidFill>
                  <a:schemeClr val="tx1"/>
                </a:solidFill>
              </a:rPr>
              <a:t> methods, </a:t>
            </a:r>
            <a:r>
              <a:rPr lang="en-US" sz="2400" dirty="0" err="1">
                <a:solidFill>
                  <a:schemeClr val="tx1"/>
                </a:solidFill>
              </a:rPr>
              <a:t>GetName</a:t>
            </a:r>
            <a:r>
              <a:rPr lang="en-US" sz="2400" dirty="0">
                <a:solidFill>
                  <a:schemeClr val="tx1"/>
                </a:solidFill>
              </a:rPr>
              <a:t>() and Salary(), are added to allow controlled access to the </a:t>
            </a:r>
            <a:r>
              <a:rPr lang="en-US" sz="2400" b="1" i="1" dirty="0">
                <a:solidFill>
                  <a:schemeClr val="tx1"/>
                </a:solidFill>
              </a:rPr>
              <a:t>private</a:t>
            </a:r>
            <a:r>
              <a:rPr lang="en-US" sz="2400" dirty="0">
                <a:solidFill>
                  <a:schemeClr val="tx1"/>
                </a:solidFill>
              </a:rPr>
              <a:t> members.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641FA3-A0E1-4288-A3CC-9FE422C31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673" y="2028148"/>
            <a:ext cx="3373771" cy="467798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714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AD92-4FCD-4E73-ACF4-0D9ACF6A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Access Modifiers – Internal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https://docs.microsoft.com/en-us/dotnet/csharp/language-reference/keywords/internal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F3BEAA-5943-400E-9E7C-C8C8DE1CB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620" y="1941946"/>
            <a:ext cx="9956483" cy="2481092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Internal</a:t>
            </a:r>
            <a:r>
              <a:rPr lang="en-US" sz="2800" dirty="0">
                <a:solidFill>
                  <a:schemeClr val="tx1"/>
                </a:solidFill>
              </a:rPr>
              <a:t> types and members are accessible only within files in the </a:t>
            </a:r>
            <a:r>
              <a:rPr lang="en-US" sz="2800" u="sng" dirty="0">
                <a:solidFill>
                  <a:schemeClr val="tx1"/>
                </a:solidFill>
              </a:rPr>
              <a:t>same assembly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common use of </a:t>
            </a:r>
            <a:r>
              <a:rPr lang="en-US" sz="2400" b="1" i="1" dirty="0">
                <a:solidFill>
                  <a:schemeClr val="tx1"/>
                </a:solidFill>
              </a:rPr>
              <a:t>internal</a:t>
            </a:r>
            <a:r>
              <a:rPr lang="en-US" sz="2400" dirty="0">
                <a:solidFill>
                  <a:schemeClr val="tx1"/>
                </a:solidFill>
              </a:rPr>
              <a:t> access is in layered development because it enables a group of components to cooperate in a private manner without being exposed to the rest of the application code.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26BE72-0800-4944-9B8E-6073A0E2E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205" y="4423038"/>
            <a:ext cx="6807589" cy="183883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4601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2ADF-D22C-497A-BF8E-39FB794B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Access Modifiers – Protected Internal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https://docs.microsoft.com/en-us/dotnet/csharp/language-reference/keywords/protected-internal</a:t>
            </a:r>
            <a:endParaRPr lang="en-US" sz="4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C8DADE-6AE5-442B-A285-B887DD7B2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101" y="1904531"/>
            <a:ext cx="9832758" cy="4468976"/>
          </a:xfrm>
          <a:ln>
            <a:noFill/>
          </a:ln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b="1" i="1" dirty="0">
                <a:solidFill>
                  <a:schemeClr val="tx1"/>
                </a:solidFill>
              </a:rPr>
              <a:t>protected internal </a:t>
            </a:r>
            <a:r>
              <a:rPr lang="en-US" sz="2800" dirty="0">
                <a:solidFill>
                  <a:schemeClr val="tx1"/>
                </a:solidFill>
              </a:rPr>
              <a:t>member of a base class is accessible from any type within its </a:t>
            </a:r>
            <a:r>
              <a:rPr lang="en-US" sz="2800" u="sng" dirty="0">
                <a:solidFill>
                  <a:schemeClr val="tx1"/>
                </a:solidFill>
              </a:rPr>
              <a:t>containing assembly</a:t>
            </a:r>
            <a:r>
              <a:rPr lang="en-US" sz="2800" dirty="0">
                <a:solidFill>
                  <a:schemeClr val="tx1"/>
                </a:solidFill>
              </a:rPr>
              <a:t>.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It is also accessible in a </a:t>
            </a:r>
            <a:r>
              <a:rPr lang="en-US" sz="2800" u="sng" dirty="0">
                <a:solidFill>
                  <a:schemeClr val="tx1"/>
                </a:solidFill>
              </a:rPr>
              <a:t>derived class</a:t>
            </a:r>
            <a:r>
              <a:rPr lang="en-US" sz="2800" dirty="0">
                <a:solidFill>
                  <a:schemeClr val="tx1"/>
                </a:solidFill>
              </a:rPr>
              <a:t> located in another assembly only if the access occurs through a variable of the derived class type.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Struct members cannot be </a:t>
            </a:r>
            <a:r>
              <a:rPr lang="en-US" sz="2800" b="1" i="1" dirty="0">
                <a:solidFill>
                  <a:schemeClr val="tx1"/>
                </a:solidFill>
              </a:rPr>
              <a:t>protected internal</a:t>
            </a:r>
            <a:r>
              <a:rPr lang="en-US" sz="2800" dirty="0">
                <a:solidFill>
                  <a:schemeClr val="tx1"/>
                </a:solidFill>
              </a:rPr>
              <a:t> because structs cannot be inherited.</a:t>
            </a:r>
          </a:p>
        </p:txBody>
      </p:sp>
    </p:spTree>
    <p:extLst>
      <p:ext uri="{BB962C8B-B14F-4D97-AF65-F5344CB8AC3E}">
        <p14:creationId xmlns:p14="http://schemas.microsoft.com/office/powerpoint/2010/main" val="215079129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{5B3D16BE-15B3-47D8-84CE-9AE21D5E9D1A}tf56160789</Template>
  <TotalTime>0</TotalTime>
  <Words>854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1_RetrospectVTI</vt:lpstr>
      <vt:lpstr>Access Modifiers</vt:lpstr>
      <vt:lpstr>Access Modifiers are keywords used to specify which parts of the program structure can access the data of a member or type.</vt:lpstr>
      <vt:lpstr>PowerPoint Presentation</vt:lpstr>
      <vt:lpstr>Access Modifiers - Class Member Accessibility https://docs.microsoft.com/en-us/dotnet/csharp/tour-of-csharp/classes-and-objects#accessibility</vt:lpstr>
      <vt:lpstr>Access Modifiers – Public https://docs.microsoft.com/en-us/dotnet/csharp/language-reference/keywords/public</vt:lpstr>
      <vt:lpstr>Access Modifiers – Private https://docs.microsoft.com/en-us/dotnet/csharp/language-reference/keywords/private</vt:lpstr>
      <vt:lpstr>Access Modifiers – Private Example https://docs.microsoft.com/en-us/dotnet/csharp/language-reference/keywords/private</vt:lpstr>
      <vt:lpstr>Access Modifiers – Internal https://docs.microsoft.com/en-us/dotnet/csharp/language-reference/keywords/internal</vt:lpstr>
      <vt:lpstr>Access Modifiers – Protected Internal https://docs.microsoft.com/en-us/dotnet/csharp/language-reference/keywords/protected-internal</vt:lpstr>
      <vt:lpstr>Access Modifiers – Protected Internal https://docs.microsoft.com/en-us/dotnet/csharp/language-reference/keywords/protected-internal</vt:lpstr>
      <vt:lpstr>Access Modifiers – Protected https://docs.microsoft.com/en-us/dotnet/csharp/language-reference/keywords/protected</vt:lpstr>
      <vt:lpstr>Access Modifiers – Private Protected https://docs.microsoft.com/en-us/dotnet/csharp/language-reference/keywords/private-protected</vt:lpstr>
      <vt:lpstr>Access Modifiers – Private Protected https://docs.microsoft.com/en-us/dotnet/csharp/language-reference/keywords/private-protected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2020-02-23T17:33:26Z</dcterms:created>
  <dcterms:modified xsi:type="dcterms:W3CDTF">2023-08-02T20:39:26Z</dcterms:modified>
</cp:coreProperties>
</file>