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5" r:id="rId4"/>
    <p:sldId id="284" r:id="rId5"/>
    <p:sldId id="260" r:id="rId6"/>
    <p:sldId id="279" r:id="rId7"/>
    <p:sldId id="283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AF767-4A9D-414C-9C5F-2366863AF0FF}" v="12" dt="2020-09-06T19:40:1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async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oyeb.com/blog/introduction-to-synchronous-and-asynchronous-process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velotio-perspectives/an-introduction-to-asynchronous-programming-in-python-af0189a88bbb" TargetMode="External"/><Relationship Id="rId2" Type="http://schemas.openxmlformats.org/officeDocument/2006/relationships/hyperlink" Target="https://docs.microsoft.com/en-us/dotnet/csharp/programming-guide/concepts/async/task-asynchronous-programming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programming-guide/concepts/async/task-asynchronous-programming-model#BKMK_HowtoWriteanAsyncMetho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054993/async-await-What-You-Should-Know-Updated" TargetMode="External"/><Relationship Id="rId2" Type="http://schemas.openxmlformats.org/officeDocument/2006/relationships/hyperlink" Target="https://docs.microsoft.com/en-us/dotnet/csharp/language-reference/keywords/asyn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dotnet/csharp/language-reference/keywords/asy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async / await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70" y="0"/>
            <a:ext cx="8970654" cy="4953000"/>
          </a:xfrm>
        </p:spPr>
        <p:txBody>
          <a:bodyPr anchor="ctr">
            <a:no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Asynchronous programming enables code that reads like a sequence of statements but executes in a much more complicated order based on external resource allocation and when tasks complete.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https://docs.microsoft.com/en-us/dotnet/csharp/programming-guide/concepts/async/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4757-BADB-45A0-9EAD-5FF5C109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8656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should you use async/await?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https://www.koyeb.com/blog/introduction-to-synchronous-and-asynchronous-processing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9AC2-7B4E-44B4-8FE7-5D6A488DA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3206262"/>
            <a:ext cx="4230858" cy="317840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Asynchronous code enables a program to continue with non-dependent actions while waiting for the result of the prior asynchronous action.</a:t>
            </a:r>
          </a:p>
        </p:txBody>
      </p:sp>
      <p:pic>
        <p:nvPicPr>
          <p:cNvPr id="1026" name="Picture 2" descr="Sync vs async schema">
            <a:extLst>
              <a:ext uri="{FF2B5EF4-FFF2-40B4-BE49-F238E27FC236}">
                <a16:creationId xmlns:a16="http://schemas.microsoft.com/office/drawing/2014/main" id="{9A74D34E-04F7-81B5-5029-E6CEBC94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07" y="2985951"/>
            <a:ext cx="5545014" cy="3309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01DAE-DCD0-A7B4-98E1-FE267AC82788}"/>
              </a:ext>
            </a:extLst>
          </p:cNvPr>
          <p:cNvSpPr txBox="1"/>
          <p:nvPr/>
        </p:nvSpPr>
        <p:spPr>
          <a:xfrm>
            <a:off x="1097276" y="1906393"/>
            <a:ext cx="10221355" cy="152260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Any programming code that accesses the Web, communicates with a database, or works with files or images should be written asynchronously. </a:t>
            </a:r>
          </a:p>
        </p:txBody>
      </p:sp>
    </p:spTree>
    <p:extLst>
      <p:ext uri="{BB962C8B-B14F-4D97-AF65-F5344CB8AC3E}">
        <p14:creationId xmlns:p14="http://schemas.microsoft.com/office/powerpoint/2010/main" val="144190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A594-BFE9-4879-873E-29AA1A4A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89921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asynchronous programming model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https://docs.microsoft.com/en-us/dotnet/csharp/programming-guide/concepts/async/task-asynchronous-programming-model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https://medium.com/velotio-perspectives/an-introduction-to-asynchronous-programming-in-python-af0189a88bbb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3B6D-A09B-4BC1-B9DC-72770CAE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31075"/>
            <a:ext cx="4853934" cy="4483865"/>
          </a:xfrm>
        </p:spPr>
        <p:txBody>
          <a:bodyPr anchor="ctr">
            <a:normAutofit lnSpcReduction="1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Asynchronous programming </a:t>
            </a:r>
            <a:r>
              <a:rPr lang="en-US" dirty="0">
                <a:solidFill>
                  <a:schemeClr val="tx1"/>
                </a:solidFill>
              </a:rPr>
              <a:t>is used to avoid performance bottlenecks and enhance the overall responsiveness of an application. C# 5 introduced </a:t>
            </a:r>
            <a:r>
              <a:rPr lang="en-US" b="1" i="1" dirty="0">
                <a:solidFill>
                  <a:schemeClr val="tx1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programming. </a:t>
            </a:r>
          </a:p>
          <a:p>
            <a:r>
              <a:rPr lang="en-US" dirty="0">
                <a:solidFill>
                  <a:schemeClr val="tx1"/>
                </a:solidFill>
              </a:rPr>
              <a:t>The compiler does most of the syntactical work so that the code can retain a synchronous-like structure. </a:t>
            </a:r>
          </a:p>
          <a:p>
            <a:r>
              <a:rPr lang="en-US" dirty="0">
                <a:solidFill>
                  <a:schemeClr val="tx1"/>
                </a:solidFill>
              </a:rPr>
              <a:t>Asynchrony is essential for potentially </a:t>
            </a:r>
            <a:r>
              <a:rPr lang="en-US" b="1" i="1" dirty="0">
                <a:solidFill>
                  <a:schemeClr val="tx1"/>
                </a:solidFill>
              </a:rPr>
              <a:t>blocking</a:t>
            </a:r>
            <a:r>
              <a:rPr lang="en-US" dirty="0">
                <a:solidFill>
                  <a:schemeClr val="tx1"/>
                </a:solidFill>
              </a:rPr>
              <a:t> code. If an activity is blocked in a synchronous process, the entire application must wait. </a:t>
            </a:r>
          </a:p>
          <a:p>
            <a:r>
              <a:rPr lang="en-US" dirty="0">
                <a:solidFill>
                  <a:schemeClr val="tx1"/>
                </a:solidFill>
              </a:rPr>
              <a:t>In an asynchronous process, the application can continue with other work until the blocking task finishes.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DCA920-F74B-4CE2-9853-2AAEDD35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2095"/>
            <a:ext cx="5051948" cy="400182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09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DAD0-2187-4C1F-B965-37FD57C6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79" y="371009"/>
            <a:ext cx="1039312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await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https://docs.microsoft.com/en-us/dotnet/csharp/programming-guide/concepts/async/task-asynchronous-programming-model#BKMK_HowtoWriteanAsyncMethod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C071-E33D-4E28-8600-3F246873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19" y="1917847"/>
            <a:ext cx="4073900" cy="4459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By using the keywords </a:t>
            </a:r>
            <a:r>
              <a:rPr lang="en-US" sz="1800" dirty="0">
                <a:solidFill>
                  <a:srgbClr val="FF0000"/>
                </a:solidFill>
              </a:rPr>
              <a:t>async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>
                <a:solidFill>
                  <a:srgbClr val="FF0000"/>
                </a:solidFill>
              </a:rPr>
              <a:t>await</a:t>
            </a:r>
            <a:r>
              <a:rPr lang="en-US" sz="1800" dirty="0">
                <a:solidFill>
                  <a:schemeClr val="tx1"/>
                </a:solidFill>
              </a:rPr>
              <a:t>, you can use resources in .NET Framework to create an asynchronous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method signature includes the </a:t>
            </a:r>
            <a:r>
              <a:rPr lang="en-US" sz="1600" b="1" i="1" dirty="0">
                <a:solidFill>
                  <a:schemeClr val="tx1"/>
                </a:solidFill>
              </a:rPr>
              <a:t>async</a:t>
            </a:r>
            <a:r>
              <a:rPr lang="en-US" sz="1600" dirty="0">
                <a:solidFill>
                  <a:schemeClr val="tx1"/>
                </a:solidFill>
              </a:rPr>
              <a:t> modifier.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return type is </a:t>
            </a:r>
            <a:r>
              <a:rPr lang="en-US" sz="1600" dirty="0">
                <a:solidFill>
                  <a:srgbClr val="FF0000"/>
                </a:solidFill>
              </a:rPr>
              <a:t>Task&lt;int&gt; </a:t>
            </a:r>
            <a:r>
              <a:rPr lang="en-US" sz="1600" dirty="0">
                <a:solidFill>
                  <a:schemeClr val="tx1"/>
                </a:solidFill>
              </a:rPr>
              <a:t>or </a:t>
            </a:r>
            <a:r>
              <a:rPr lang="en-US" sz="1600" dirty="0">
                <a:solidFill>
                  <a:srgbClr val="FF0000"/>
                </a:solidFill>
              </a:rPr>
              <a:t>Task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Conventionally, the method name ends in …Async.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GetStringAsync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returns a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Task&lt;string&gt;</a:t>
            </a:r>
            <a:r>
              <a:rPr lang="en-US" sz="16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When you await the </a:t>
            </a:r>
            <a:r>
              <a:rPr lang="en-US" sz="1600" b="1" i="1" dirty="0">
                <a:solidFill>
                  <a:schemeClr val="tx1"/>
                </a:solidFill>
              </a:rPr>
              <a:t>task, </a:t>
            </a:r>
            <a:r>
              <a:rPr lang="en-US" sz="1600" dirty="0">
                <a:solidFill>
                  <a:schemeClr val="tx1"/>
                </a:solidFill>
              </a:rPr>
              <a:t>you'll get a string (</a:t>
            </a:r>
            <a:r>
              <a:rPr lang="en-US" sz="1600" dirty="0" err="1">
                <a:solidFill>
                  <a:srgbClr val="FF0000"/>
                </a:solidFill>
              </a:rPr>
              <a:t>urlContents</a:t>
            </a:r>
            <a:r>
              <a:rPr lang="en-US" sz="1600" dirty="0">
                <a:solidFill>
                  <a:schemeClr val="tx1"/>
                </a:solidFill>
              </a:rPr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Before </a:t>
            </a:r>
            <a:r>
              <a:rPr lang="en-US" sz="1600" b="1" i="1" dirty="0">
                <a:solidFill>
                  <a:schemeClr val="tx1"/>
                </a:solidFill>
              </a:rPr>
              <a:t>await</a:t>
            </a:r>
            <a:r>
              <a:rPr lang="en-US" sz="1600" dirty="0">
                <a:solidFill>
                  <a:schemeClr val="tx1"/>
                </a:solidFill>
              </a:rPr>
              <a:t>ing the task, you can do work that doesn't rely on the string from </a:t>
            </a:r>
            <a:r>
              <a:rPr lang="en-US" sz="1600" dirty="0" err="1">
                <a:solidFill>
                  <a:srgbClr val="FF0000"/>
                </a:solidFill>
              </a:rPr>
              <a:t>GetStringAsync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243BC-B82A-42B1-89E0-BA45FDDE3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84" y="2080454"/>
            <a:ext cx="6354035" cy="422602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2116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0898-2A03-4228-9F14-993DFB92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Modifier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https://docs.microsoft.com/en-us/dotnet/csharp/language-reference/keywords/async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https://www.codeproject.com/Articles/1054993/async-await-What-You-Should-Know-Updated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0A41-94CD-4A5C-AF8B-59AED28F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955" y="1916935"/>
            <a:ext cx="10245050" cy="4494882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the </a:t>
            </a:r>
            <a:r>
              <a:rPr lang="en-US" sz="2400" b="1" i="1" dirty="0">
                <a:solidFill>
                  <a:schemeClr val="tx1"/>
                </a:solidFill>
              </a:rPr>
              <a:t>async</a:t>
            </a:r>
            <a:r>
              <a:rPr lang="en-US" sz="2400" dirty="0">
                <a:solidFill>
                  <a:schemeClr val="tx1"/>
                </a:solidFill>
              </a:rPr>
              <a:t> modifier to specify that a method is asynchronous.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async</a:t>
            </a:r>
            <a:r>
              <a:rPr lang="en-US" sz="2400" dirty="0">
                <a:solidFill>
                  <a:schemeClr val="tx1"/>
                </a:solidFill>
              </a:rPr>
              <a:t> method uses the </a:t>
            </a:r>
            <a:r>
              <a:rPr lang="en-US" sz="2400" b="1" i="1" dirty="0">
                <a:solidFill>
                  <a:schemeClr val="tx1"/>
                </a:solidFill>
              </a:rPr>
              <a:t>await</a:t>
            </a:r>
            <a:r>
              <a:rPr lang="en-US" sz="2400" dirty="0">
                <a:solidFill>
                  <a:schemeClr val="tx1"/>
                </a:solidFill>
              </a:rPr>
              <a:t> operator to continue doing work without blocking the caller’s thread.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async</a:t>
            </a:r>
            <a:r>
              <a:rPr lang="en-US" sz="2400" dirty="0">
                <a:solidFill>
                  <a:schemeClr val="tx1"/>
                </a:solidFill>
              </a:rPr>
              <a:t> method runs synchronously until it reaches its first </a:t>
            </a:r>
            <a:r>
              <a:rPr lang="en-US" sz="2400" b="1" i="1" dirty="0">
                <a:solidFill>
                  <a:schemeClr val="tx1"/>
                </a:solidFill>
              </a:rPr>
              <a:t>await</a:t>
            </a:r>
            <a:r>
              <a:rPr lang="en-US" sz="2400" dirty="0">
                <a:solidFill>
                  <a:schemeClr val="tx1"/>
                </a:solidFill>
              </a:rPr>
              <a:t> expression, at which point it is suspended until the </a:t>
            </a:r>
            <a:r>
              <a:rPr lang="en-US" sz="2400" b="1" i="1" dirty="0">
                <a:solidFill>
                  <a:schemeClr val="tx1"/>
                </a:solidFill>
              </a:rPr>
              <a:t>awaited</a:t>
            </a:r>
            <a:r>
              <a:rPr lang="en-US" sz="2400" dirty="0">
                <a:solidFill>
                  <a:schemeClr val="tx1"/>
                </a:solidFill>
              </a:rPr>
              <a:t> task is complete. In the meantime, control returns to the caller of the async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async</a:t>
            </a:r>
            <a:r>
              <a:rPr lang="en-US" sz="2400" dirty="0">
                <a:solidFill>
                  <a:schemeClr val="tx1"/>
                </a:solidFill>
              </a:rPr>
              <a:t> keyword is contextual in that it's a keyword only when it modifies a method. In all other contexts, it's interpreted as an identifier.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async</a:t>
            </a:r>
            <a:r>
              <a:rPr lang="en-US" sz="2400" dirty="0">
                <a:solidFill>
                  <a:schemeClr val="tx1"/>
                </a:solidFill>
              </a:rPr>
              <a:t> method can't declare any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ref</a:t>
            </a:r>
            <a:r>
              <a:rPr lang="en-US" sz="2400" dirty="0">
                <a:solidFill>
                  <a:schemeClr val="tx1"/>
                </a:solidFill>
              </a:rPr>
              <a:t>, or </a:t>
            </a:r>
            <a:r>
              <a:rPr lang="en-US" sz="2400" dirty="0">
                <a:solidFill>
                  <a:srgbClr val="FF0000"/>
                </a:solidFill>
              </a:rPr>
              <a:t>out </a:t>
            </a:r>
            <a:r>
              <a:rPr lang="en-US" sz="2400" dirty="0">
                <a:solidFill>
                  <a:schemeClr val="tx1"/>
                </a:solidFill>
              </a:rPr>
              <a:t>parameters, nor can it have a </a:t>
            </a:r>
            <a:r>
              <a:rPr lang="en-US" sz="2400" b="1" i="1" dirty="0">
                <a:solidFill>
                  <a:schemeClr val="tx1"/>
                </a:solidFill>
              </a:rPr>
              <a:t>reference</a:t>
            </a:r>
            <a:r>
              <a:rPr lang="en-US" sz="2400" dirty="0">
                <a:solidFill>
                  <a:schemeClr val="tx1"/>
                </a:solidFill>
              </a:rPr>
              <a:t> return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async</a:t>
            </a:r>
            <a:r>
              <a:rPr lang="en-US" sz="2400" dirty="0">
                <a:solidFill>
                  <a:schemeClr val="tx1"/>
                </a:solidFill>
              </a:rPr>
              <a:t> method can call methods that have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ref</a:t>
            </a:r>
            <a:r>
              <a:rPr lang="en-US" sz="2400" dirty="0">
                <a:solidFill>
                  <a:schemeClr val="tx1"/>
                </a:solidFill>
              </a:rPr>
              <a:t>, or </a:t>
            </a:r>
            <a:r>
              <a:rPr lang="en-US" sz="2400" dirty="0">
                <a:solidFill>
                  <a:srgbClr val="FF0000"/>
                </a:solidFill>
              </a:rPr>
              <a:t>out </a:t>
            </a:r>
            <a:r>
              <a:rPr lang="en-US" sz="2400" dirty="0">
                <a:solidFill>
                  <a:schemeClr val="tx1"/>
                </a:solidFill>
              </a:rPr>
              <a:t>parameters.</a:t>
            </a:r>
          </a:p>
        </p:txBody>
      </p:sp>
    </p:spTree>
    <p:extLst>
      <p:ext uri="{BB962C8B-B14F-4D97-AF65-F5344CB8AC3E}">
        <p14:creationId xmlns:p14="http://schemas.microsoft.com/office/powerpoint/2010/main" val="268098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9831-128A-4E9F-A92C-6E4436F0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754" y="1898585"/>
            <a:ext cx="4878245" cy="4492788"/>
          </a:xfrm>
        </p:spPr>
        <p:txBody>
          <a:bodyPr anchor="ctr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>
                <a:solidFill>
                  <a:schemeClr val="tx1"/>
                </a:solidFill>
              </a:rPr>
              <a:t>async</a:t>
            </a:r>
            <a:r>
              <a:rPr lang="en-US" sz="2000" dirty="0">
                <a:solidFill>
                  <a:schemeClr val="tx1"/>
                </a:solidFill>
              </a:rPr>
              <a:t> method can have </a:t>
            </a:r>
            <a:r>
              <a:rPr lang="en-US" sz="2000" u="sng" dirty="0">
                <a:solidFill>
                  <a:schemeClr val="tx1"/>
                </a:solidFill>
              </a:rPr>
              <a:t>only</a:t>
            </a:r>
            <a:r>
              <a:rPr lang="en-US" sz="2000" dirty="0">
                <a:solidFill>
                  <a:schemeClr val="tx1"/>
                </a:solidFill>
              </a:rPr>
              <a:t> the return types </a:t>
            </a:r>
            <a:r>
              <a:rPr lang="en-US" sz="2000" dirty="0">
                <a:solidFill>
                  <a:srgbClr val="FF0000"/>
                </a:solidFill>
              </a:rPr>
              <a:t>Task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Task&lt;</a:t>
            </a:r>
            <a:r>
              <a:rPr lang="en-US" sz="2000" dirty="0" err="1">
                <a:solidFill>
                  <a:srgbClr val="FF0000"/>
                </a:solidFill>
              </a:rPr>
              <a:t>TResult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>
                <a:solidFill>
                  <a:schemeClr val="tx1"/>
                </a:solidFill>
              </a:rPr>
              <a:t>async</a:t>
            </a:r>
            <a:r>
              <a:rPr lang="en-US" sz="2000" dirty="0">
                <a:solidFill>
                  <a:schemeClr val="tx1"/>
                </a:solidFill>
              </a:rPr>
              <a:t> method can't declare any </a:t>
            </a:r>
            <a:r>
              <a:rPr lang="en-US" sz="2000" dirty="0">
                <a:solidFill>
                  <a:srgbClr val="FF0000"/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ref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parameters, nor can it return a reference value, but it can call methods that have such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Only </a:t>
            </a:r>
            <a:r>
              <a:rPr lang="en-US" sz="2000" b="1" i="1" dirty="0">
                <a:solidFill>
                  <a:schemeClr val="tx1"/>
                </a:solidFill>
              </a:rPr>
              <a:t>async</a:t>
            </a:r>
            <a:r>
              <a:rPr lang="en-US" sz="2000" dirty="0">
                <a:solidFill>
                  <a:schemeClr val="tx1"/>
                </a:solidFill>
              </a:rPr>
              <a:t> methods can call other </a:t>
            </a:r>
            <a:r>
              <a:rPr lang="en-US" sz="2000" b="1" i="1" dirty="0">
                <a:solidFill>
                  <a:schemeClr val="tx1"/>
                </a:solidFill>
              </a:rPr>
              <a:t>async</a:t>
            </a:r>
            <a:r>
              <a:rPr lang="en-US" sz="2000" dirty="0">
                <a:solidFill>
                  <a:schemeClr val="tx1"/>
                </a:solidFill>
              </a:rPr>
              <a:t> methods.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By convention, </a:t>
            </a:r>
            <a:r>
              <a:rPr lang="en-US" sz="2000" b="1" i="1" dirty="0">
                <a:solidFill>
                  <a:schemeClr val="tx1"/>
                </a:solidFill>
              </a:rPr>
              <a:t>async</a:t>
            </a:r>
            <a:r>
              <a:rPr lang="en-US" sz="2000" dirty="0">
                <a:solidFill>
                  <a:schemeClr val="tx1"/>
                </a:solidFill>
              </a:rPr>
              <a:t> methods have and await statement in them.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202502-372F-4B98-B37C-C1B3730C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https://docs.microsoft.com/en-us/dotnet/csharp/language-reference/keywords/async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7323A-092E-40CC-81AF-5ADC569A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60" y="2035664"/>
            <a:ext cx="5441922" cy="425945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9353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8DFA-EA09-4108-8CD9-B97F43B0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Async vs parallelism.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4FD39-B7F4-FD1E-7308-5A2538ABA0CE}"/>
              </a:ext>
            </a:extLst>
          </p:cNvPr>
          <p:cNvSpPr/>
          <p:nvPr/>
        </p:nvSpPr>
        <p:spPr>
          <a:xfrm>
            <a:off x="2323651" y="2000922"/>
            <a:ext cx="7933765" cy="47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1 billion </a:t>
            </a:r>
            <a:r>
              <a:rPr lang="en-US" dirty="0" err="1"/>
              <a:t>Ints</a:t>
            </a:r>
            <a:r>
              <a:rPr lang="en-US" dirty="0"/>
              <a:t> (10 minutes processing time)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2B2D3-FFE9-B5EC-E701-1D0AB96DE8C8}"/>
              </a:ext>
            </a:extLst>
          </p:cNvPr>
          <p:cNvSpPr/>
          <p:nvPr/>
        </p:nvSpPr>
        <p:spPr>
          <a:xfrm rot="5400000">
            <a:off x="3351188" y="2293663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9D0D6-9F56-2387-8BD2-11132A1179D8}"/>
              </a:ext>
            </a:extLst>
          </p:cNvPr>
          <p:cNvSpPr/>
          <p:nvPr/>
        </p:nvSpPr>
        <p:spPr>
          <a:xfrm rot="5400000">
            <a:off x="2550638" y="2293663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FBB32-9261-A82E-85B1-CE16B07DCBAC}"/>
              </a:ext>
            </a:extLst>
          </p:cNvPr>
          <p:cNvSpPr/>
          <p:nvPr/>
        </p:nvSpPr>
        <p:spPr>
          <a:xfrm rot="5400000">
            <a:off x="3890224" y="2294090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1B935-FB00-B57A-6237-02570B789F20}"/>
              </a:ext>
            </a:extLst>
          </p:cNvPr>
          <p:cNvSpPr/>
          <p:nvPr/>
        </p:nvSpPr>
        <p:spPr>
          <a:xfrm rot="5400000">
            <a:off x="4557711" y="2275162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B7B84-430D-CF4A-FA17-C03F768C579E}"/>
              </a:ext>
            </a:extLst>
          </p:cNvPr>
          <p:cNvSpPr/>
          <p:nvPr/>
        </p:nvSpPr>
        <p:spPr>
          <a:xfrm rot="5400000">
            <a:off x="5428027" y="2317666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3EA94-EB0F-F1B3-530C-3B716277E2EC}"/>
              </a:ext>
            </a:extLst>
          </p:cNvPr>
          <p:cNvSpPr/>
          <p:nvPr/>
        </p:nvSpPr>
        <p:spPr>
          <a:xfrm rot="5400000">
            <a:off x="6200630" y="2279297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44C09-979A-D9EE-6B94-08D2182FA04F}"/>
              </a:ext>
            </a:extLst>
          </p:cNvPr>
          <p:cNvSpPr/>
          <p:nvPr/>
        </p:nvSpPr>
        <p:spPr>
          <a:xfrm rot="5400000">
            <a:off x="7098895" y="2279298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3699C8-FFF5-954C-7D7B-6463795E4183}"/>
              </a:ext>
            </a:extLst>
          </p:cNvPr>
          <p:cNvSpPr/>
          <p:nvPr/>
        </p:nvSpPr>
        <p:spPr>
          <a:xfrm rot="5400000">
            <a:off x="7983973" y="2284249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CE591-65F4-EA27-C051-31520AD4B0FD}"/>
              </a:ext>
            </a:extLst>
          </p:cNvPr>
          <p:cNvSpPr/>
          <p:nvPr/>
        </p:nvSpPr>
        <p:spPr>
          <a:xfrm rot="5400000">
            <a:off x="8812281" y="2293662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0DFADA-DFF3-FFBA-CE7F-53127DA794FD}"/>
              </a:ext>
            </a:extLst>
          </p:cNvPr>
          <p:cNvSpPr/>
          <p:nvPr/>
        </p:nvSpPr>
        <p:spPr>
          <a:xfrm rot="5400000">
            <a:off x="9703844" y="2279297"/>
            <a:ext cx="306593" cy="8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BB853-705B-5C69-39EF-11BDE63C811B}"/>
              </a:ext>
            </a:extLst>
          </p:cNvPr>
          <p:cNvSpPr/>
          <p:nvPr/>
        </p:nvSpPr>
        <p:spPr>
          <a:xfrm>
            <a:off x="603780" y="2956245"/>
            <a:ext cx="11310314" cy="47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Parallelism splits the actions among multiple processors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E74C2D-1379-3443-648E-AE6894A7B905}"/>
              </a:ext>
            </a:extLst>
          </p:cNvPr>
          <p:cNvSpPr/>
          <p:nvPr/>
        </p:nvSpPr>
        <p:spPr>
          <a:xfrm>
            <a:off x="319483" y="3698522"/>
            <a:ext cx="2230079" cy="263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Async Code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 async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Await 2</a:t>
            </a:r>
          </a:p>
          <a:p>
            <a:pPr algn="ctr"/>
            <a:r>
              <a:rPr lang="en-US" dirty="0"/>
              <a:t>6 – requires the results of step2</a:t>
            </a:r>
          </a:p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688D35-FA14-D95D-68C1-8A87916D0FB8}"/>
              </a:ext>
            </a:extLst>
          </p:cNvPr>
          <p:cNvCxnSpPr/>
          <p:nvPr/>
        </p:nvCxnSpPr>
        <p:spPr>
          <a:xfrm>
            <a:off x="2323651" y="4733365"/>
            <a:ext cx="242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8662BD-797D-1A0D-5E34-F804229E3948}"/>
              </a:ext>
            </a:extLst>
          </p:cNvPr>
          <p:cNvSpPr/>
          <p:nvPr/>
        </p:nvSpPr>
        <p:spPr>
          <a:xfrm rot="5400000">
            <a:off x="4898746" y="4075790"/>
            <a:ext cx="2086460" cy="223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Sideways API</a:t>
            </a:r>
          </a:p>
        </p:txBody>
      </p:sp>
    </p:spTree>
    <p:extLst>
      <p:ext uri="{BB962C8B-B14F-4D97-AF65-F5344CB8AC3E}">
        <p14:creationId xmlns:p14="http://schemas.microsoft.com/office/powerpoint/2010/main" val="34676743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661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async / await</vt:lpstr>
      <vt:lpstr>Asynchronous programming enables code that reads like a sequence of statements but executes in a much more complicated order based on external resource allocation and when tasks complete.</vt:lpstr>
      <vt:lpstr>When should you use async/await? https://www.koyeb.com/blog/introduction-to-synchronous-and-asynchronous-processing</vt:lpstr>
      <vt:lpstr>The asynchronous programming model https://docs.microsoft.com/en-us/dotnet/csharp/programming-guide/concepts/async/task-asynchronous-programming-model https://medium.com/velotio-perspectives/an-introduction-to-asynchronous-programming-in-python-af0189a88bbb</vt:lpstr>
      <vt:lpstr>async/await https://docs.microsoft.com/en-us/dotnet/csharp/programming-guide/concepts/async/task-asynchronous-programming-model#BKMK_HowtoWriteanAsyncMethod</vt:lpstr>
      <vt:lpstr>async Modifier https://docs.microsoft.com/en-us/dotnet/csharp/language-reference/keywords/async https://www.codeproject.com/Articles/1054993/async-await-What-You-Should-Know-Updated</vt:lpstr>
      <vt:lpstr>async Methods https://docs.microsoft.com/en-us/dotnet/csharp/language-reference/keywords/async</vt:lpstr>
      <vt:lpstr>Async vs parallelism.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2020-02-23T19:56:26Z</dcterms:created>
  <dcterms:modified xsi:type="dcterms:W3CDTF">2022-12-08T14:47:43Z</dcterms:modified>
</cp:coreProperties>
</file>