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73" r:id="rId4"/>
    <p:sldId id="280" r:id="rId5"/>
    <p:sldId id="281" r:id="rId6"/>
    <p:sldId id="274" r:id="rId7"/>
    <p:sldId id="275" r:id="rId8"/>
    <p:sldId id="27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9A99DF-4136-4E41-BDED-8A9201432EA7}" v="2" dt="2020-09-06T01:29:57.3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3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8/2/2023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8/2/2023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8/2/2023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types/casting-and-type-conversion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microsoft.com/en-us/dotnet/csharp/programming-guide/types/casting-and-type-convers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microsoft.com/en-us/dotnet/csharp/programming-guide/types/casting-and-type-conversion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types/casting-and-type-conversion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microsoft.com/en-us/dotnet/csharp/programming-guide/types/casting-and-type-conversions#implicit-convers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cs.microsoft.com/en-us/dotnet/csharp/programming-guide/types/casting-and-type-conversions#explicit-convers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ocs.microsoft.com/en-us/dotnet/csharp/programming-guide/types/casting-and-type-conversions#type-conversion-exceptions-at-run-tim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Casting and Type Conversion</a:t>
            </a:r>
            <a:endParaRPr lang="en-US" sz="8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+mj-lt"/>
              </a:rPr>
              <a:t>.net</a:t>
            </a:r>
            <a:endParaRPr lang="en-US" sz="3200" dirty="0">
              <a:latin typeface="+mj-lt"/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953000"/>
            <a:ext cx="12191999" cy="1905000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hlinkClick r:id="rId2"/>
              </a:rPr>
              <a:t>https://docs.microsoft.com/en-us/dotnet/csharp/programming-guide/types/casting-and-type-conversions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7F44C2-29E7-4EF7-8BD7-CB4688E45A4F}"/>
              </a:ext>
            </a:extLst>
          </p:cNvPr>
          <p:cNvSpPr txBox="1"/>
          <p:nvPr/>
        </p:nvSpPr>
        <p:spPr>
          <a:xfrm>
            <a:off x="2340171" y="0"/>
            <a:ext cx="8334312" cy="49911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sz="3200" i="1" dirty="0">
                <a:solidFill>
                  <a:schemeClr val="bg1"/>
                </a:solidFill>
                <a:latin typeface="+mj-lt"/>
              </a:rPr>
              <a:t>C# is </a:t>
            </a:r>
            <a:r>
              <a:rPr lang="en-US" sz="3200" i="1" u="sng" dirty="0">
                <a:solidFill>
                  <a:schemeClr val="bg1"/>
                </a:solidFill>
                <a:latin typeface="+mj-lt"/>
              </a:rPr>
              <a:t>statically typed</a:t>
            </a:r>
            <a:r>
              <a:rPr lang="en-US" sz="3200" i="1" dirty="0">
                <a:solidFill>
                  <a:schemeClr val="bg1"/>
                </a:solidFill>
                <a:latin typeface="+mj-lt"/>
              </a:rPr>
              <a:t> at compile time. </a:t>
            </a:r>
          </a:p>
          <a:p>
            <a:r>
              <a:rPr lang="en-US" sz="3200" i="1" dirty="0">
                <a:solidFill>
                  <a:schemeClr val="bg1"/>
                </a:solidFill>
                <a:latin typeface="+mj-lt"/>
              </a:rPr>
              <a:t>After a variable is declared, it cannot be declared again or assigned a value of another type </a:t>
            </a:r>
            <a:r>
              <a:rPr lang="en-US" sz="3200" i="1" u="sng" dirty="0">
                <a:solidFill>
                  <a:schemeClr val="bg1"/>
                </a:solidFill>
                <a:latin typeface="+mj-lt"/>
              </a:rPr>
              <a:t>unless</a:t>
            </a:r>
            <a:r>
              <a:rPr lang="en-US" sz="3200" i="1" dirty="0">
                <a:solidFill>
                  <a:schemeClr val="bg1"/>
                </a:solidFill>
                <a:latin typeface="+mj-lt"/>
              </a:rPr>
              <a:t> that type is implicitly convertible to the variable's type. Converting one type to another </a:t>
            </a:r>
            <a:r>
              <a:rPr lang="en-US" sz="3200" i="1" dirty="0" err="1">
                <a:solidFill>
                  <a:schemeClr val="bg1"/>
                </a:solidFill>
                <a:latin typeface="+mj-lt"/>
              </a:rPr>
              <a:t>implicitely</a:t>
            </a:r>
            <a:r>
              <a:rPr lang="en-US" sz="3200" i="1" dirty="0">
                <a:solidFill>
                  <a:schemeClr val="bg1"/>
                </a:solidFill>
                <a:latin typeface="+mj-lt"/>
              </a:rPr>
              <a:t> is called </a:t>
            </a:r>
            <a:r>
              <a:rPr lang="en-US" sz="3200" b="1" i="1" dirty="0">
                <a:solidFill>
                  <a:schemeClr val="bg1"/>
                </a:solidFill>
                <a:latin typeface="+mj-lt"/>
              </a:rPr>
              <a:t>type conversion</a:t>
            </a:r>
            <a:r>
              <a:rPr lang="en-US" sz="3200" i="1" dirty="0">
                <a:solidFill>
                  <a:schemeClr val="bg1"/>
                </a:solidFill>
                <a:latin typeface="+mj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651CF-7339-43BC-BAF8-367774AAC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Type Casting vs Type Conversion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https://docs.microsoft.com/en-us/dotnet/csharp/programming-guide/types/casting-and-type-conversions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88AF4E-FEE0-5FB5-C0BF-00F8DB9BE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032369"/>
            <a:ext cx="5489848" cy="4128401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67EA8BB-03FE-3F27-3D6D-441134700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520" y="2226833"/>
            <a:ext cx="5336147" cy="2150858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835106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651CF-7339-43BC-BAF8-367774AAC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Type Casting vs Type Conversion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https://docs.microsoft.com/en-us/dotnet/csharp/programming-guide/types/casting-and-type-conversions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3693BFD-6F46-53F8-A9F4-0D1B5513B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089936"/>
              </p:ext>
            </p:extLst>
          </p:nvPr>
        </p:nvGraphicFramePr>
        <p:xfrm>
          <a:off x="1097280" y="1996440"/>
          <a:ext cx="100584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77379341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67194134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There are 2 types of datatype conversions in C#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030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u="sng" dirty="0">
                          <a:solidFill>
                            <a:schemeClr val="tx1"/>
                          </a:solidFill>
                        </a:rPr>
                        <a:t>Type Conversion (implicit)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u="sng" dirty="0">
                          <a:solidFill>
                            <a:schemeClr val="tx1"/>
                          </a:solidFill>
                        </a:rPr>
                        <a:t>Type Casting (explicit)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: 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438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This is done by the compiler. 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No special syntax is required. 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Type safe. 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No data loss.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Requires use of the </a:t>
                      </a:r>
                      <a:r>
                        <a:rPr lang="en-US" sz="2000" b="1" i="1" dirty="0">
                          <a:solidFill>
                            <a:schemeClr val="tx1"/>
                          </a:solidFill>
                        </a:rPr>
                        <a:t>cast operator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2000" b="1" i="1" dirty="0">
                          <a:solidFill>
                            <a:srgbClr val="FF0000"/>
                          </a:solidFill>
                        </a:rPr>
                        <a:t>()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 </a:t>
                      </a:r>
                      <a:r>
                        <a:rPr lang="en-US" sz="2000" b="1" i="1" dirty="0">
                          <a:solidFill>
                            <a:schemeClr val="tx1"/>
                          </a:solidFill>
                        </a:rPr>
                        <a:t>cast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is required when data might be lost in the conversion, or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When failure could occur.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54356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5826BDFD-20A1-6932-7FBE-F81BCD2DC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042" y="4874225"/>
            <a:ext cx="3268423" cy="1177959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047688-A205-78E0-17D4-C6C3D34AC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0395" y="5379660"/>
            <a:ext cx="6066046" cy="1345047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BFFF15-4621-DCA1-E260-B7E81E4E1E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9891" y="4376930"/>
            <a:ext cx="2438494" cy="1182561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656688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651CF-7339-43BC-BAF8-367774AAC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Casting and Type Conversion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https://docs.microsoft.com/en-us/dotnet/csharp/programming-guide/types/casting-and-type-conversions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46762-0959-4C1B-9611-9DCAD1F5E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9433" y="1915473"/>
            <a:ext cx="9530580" cy="4243280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There are 2 types of conversions in C#: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u="sng" dirty="0">
                <a:solidFill>
                  <a:schemeClr val="tx1"/>
                </a:solidFill>
              </a:rPr>
              <a:t>Implicit conversions</a:t>
            </a:r>
            <a:r>
              <a:rPr lang="en-US" sz="2800" dirty="0">
                <a:solidFill>
                  <a:schemeClr val="tx1"/>
                </a:solidFill>
              </a:rPr>
              <a:t>: No special syntax. Type safe. No data loss.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u="sng" dirty="0">
                <a:solidFill>
                  <a:schemeClr val="tx1"/>
                </a:solidFill>
              </a:rPr>
              <a:t>Explicit conversions (casts)</a:t>
            </a:r>
            <a:r>
              <a:rPr lang="en-US" sz="2800" dirty="0">
                <a:solidFill>
                  <a:schemeClr val="tx1"/>
                </a:solidFill>
              </a:rPr>
              <a:t>: Explicit conversions require the cast operator, </a:t>
            </a:r>
            <a:r>
              <a:rPr lang="en-US" sz="2800" b="1" dirty="0">
                <a:solidFill>
                  <a:srgbClr val="FF0000"/>
                </a:solidFill>
              </a:rPr>
              <a:t>()</a:t>
            </a:r>
            <a:r>
              <a:rPr lang="en-US" sz="2800" dirty="0">
                <a:solidFill>
                  <a:schemeClr val="tx1"/>
                </a:solidFill>
              </a:rPr>
              <a:t>. A </a:t>
            </a:r>
            <a:r>
              <a:rPr lang="en-US" sz="2800" b="1" i="1" dirty="0">
                <a:solidFill>
                  <a:schemeClr val="tx1"/>
                </a:solidFill>
              </a:rPr>
              <a:t>cast</a:t>
            </a:r>
            <a:r>
              <a:rPr lang="en-US" sz="2800" dirty="0">
                <a:solidFill>
                  <a:schemeClr val="tx1"/>
                </a:solidFill>
              </a:rPr>
              <a:t> is required when data might be lost in the conversion, or when failure could occur.</a:t>
            </a:r>
          </a:p>
        </p:txBody>
      </p:sp>
    </p:spTree>
    <p:extLst>
      <p:ext uri="{BB962C8B-B14F-4D97-AF65-F5344CB8AC3E}">
        <p14:creationId xmlns:p14="http://schemas.microsoft.com/office/powerpoint/2010/main" val="1615157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AD590-557D-4C8B-B72A-3045887CA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761345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Implicit Conversion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https://docs.microsoft.com/en-us/dotnet/csharp/programming-guide/types/casting-and-type-conversions#implicit-conversions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50455-3974-4CF9-8F19-CAA1144B1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488" y="2108202"/>
            <a:ext cx="4332265" cy="2011359"/>
          </a:xfrm>
        </p:spPr>
        <p:txBody>
          <a:bodyPr anchor="ctr">
            <a:normAutofit/>
          </a:bodyPr>
          <a:lstStyle/>
          <a:p>
            <a:r>
              <a:rPr lang="en-US" sz="1800" b="1" i="1" dirty="0">
                <a:solidFill>
                  <a:schemeClr val="tx1"/>
                </a:solidFill>
              </a:rPr>
              <a:t>Implicit</a:t>
            </a:r>
            <a:r>
              <a:rPr lang="en-US" sz="1800" dirty="0">
                <a:solidFill>
                  <a:schemeClr val="tx1"/>
                </a:solidFill>
              </a:rPr>
              <a:t> conversion is possible in: </a:t>
            </a:r>
          </a:p>
          <a:p>
            <a:pPr lvl="1" indent="-91440"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chemeClr val="tx1"/>
                </a:solidFill>
              </a:rPr>
              <a:t>numeric</a:t>
            </a:r>
            <a:r>
              <a:rPr lang="en-US" sz="1600" dirty="0">
                <a:solidFill>
                  <a:schemeClr val="tx1"/>
                </a:solidFill>
              </a:rPr>
              <a:t> types when the value to be stored can fit into the variable memory without being truncated.</a:t>
            </a:r>
          </a:p>
          <a:p>
            <a:pPr lvl="1" indent="-91440"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chemeClr val="tx1"/>
                </a:solidFill>
              </a:rPr>
              <a:t>integral</a:t>
            </a:r>
            <a:r>
              <a:rPr lang="en-US" sz="1600" dirty="0">
                <a:solidFill>
                  <a:schemeClr val="tx1"/>
                </a:solidFill>
              </a:rPr>
              <a:t> types when the </a:t>
            </a:r>
            <a:r>
              <a:rPr lang="en-US" sz="1600" u="sng" dirty="0">
                <a:solidFill>
                  <a:schemeClr val="tx1"/>
                </a:solidFill>
              </a:rPr>
              <a:t>range</a:t>
            </a:r>
            <a:r>
              <a:rPr lang="en-US" sz="1600" dirty="0">
                <a:solidFill>
                  <a:schemeClr val="tx1"/>
                </a:solidFill>
              </a:rPr>
              <a:t> of the source </a:t>
            </a:r>
            <a:r>
              <a:rPr lang="en-US" sz="1600" b="1" i="1" dirty="0">
                <a:solidFill>
                  <a:schemeClr val="tx1"/>
                </a:solidFill>
              </a:rPr>
              <a:t>type</a:t>
            </a:r>
            <a:r>
              <a:rPr lang="en-US" sz="1600" dirty="0">
                <a:solidFill>
                  <a:schemeClr val="tx1"/>
                </a:solidFill>
              </a:rPr>
              <a:t> is at least as big as the target </a:t>
            </a:r>
            <a:r>
              <a:rPr lang="en-US" sz="1600" b="1" i="1" dirty="0">
                <a:solidFill>
                  <a:schemeClr val="tx1"/>
                </a:solidFill>
              </a:rPr>
              <a:t>type</a:t>
            </a:r>
            <a:r>
              <a:rPr lang="en-US" sz="1600" dirty="0">
                <a:solidFill>
                  <a:schemeClr val="tx1"/>
                </a:solidFill>
              </a:rPr>
              <a:t>.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82F261-4082-46E2-833D-4F784088B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420" y="2481649"/>
            <a:ext cx="5243428" cy="1241518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9EEED87-1523-43DC-8B55-0F228E4AE83A}"/>
              </a:ext>
            </a:extLst>
          </p:cNvPr>
          <p:cNvSpPr/>
          <p:nvPr/>
        </p:nvSpPr>
        <p:spPr>
          <a:xfrm>
            <a:off x="1097279" y="4369702"/>
            <a:ext cx="4375475" cy="1978711"/>
          </a:xfrm>
          <a:prstGeom prst="rect">
            <a:avLst/>
          </a:prstGeom>
        </p:spPr>
        <p:txBody>
          <a:bodyPr wrap="square" anchor="ctr">
            <a:normAutofit fontScale="92500"/>
          </a:bodyPr>
          <a:lstStyle/>
          <a:p>
            <a:r>
              <a:rPr lang="en-US" sz="1900" b="1" i="1" dirty="0"/>
              <a:t>Implicit</a:t>
            </a:r>
            <a:r>
              <a:rPr lang="en-US" sz="1900" dirty="0"/>
              <a:t> conversion is always possible in </a:t>
            </a:r>
            <a:r>
              <a:rPr lang="en-US" sz="1900" b="1" i="1" dirty="0"/>
              <a:t>reference</a:t>
            </a:r>
            <a:r>
              <a:rPr lang="en-US" sz="1900" dirty="0"/>
              <a:t> types.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When a class is converted to any one of its direct or indirect </a:t>
            </a:r>
            <a:r>
              <a:rPr lang="en-US" sz="1700" b="1" i="1" dirty="0"/>
              <a:t>base</a:t>
            </a:r>
            <a:r>
              <a:rPr lang="en-US" sz="1700" dirty="0"/>
              <a:t> classes or </a:t>
            </a:r>
            <a:r>
              <a:rPr lang="en-US" sz="1700" b="1" i="1" dirty="0"/>
              <a:t>interfaces</a:t>
            </a:r>
            <a:r>
              <a:rPr lang="en-US" sz="17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No special syntax is necessary.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Derived classes always contain all the members of the base class.</a:t>
            </a:r>
            <a:endParaRPr lang="en-US" sz="13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600F75-05E8-4CF6-B53F-6C7BDFBC3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4420" y="4863802"/>
            <a:ext cx="5317778" cy="1092540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F5D7676-0668-4AFC-B5D9-363090F96206}"/>
              </a:ext>
            </a:extLst>
          </p:cNvPr>
          <p:cNvCxnSpPr/>
          <p:nvPr/>
        </p:nvCxnSpPr>
        <p:spPr>
          <a:xfrm>
            <a:off x="390028" y="4354478"/>
            <a:ext cx="113931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773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3DD6A-C420-4748-8681-5F5D0FF36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751820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Explicit Conversion (Casting)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https://docs.microsoft.com/en-us/dotnet/csharp/programming-guide/types/casting-and-type-conversions#explicit-conversions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FD66C-8EEB-4D59-9B50-1E0C88DF5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099" y="1931611"/>
            <a:ext cx="4702876" cy="1727079"/>
          </a:xfrm>
        </p:spPr>
        <p:txBody>
          <a:bodyPr anchor="ctr">
            <a:normAutofit fontScale="70000" lnSpcReduction="20000"/>
          </a:bodyPr>
          <a:lstStyle/>
          <a:p>
            <a:pPr marL="0" indent="0">
              <a:buNone/>
            </a:pPr>
            <a:r>
              <a:rPr lang="en-US" sz="2600" dirty="0">
                <a:solidFill>
                  <a:schemeClr val="tx1"/>
                </a:solidFill>
              </a:rPr>
              <a:t>If there is a risk of losing information, you </a:t>
            </a:r>
            <a:r>
              <a:rPr lang="en-US" sz="2600" u="sng" dirty="0">
                <a:solidFill>
                  <a:schemeClr val="tx1"/>
                </a:solidFill>
              </a:rPr>
              <a:t>must</a:t>
            </a:r>
            <a:r>
              <a:rPr lang="en-US" sz="2600" dirty="0">
                <a:solidFill>
                  <a:schemeClr val="tx1"/>
                </a:solidFill>
              </a:rPr>
              <a:t> perform a </a:t>
            </a:r>
            <a:r>
              <a:rPr lang="en-US" sz="2600" b="1" i="1" dirty="0">
                <a:solidFill>
                  <a:schemeClr val="tx1"/>
                </a:solidFill>
              </a:rPr>
              <a:t>cast</a:t>
            </a:r>
            <a:r>
              <a:rPr lang="en-US" sz="2600" dirty="0">
                <a:solidFill>
                  <a:schemeClr val="tx1"/>
                </a:solidFill>
              </a:rPr>
              <a:t>. 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tx1"/>
                </a:solidFill>
              </a:rPr>
              <a:t>Specify the target </a:t>
            </a:r>
            <a:r>
              <a:rPr lang="en-US" sz="2600" b="1" i="1" dirty="0">
                <a:solidFill>
                  <a:schemeClr val="tx1"/>
                </a:solidFill>
              </a:rPr>
              <a:t>type</a:t>
            </a:r>
            <a:r>
              <a:rPr lang="en-US" sz="2600" dirty="0">
                <a:solidFill>
                  <a:schemeClr val="tx1"/>
                </a:solidFill>
              </a:rPr>
              <a:t> in </a:t>
            </a:r>
            <a:r>
              <a:rPr lang="en-US" sz="2600" b="1" i="1" dirty="0">
                <a:solidFill>
                  <a:srgbClr val="FF0000"/>
                </a:solidFill>
              </a:rPr>
              <a:t>( )</a:t>
            </a:r>
            <a:r>
              <a:rPr lang="en-US" sz="2600" dirty="0">
                <a:solidFill>
                  <a:schemeClr val="tx1"/>
                </a:solidFill>
              </a:rPr>
              <a:t> in front of the value or variable to be converted. </a:t>
            </a:r>
          </a:p>
          <a:p>
            <a:pPr marL="0" indent="0" algn="r">
              <a:buNone/>
            </a:pP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</a:rPr>
              <a:t>*This doesn’t prevent the loss of data.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33CE2C-183C-44AF-95B9-962CA0577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717" y="3764956"/>
            <a:ext cx="3510741" cy="2806441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7396EEA-61A0-4777-B79D-CE9C9C24A017}"/>
              </a:ext>
            </a:extLst>
          </p:cNvPr>
          <p:cNvSpPr/>
          <p:nvPr/>
        </p:nvSpPr>
        <p:spPr>
          <a:xfrm>
            <a:off x="6452804" y="2012234"/>
            <a:ext cx="4702876" cy="1507254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r>
              <a:rPr lang="en-US" sz="2400" dirty="0"/>
              <a:t>An explicit </a:t>
            </a:r>
            <a:r>
              <a:rPr lang="en-US" sz="2400" b="1" i="1" dirty="0"/>
              <a:t>cast</a:t>
            </a:r>
            <a:r>
              <a:rPr lang="en-US" sz="2400" dirty="0"/>
              <a:t> is </a:t>
            </a:r>
            <a:r>
              <a:rPr lang="en-US" sz="2400" u="sng" dirty="0"/>
              <a:t>required</a:t>
            </a:r>
            <a:r>
              <a:rPr lang="en-US" sz="2400" dirty="0"/>
              <a:t> if you need to convert from a </a:t>
            </a:r>
            <a:r>
              <a:rPr lang="en-US" sz="2400" b="1" i="1" dirty="0"/>
              <a:t>base</a:t>
            </a:r>
            <a:r>
              <a:rPr lang="en-US" sz="2400" dirty="0"/>
              <a:t> type to a </a:t>
            </a:r>
            <a:r>
              <a:rPr lang="en-US" sz="2400" b="1" i="1" dirty="0"/>
              <a:t>derived</a:t>
            </a:r>
            <a:r>
              <a:rPr lang="en-US" sz="2400" dirty="0"/>
              <a:t> type.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111A20-B990-4AEB-8AD0-1F366C23B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0850" y="3764956"/>
            <a:ext cx="5437233" cy="2805381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76903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8E579-8A80-4B64-8ED0-2C171CE9E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409" y="286603"/>
            <a:ext cx="10689104" cy="1450757"/>
          </a:xfrm>
        </p:spPr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</a:rPr>
              <a:t>Type conversion run time </a:t>
            </a:r>
            <a:r>
              <a:rPr lang="en-US" sz="4800" dirty="0">
                <a:solidFill>
                  <a:schemeClr val="tx1"/>
                </a:solidFill>
              </a:rPr>
              <a:t>exceptions</a:t>
            </a:r>
            <a:br>
              <a:rPr lang="en-US" dirty="0"/>
            </a:br>
            <a:r>
              <a:rPr lang="en-US" sz="1300" dirty="0">
                <a:hlinkClick r:id="rId2"/>
              </a:rPr>
              <a:t>https://docs.microsoft.com/en-us/dotnet/csharp/programming-guide/types/casting-and-type-conversions#type-conversion-exceptions-at-run-time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EA9E5-68B2-4804-8F53-19288EF66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8280" y="1905121"/>
            <a:ext cx="4790696" cy="4450185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 some </a:t>
            </a:r>
            <a:r>
              <a:rPr lang="en-US" sz="2400" b="1" i="1" dirty="0">
                <a:solidFill>
                  <a:schemeClr val="tx1"/>
                </a:solidFill>
              </a:rPr>
              <a:t>reference</a:t>
            </a:r>
            <a:r>
              <a:rPr lang="en-US" sz="2400" dirty="0">
                <a:solidFill>
                  <a:schemeClr val="tx1"/>
                </a:solidFill>
              </a:rPr>
              <a:t> type conversions, It is possible for a </a:t>
            </a:r>
            <a:r>
              <a:rPr lang="en-US" sz="2400" b="1" i="1" dirty="0">
                <a:solidFill>
                  <a:schemeClr val="tx1"/>
                </a:solidFill>
              </a:rPr>
              <a:t>cast</a:t>
            </a:r>
            <a:r>
              <a:rPr lang="en-US" sz="2400" dirty="0">
                <a:solidFill>
                  <a:schemeClr val="tx1"/>
                </a:solidFill>
              </a:rPr>
              <a:t> operation that compiles correctly to fail at run time.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A </a:t>
            </a:r>
            <a:r>
              <a:rPr lang="en-US" sz="2400" b="1" i="1" dirty="0">
                <a:solidFill>
                  <a:schemeClr val="tx1"/>
                </a:solidFill>
              </a:rPr>
              <a:t>type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i="1" dirty="0">
                <a:solidFill>
                  <a:schemeClr val="tx1"/>
                </a:solidFill>
              </a:rPr>
              <a:t>cast</a:t>
            </a:r>
            <a:r>
              <a:rPr lang="en-US" sz="2400" dirty="0">
                <a:solidFill>
                  <a:schemeClr val="tx1"/>
                </a:solidFill>
              </a:rPr>
              <a:t> that fails at run time will cause an </a:t>
            </a:r>
            <a:r>
              <a:rPr lang="en-US" sz="2400" b="1" dirty="0" err="1">
                <a:solidFill>
                  <a:schemeClr val="tx1"/>
                </a:solidFill>
              </a:rPr>
              <a:t>InvalidCastException</a:t>
            </a:r>
            <a:r>
              <a:rPr lang="en-US" sz="2400" dirty="0">
                <a:solidFill>
                  <a:schemeClr val="tx1"/>
                </a:solidFill>
              </a:rPr>
              <a:t> to be thrown.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D76CF0-FCB9-4D33-9B0D-5698C13F3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985" y="2044232"/>
            <a:ext cx="3532140" cy="4667470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8468778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{5B3D16BE-15B3-47D8-84CE-9AE21D5E9D1A}tf56160789</Template>
  <TotalTime>0</TotalTime>
  <Words>535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Bookman Old Style</vt:lpstr>
      <vt:lpstr>Calibri</vt:lpstr>
      <vt:lpstr>Franklin Gothic Book</vt:lpstr>
      <vt:lpstr>1_RetrospectVTI</vt:lpstr>
      <vt:lpstr>Casting and Type Conversion</vt:lpstr>
      <vt:lpstr>PowerPoint Presentation</vt:lpstr>
      <vt:lpstr>Type Casting vs Type Conversion https://docs.microsoft.com/en-us/dotnet/csharp/programming-guide/types/casting-and-type-conversions</vt:lpstr>
      <vt:lpstr>Type Casting vs Type Conversion https://docs.microsoft.com/en-us/dotnet/csharp/programming-guide/types/casting-and-type-conversions</vt:lpstr>
      <vt:lpstr>Casting and Type Conversion https://docs.microsoft.com/en-us/dotnet/csharp/programming-guide/types/casting-and-type-conversions</vt:lpstr>
      <vt:lpstr>Implicit Conversion https://docs.microsoft.com/en-us/dotnet/csharp/programming-guide/types/casting-and-type-conversions#implicit-conversions</vt:lpstr>
      <vt:lpstr>Explicit Conversion (Casting) https://docs.microsoft.com/en-us/dotnet/csharp/programming-guide/types/casting-and-type-conversions#explicit-conversions</vt:lpstr>
      <vt:lpstr>Type conversion run time exceptions https://docs.microsoft.com/en-us/dotnet/csharp/programming-guide/types/casting-and-type-conversions#type-conversion-exceptions-at-run-time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2020-03-03T22:37:19Z</dcterms:created>
  <dcterms:modified xsi:type="dcterms:W3CDTF">2023-08-02T20:53:58Z</dcterms:modified>
</cp:coreProperties>
</file>