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8" r:id="rId4"/>
    <p:sldId id="278" r:id="rId5"/>
    <p:sldId id="279" r:id="rId6"/>
    <p:sldId id="291" r:id="rId7"/>
    <p:sldId id="280" r:id="rId8"/>
    <p:sldId id="286" r:id="rId9"/>
    <p:sldId id="269" r:id="rId10"/>
    <p:sldId id="289" r:id="rId11"/>
    <p:sldId id="281" r:id="rId12"/>
    <p:sldId id="282"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26" autoAdjust="0"/>
    <p:restoredTop sz="94660"/>
  </p:normalViewPr>
  <p:slideViewPr>
    <p:cSldViewPr snapToGrid="0">
      <p:cViewPr varScale="1">
        <p:scale>
          <a:sx n="77" d="100"/>
          <a:sy n="77" d="100"/>
        </p:scale>
        <p:origin x="7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dotnet/csharp/tour-of-csharp/interface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docs.microsoft.com/en-us/dotnet/csharp/tour-of-csharp/classes-and-objects#type-paramete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dotnet/csharp/tour-of-csharp/classes-and-objects#base-classe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csharp/language-reference/builtin-types/record"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dotnet/csharp/tour-of-csharp/classes-and-objects"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dotnet/csharp/tour-of-csharp/classes-and-object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csharp/tour-of-csharp/classes-and-object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csharp/tour-of-csharp/classes-and-object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dotnet/csharp/programming-guide/classes-and-structs/access-modifi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csharp/programming-guide/classes-and-structs/access-modifiers" TargetMode="External"/><Relationship Id="rId2" Type="http://schemas.openxmlformats.org/officeDocument/2006/relationships/hyperlink" Target="https://docs.microsoft.com/en-us/dotnet/csharp/tour-of-csharp/types#classes-and-object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csharp/tour-of-csharp/classes-and-objects#method-body-and-local-variable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interface" TargetMode="External"/><Relationship Id="rId2" Type="http://schemas.openxmlformats.org/officeDocument/2006/relationships/hyperlink" Target="https://docs.microsoft.com/en-us/dotnet/csharp/tour-of-csharp/interface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docs.microsoft.com/en-us/dotnet/csharp/language-reference/builtin-types/reco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Class and Interface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latin typeface="+mj-lt"/>
              </a:rPr>
              <a:t>.net</a:t>
            </a:r>
            <a:endParaRPr lang="en-US" sz="3200" dirty="0">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B65D6-A471-4B06-A5AD-129C4C47A89A}"/>
              </a:ext>
            </a:extLst>
          </p:cNvPr>
          <p:cNvSpPr>
            <a:spLocks noGrp="1"/>
          </p:cNvSpPr>
          <p:nvPr>
            <p:ph idx="1"/>
          </p:nvPr>
        </p:nvSpPr>
        <p:spPr>
          <a:xfrm>
            <a:off x="1096964" y="2029372"/>
            <a:ext cx="4876598" cy="830996"/>
          </a:xfrm>
        </p:spPr>
        <p:txBody>
          <a:bodyPr>
            <a:normAutofit lnSpcReduction="10000"/>
          </a:bodyPr>
          <a:lstStyle/>
          <a:p>
            <a:pPr algn="ctr"/>
            <a:r>
              <a:rPr lang="en-US" sz="2400" dirty="0">
                <a:solidFill>
                  <a:schemeClr val="tx1"/>
                </a:solidFill>
              </a:rPr>
              <a:t>Interfaces may employ multiple inheritance.</a:t>
            </a:r>
          </a:p>
        </p:txBody>
      </p:sp>
      <p:sp>
        <p:nvSpPr>
          <p:cNvPr id="4" name="Title 1">
            <a:extLst>
              <a:ext uri="{FF2B5EF4-FFF2-40B4-BE49-F238E27FC236}">
                <a16:creationId xmlns:a16="http://schemas.microsoft.com/office/drawing/2014/main" id="{1A2586B7-6F7A-4692-BB70-33C1FE9192E9}"/>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Interface</a:t>
            </a:r>
            <a:br>
              <a:rPr lang="en-US" dirty="0"/>
            </a:br>
            <a:r>
              <a:rPr lang="en-US" sz="1400" dirty="0">
                <a:hlinkClick r:id="rId2"/>
              </a:rPr>
              <a:t>https://docs.microsoft.com/en-us/dotnet/csharp/tour-of-csharp/interfaces</a:t>
            </a:r>
            <a:endParaRPr lang="en-US" dirty="0"/>
          </a:p>
        </p:txBody>
      </p:sp>
      <p:pic>
        <p:nvPicPr>
          <p:cNvPr id="5" name="Picture 4">
            <a:extLst>
              <a:ext uri="{FF2B5EF4-FFF2-40B4-BE49-F238E27FC236}">
                <a16:creationId xmlns:a16="http://schemas.microsoft.com/office/drawing/2014/main" id="{97BE50D2-8B0D-42A3-A8BF-70D13A59C445}"/>
              </a:ext>
            </a:extLst>
          </p:cNvPr>
          <p:cNvPicPr>
            <a:picLocks noChangeAspect="1"/>
          </p:cNvPicPr>
          <p:nvPr/>
        </p:nvPicPr>
        <p:blipFill>
          <a:blip r:embed="rId3"/>
          <a:stretch>
            <a:fillRect/>
          </a:stretch>
        </p:blipFill>
        <p:spPr>
          <a:xfrm>
            <a:off x="1589484" y="3271303"/>
            <a:ext cx="4072444" cy="2910891"/>
          </a:xfrm>
          <a:prstGeom prst="rect">
            <a:avLst/>
          </a:prstGeom>
          <a:ln w="25400">
            <a:solidFill>
              <a:schemeClr val="accent2"/>
            </a:solidFill>
          </a:ln>
          <a:effectLst/>
        </p:spPr>
      </p:pic>
      <p:sp>
        <p:nvSpPr>
          <p:cNvPr id="7" name="Rectangle 6">
            <a:extLst>
              <a:ext uri="{FF2B5EF4-FFF2-40B4-BE49-F238E27FC236}">
                <a16:creationId xmlns:a16="http://schemas.microsoft.com/office/drawing/2014/main" id="{85BC9814-7DD9-4155-98D5-D34F7047BE60}"/>
              </a:ext>
            </a:extLst>
          </p:cNvPr>
          <p:cNvSpPr/>
          <p:nvPr/>
        </p:nvSpPr>
        <p:spPr>
          <a:xfrm>
            <a:off x="6218439" y="2029372"/>
            <a:ext cx="5695646" cy="830997"/>
          </a:xfrm>
          <a:prstGeom prst="rect">
            <a:avLst/>
          </a:prstGeom>
        </p:spPr>
        <p:txBody>
          <a:bodyPr wrap="square">
            <a:spAutoFit/>
          </a:bodyPr>
          <a:lstStyle/>
          <a:p>
            <a:pPr algn="ctr"/>
            <a:r>
              <a:rPr lang="en-US" sz="2400" dirty="0"/>
              <a:t>Classes and structs can implement multiple interfaces. </a:t>
            </a:r>
          </a:p>
        </p:txBody>
      </p:sp>
      <p:pic>
        <p:nvPicPr>
          <p:cNvPr id="8" name="Picture 7">
            <a:extLst>
              <a:ext uri="{FF2B5EF4-FFF2-40B4-BE49-F238E27FC236}">
                <a16:creationId xmlns:a16="http://schemas.microsoft.com/office/drawing/2014/main" id="{3C130427-249D-4509-BC74-0B6A886B5322}"/>
              </a:ext>
            </a:extLst>
          </p:cNvPr>
          <p:cNvPicPr>
            <a:picLocks noChangeAspect="1"/>
          </p:cNvPicPr>
          <p:nvPr/>
        </p:nvPicPr>
        <p:blipFill>
          <a:blip r:embed="rId4"/>
          <a:stretch>
            <a:fillRect/>
          </a:stretch>
        </p:blipFill>
        <p:spPr>
          <a:xfrm>
            <a:off x="6291795" y="3271303"/>
            <a:ext cx="5290361" cy="2888101"/>
          </a:xfrm>
          <a:prstGeom prst="rect">
            <a:avLst/>
          </a:prstGeom>
          <a:ln w="25400">
            <a:solidFill>
              <a:schemeClr val="accent2"/>
            </a:solidFill>
          </a:ln>
          <a:effectLst/>
        </p:spPr>
      </p:pic>
      <p:cxnSp>
        <p:nvCxnSpPr>
          <p:cNvPr id="10" name="Straight Connector 9">
            <a:extLst>
              <a:ext uri="{FF2B5EF4-FFF2-40B4-BE49-F238E27FC236}">
                <a16:creationId xmlns:a16="http://schemas.microsoft.com/office/drawing/2014/main" id="{1484C545-8CCD-48A0-B08A-E56A6255F6D6}"/>
              </a:ext>
            </a:extLst>
          </p:cNvPr>
          <p:cNvCxnSpPr/>
          <p:nvPr/>
        </p:nvCxnSpPr>
        <p:spPr>
          <a:xfrm>
            <a:off x="6096000" y="2071688"/>
            <a:ext cx="0" cy="4229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FD124AC-B093-4C6B-A36A-B8337E30FE00}"/>
              </a:ext>
            </a:extLst>
          </p:cNvPr>
          <p:cNvSpPr/>
          <p:nvPr/>
        </p:nvSpPr>
        <p:spPr>
          <a:xfrm>
            <a:off x="7384874" y="5718375"/>
            <a:ext cx="3509487" cy="400110"/>
          </a:xfrm>
          <a:prstGeom prst="rect">
            <a:avLst/>
          </a:prstGeom>
          <a:ln>
            <a:solidFill>
              <a:srgbClr val="FF0000"/>
            </a:solidFill>
          </a:ln>
        </p:spPr>
        <p:txBody>
          <a:bodyPr wrap="none">
            <a:spAutoFit/>
          </a:bodyPr>
          <a:lstStyle/>
          <a:p>
            <a:pPr algn="ctr"/>
            <a:r>
              <a:rPr lang="en-US" sz="2000" b="1" dirty="0">
                <a:solidFill>
                  <a:srgbClr val="FF0000"/>
                </a:solidFill>
              </a:rPr>
              <a:t>Are Paint() and Bind() defined?</a:t>
            </a:r>
          </a:p>
        </p:txBody>
      </p:sp>
    </p:spTree>
    <p:extLst>
      <p:ext uri="{BB962C8B-B14F-4D97-AF65-F5344CB8AC3E}">
        <p14:creationId xmlns:p14="http://schemas.microsoft.com/office/powerpoint/2010/main" val="3420749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54A7D5A-ADBC-46FE-B6C6-7F5C43D6CABB}"/>
              </a:ext>
            </a:extLst>
          </p:cNvPr>
          <p:cNvSpPr txBox="1">
            <a:spLocks/>
          </p:cNvSpPr>
          <p:nvPr/>
        </p:nvSpPr>
        <p:spPr>
          <a:xfrm>
            <a:off x="1202901" y="1887478"/>
            <a:ext cx="5934878" cy="2928188"/>
          </a:xfrm>
          <a:prstGeom prst="rect">
            <a:avLst/>
          </a:prstGeom>
        </p:spPr>
        <p:txBody>
          <a:bodyPr vert="horz" lIns="0" tIns="45720" rIns="0" bIns="45720" rtlCol="0" anchor="ct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chemeClr val="tx1"/>
                </a:solidFill>
              </a:rPr>
              <a:t>Class </a:t>
            </a:r>
            <a:r>
              <a:rPr lang="en-US" sz="2400" b="1" i="1" dirty="0">
                <a:solidFill>
                  <a:schemeClr val="tx1"/>
                </a:solidFill>
              </a:rPr>
              <a:t>Type</a:t>
            </a:r>
            <a:r>
              <a:rPr lang="en-US" sz="2400" dirty="0">
                <a:solidFill>
                  <a:schemeClr val="tx1"/>
                </a:solidFill>
              </a:rPr>
              <a:t> Parameters:</a:t>
            </a:r>
          </a:p>
          <a:p>
            <a:pPr lvl="1">
              <a:buFont typeface="Arial" panose="020B0604020202020204" pitchFamily="34" charset="0"/>
              <a:buChar char="•"/>
            </a:pPr>
            <a:r>
              <a:rPr lang="en-US" sz="2200" dirty="0">
                <a:solidFill>
                  <a:schemeClr val="tx1"/>
                </a:solidFill>
              </a:rPr>
              <a:t>are used to define a </a:t>
            </a:r>
            <a:r>
              <a:rPr lang="en-US" sz="2200" b="1" i="1" dirty="0">
                <a:solidFill>
                  <a:schemeClr val="tx1"/>
                </a:solidFill>
              </a:rPr>
              <a:t>generic</a:t>
            </a:r>
            <a:r>
              <a:rPr lang="en-US" sz="2200" dirty="0">
                <a:solidFill>
                  <a:schemeClr val="tx1"/>
                </a:solidFill>
              </a:rPr>
              <a:t> class type,</a:t>
            </a:r>
          </a:p>
          <a:p>
            <a:pPr lvl="1">
              <a:buFont typeface="Arial" panose="020B0604020202020204" pitchFamily="34" charset="0"/>
              <a:buChar char="•"/>
            </a:pPr>
            <a:r>
              <a:rPr lang="en-US" sz="2200" dirty="0">
                <a:solidFill>
                  <a:schemeClr val="tx1"/>
                </a:solidFill>
              </a:rPr>
              <a:t>follow the class name and are inside </a:t>
            </a:r>
            <a:r>
              <a:rPr lang="en-US" sz="2200" b="1" i="1" dirty="0">
                <a:solidFill>
                  <a:srgbClr val="FF0000"/>
                </a:solidFill>
              </a:rPr>
              <a:t>&lt; &gt;</a:t>
            </a:r>
            <a:r>
              <a:rPr lang="en-US" sz="2200" b="1" i="1" dirty="0">
                <a:solidFill>
                  <a:schemeClr val="tx1"/>
                </a:solidFill>
              </a:rPr>
              <a:t>,</a:t>
            </a:r>
          </a:p>
          <a:p>
            <a:pPr lvl="1">
              <a:buFont typeface="Arial" panose="020B0604020202020204" pitchFamily="34" charset="0"/>
              <a:buChar char="•"/>
            </a:pPr>
            <a:r>
              <a:rPr lang="en-US" sz="2200" dirty="0">
                <a:solidFill>
                  <a:schemeClr val="tx1"/>
                </a:solidFill>
              </a:rPr>
              <a:t>are used to define the </a:t>
            </a:r>
            <a:r>
              <a:rPr lang="en-US" sz="2200" b="1" i="1" dirty="0">
                <a:solidFill>
                  <a:schemeClr val="tx1"/>
                </a:solidFill>
              </a:rPr>
              <a:t>types</a:t>
            </a:r>
            <a:r>
              <a:rPr lang="en-US" sz="2200" dirty="0">
                <a:solidFill>
                  <a:schemeClr val="tx1"/>
                </a:solidFill>
              </a:rPr>
              <a:t> that the members of the class act upon.</a:t>
            </a:r>
          </a:p>
        </p:txBody>
      </p:sp>
      <p:pic>
        <p:nvPicPr>
          <p:cNvPr id="6" name="Picture 5">
            <a:extLst>
              <a:ext uri="{FF2B5EF4-FFF2-40B4-BE49-F238E27FC236}">
                <a16:creationId xmlns:a16="http://schemas.microsoft.com/office/drawing/2014/main" id="{804EE320-5E98-4C51-BAC8-2089B39B792E}"/>
              </a:ext>
            </a:extLst>
          </p:cNvPr>
          <p:cNvPicPr>
            <a:picLocks noChangeAspect="1"/>
          </p:cNvPicPr>
          <p:nvPr/>
        </p:nvPicPr>
        <p:blipFill>
          <a:blip r:embed="rId2"/>
          <a:stretch>
            <a:fillRect/>
          </a:stretch>
        </p:blipFill>
        <p:spPr>
          <a:xfrm>
            <a:off x="7365931" y="2546665"/>
            <a:ext cx="3789429" cy="1449387"/>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839AB582-00A1-4E4C-950C-4E2781549065}"/>
              </a:ext>
            </a:extLst>
          </p:cNvPr>
          <p:cNvPicPr>
            <a:picLocks noChangeAspect="1"/>
          </p:cNvPicPr>
          <p:nvPr/>
        </p:nvPicPr>
        <p:blipFill>
          <a:blip r:embed="rId3"/>
          <a:stretch>
            <a:fillRect/>
          </a:stretch>
        </p:blipFill>
        <p:spPr>
          <a:xfrm>
            <a:off x="1530520" y="4815666"/>
            <a:ext cx="9624841" cy="1333025"/>
          </a:xfrm>
          <a:prstGeom prst="rect">
            <a:avLst/>
          </a:prstGeom>
          <a:ln w="25400">
            <a:solidFill>
              <a:schemeClr val="accent2"/>
            </a:solidFill>
          </a:ln>
          <a:effectLst/>
        </p:spPr>
      </p:pic>
      <p:sp>
        <p:nvSpPr>
          <p:cNvPr id="8" name="Title 1">
            <a:extLst>
              <a:ext uri="{FF2B5EF4-FFF2-40B4-BE49-F238E27FC236}">
                <a16:creationId xmlns:a16="http://schemas.microsoft.com/office/drawing/2014/main" id="{04D981F4-1747-458E-8031-67787E9557DF}"/>
              </a:ext>
            </a:extLst>
          </p:cNvPr>
          <p:cNvSpPr>
            <a:spLocks noGrp="1"/>
          </p:cNvSpPr>
          <p:nvPr>
            <p:ph type="title"/>
          </p:nvPr>
        </p:nvSpPr>
        <p:spPr>
          <a:xfrm>
            <a:off x="1096963" y="287338"/>
            <a:ext cx="10058400" cy="1449387"/>
          </a:xfrm>
          <a:prstGeom prst="rect">
            <a:avLst/>
          </a:prstGeom>
        </p:spPr>
        <p:txBody>
          <a:bodyPr anchor="b">
            <a:normAutofit/>
          </a:bodyPr>
          <a:lstStyle/>
          <a:p>
            <a:r>
              <a:rPr lang="en-US" dirty="0">
                <a:solidFill>
                  <a:schemeClr val="tx1"/>
                </a:solidFill>
              </a:rPr>
              <a:t>Class – Type Parameters</a:t>
            </a:r>
            <a:br>
              <a:rPr lang="en-US" dirty="0"/>
            </a:br>
            <a:r>
              <a:rPr lang="en-US" sz="1400" dirty="0">
                <a:hlinkClick r:id="rId4"/>
              </a:rPr>
              <a:t>https://docs.microsoft.com/en-us/dotnet/csharp/tour-of-csharp/classes-and-objects#type-parameters</a:t>
            </a:r>
            <a:endParaRPr lang="en-US" sz="2900" dirty="0"/>
          </a:p>
        </p:txBody>
      </p:sp>
    </p:spTree>
    <p:extLst>
      <p:ext uri="{BB962C8B-B14F-4D97-AF65-F5344CB8AC3E}">
        <p14:creationId xmlns:p14="http://schemas.microsoft.com/office/powerpoint/2010/main" val="305617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4105A-28D8-4D1F-8D84-F83D0C1AA27B}"/>
              </a:ext>
            </a:extLst>
          </p:cNvPr>
          <p:cNvSpPr>
            <a:spLocks noGrp="1"/>
          </p:cNvSpPr>
          <p:nvPr>
            <p:ph sz="half" idx="1"/>
          </p:nvPr>
        </p:nvSpPr>
        <p:spPr>
          <a:xfrm>
            <a:off x="1464716" y="1893404"/>
            <a:ext cx="5298862" cy="4497457"/>
          </a:xfrm>
        </p:spPr>
        <p:txBody>
          <a:bodyPr anchor="ctr">
            <a:normAutofit/>
          </a:bodyPr>
          <a:lstStyle/>
          <a:p>
            <a:r>
              <a:rPr lang="en-US" sz="2400" dirty="0">
                <a:solidFill>
                  <a:schemeClr val="tx1"/>
                </a:solidFill>
              </a:rPr>
              <a:t>A class declaration specifies </a:t>
            </a:r>
            <a:r>
              <a:rPr lang="en-US" sz="2400" b="1" i="1" dirty="0">
                <a:solidFill>
                  <a:schemeClr val="tx1"/>
                </a:solidFill>
              </a:rPr>
              <a:t>inheritance</a:t>
            </a:r>
            <a:r>
              <a:rPr lang="en-US" sz="2400" dirty="0">
                <a:solidFill>
                  <a:schemeClr val="tx1"/>
                </a:solidFill>
              </a:rPr>
              <a:t> of a </a:t>
            </a:r>
            <a:r>
              <a:rPr lang="en-US" sz="2400" b="1" i="1" dirty="0">
                <a:solidFill>
                  <a:schemeClr val="tx1"/>
                </a:solidFill>
              </a:rPr>
              <a:t>base</a:t>
            </a:r>
            <a:r>
              <a:rPr lang="en-US" sz="2400" dirty="0">
                <a:solidFill>
                  <a:schemeClr val="tx1"/>
                </a:solidFill>
              </a:rPr>
              <a:t> class by following the class name with the name of the base class. Use the syntax to the right.</a:t>
            </a:r>
          </a:p>
        </p:txBody>
      </p:sp>
      <p:sp>
        <p:nvSpPr>
          <p:cNvPr id="5" name="Title 1">
            <a:extLst>
              <a:ext uri="{FF2B5EF4-FFF2-40B4-BE49-F238E27FC236}">
                <a16:creationId xmlns:a16="http://schemas.microsoft.com/office/drawing/2014/main" id="{DF0B7D18-6ADE-4A63-BBF9-A593164DDA54}"/>
              </a:ext>
            </a:extLst>
          </p:cNvPr>
          <p:cNvSpPr>
            <a:spLocks noGrp="1"/>
          </p:cNvSpPr>
          <p:nvPr>
            <p:ph type="title"/>
          </p:nvPr>
        </p:nvSpPr>
        <p:spPr>
          <a:xfrm>
            <a:off x="1096963" y="287338"/>
            <a:ext cx="10058400" cy="1449387"/>
          </a:xfrm>
          <a:prstGeom prst="rect">
            <a:avLst/>
          </a:prstGeom>
        </p:spPr>
        <p:txBody>
          <a:bodyPr anchor="b">
            <a:normAutofit/>
          </a:bodyPr>
          <a:lstStyle/>
          <a:p>
            <a:r>
              <a:rPr lang="en-US" dirty="0">
                <a:solidFill>
                  <a:schemeClr val="tx1"/>
                </a:solidFill>
              </a:rPr>
              <a:t>Class – Base (inherited) Classes</a:t>
            </a:r>
            <a:br>
              <a:rPr lang="en-US" sz="2900" dirty="0"/>
            </a:br>
            <a:r>
              <a:rPr lang="en-US" sz="1400" dirty="0">
                <a:hlinkClick r:id="rId2"/>
              </a:rPr>
              <a:t>https://docs.microsoft.com/en-us/dotnet/csharp/tour-of-csharp/classes-and-objects#base-classes</a:t>
            </a:r>
            <a:endParaRPr lang="en-US" sz="2900" dirty="0"/>
          </a:p>
        </p:txBody>
      </p:sp>
      <p:pic>
        <p:nvPicPr>
          <p:cNvPr id="6" name="Picture 5">
            <a:extLst>
              <a:ext uri="{FF2B5EF4-FFF2-40B4-BE49-F238E27FC236}">
                <a16:creationId xmlns:a16="http://schemas.microsoft.com/office/drawing/2014/main" id="{C4A5B03B-8989-4D6B-B8E2-3AE8D8319CA2}"/>
              </a:ext>
            </a:extLst>
          </p:cNvPr>
          <p:cNvPicPr>
            <a:picLocks noChangeAspect="1"/>
          </p:cNvPicPr>
          <p:nvPr/>
        </p:nvPicPr>
        <p:blipFill>
          <a:blip r:embed="rId3"/>
          <a:stretch>
            <a:fillRect/>
          </a:stretch>
        </p:blipFill>
        <p:spPr>
          <a:xfrm>
            <a:off x="7150198" y="2033051"/>
            <a:ext cx="4005165" cy="4225809"/>
          </a:xfrm>
          <a:prstGeom prst="rect">
            <a:avLst/>
          </a:prstGeom>
          <a:ln w="25400">
            <a:solidFill>
              <a:schemeClr val="accent2"/>
            </a:solidFill>
          </a:ln>
          <a:effectLst/>
        </p:spPr>
      </p:pic>
      <p:sp>
        <p:nvSpPr>
          <p:cNvPr id="2" name="Rectangle: Rounded Corners 1">
            <a:extLst>
              <a:ext uri="{FF2B5EF4-FFF2-40B4-BE49-F238E27FC236}">
                <a16:creationId xmlns:a16="http://schemas.microsoft.com/office/drawing/2014/main" id="{F8D43223-78A7-67A5-FA79-75E544DE3ADD}"/>
              </a:ext>
            </a:extLst>
          </p:cNvPr>
          <p:cNvSpPr/>
          <p:nvPr/>
        </p:nvSpPr>
        <p:spPr>
          <a:xfrm>
            <a:off x="7215809" y="4099891"/>
            <a:ext cx="2609021" cy="303144"/>
          </a:xfrm>
          <a:prstGeom prst="roundRect">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25400">
                <a:solidFill>
                  <a:schemeClr val="accent2"/>
                </a:solidFill>
              </a:ln>
              <a:noFill/>
            </a:endParaRPr>
          </a:p>
        </p:txBody>
      </p:sp>
    </p:spTree>
    <p:extLst>
      <p:ext uri="{BB962C8B-B14F-4D97-AF65-F5344CB8AC3E}">
        <p14:creationId xmlns:p14="http://schemas.microsoft.com/office/powerpoint/2010/main" val="261232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07CA-7CB9-4A68-AA8C-5174340B0E2C}"/>
              </a:ext>
            </a:extLst>
          </p:cNvPr>
          <p:cNvSpPr>
            <a:spLocks noGrp="1"/>
          </p:cNvSpPr>
          <p:nvPr>
            <p:ph type="title"/>
          </p:nvPr>
        </p:nvSpPr>
        <p:spPr/>
        <p:txBody>
          <a:bodyPr>
            <a:normAutofit/>
          </a:bodyPr>
          <a:lstStyle/>
          <a:p>
            <a:r>
              <a:rPr lang="en-US" dirty="0">
                <a:solidFill>
                  <a:schemeClr val="tx1"/>
                </a:solidFill>
              </a:rPr>
              <a:t>Record</a:t>
            </a:r>
            <a:br>
              <a:rPr lang="en-US" dirty="0"/>
            </a:br>
            <a:r>
              <a:rPr lang="en-US" sz="1400" dirty="0">
                <a:hlinkClick r:id="rId2"/>
              </a:rPr>
              <a:t>https://docs.microsoft.com/en-us/dotnet/csharp/language-reference/builtin-types/record</a:t>
            </a:r>
            <a:endParaRPr lang="en-US" sz="1400" dirty="0"/>
          </a:p>
        </p:txBody>
      </p:sp>
      <p:sp>
        <p:nvSpPr>
          <p:cNvPr id="3" name="Content Placeholder 2">
            <a:extLst>
              <a:ext uri="{FF2B5EF4-FFF2-40B4-BE49-F238E27FC236}">
                <a16:creationId xmlns:a16="http://schemas.microsoft.com/office/drawing/2014/main" id="{D0FF9DF5-0D5F-4F4B-BF76-7632A5F6AA16}"/>
              </a:ext>
            </a:extLst>
          </p:cNvPr>
          <p:cNvSpPr>
            <a:spLocks noGrp="1"/>
          </p:cNvSpPr>
          <p:nvPr>
            <p:ph sz="half" idx="1"/>
          </p:nvPr>
        </p:nvSpPr>
        <p:spPr>
          <a:xfrm>
            <a:off x="1097280" y="3830012"/>
            <a:ext cx="5232184" cy="2570788"/>
          </a:xfrm>
        </p:spPr>
        <p:txBody>
          <a:bodyPr>
            <a:normAutofit/>
          </a:bodyPr>
          <a:lstStyle/>
          <a:p>
            <a:r>
              <a:rPr lang="en-US" sz="2400" dirty="0">
                <a:solidFill>
                  <a:schemeClr val="tx1"/>
                </a:solidFill>
              </a:rPr>
              <a:t>The constructor parameters are referred to as </a:t>
            </a:r>
            <a:r>
              <a:rPr lang="en-US" sz="2400" b="1" i="1" dirty="0">
                <a:solidFill>
                  <a:schemeClr val="tx1"/>
                </a:solidFill>
              </a:rPr>
              <a:t>positional parameters</a:t>
            </a:r>
            <a:r>
              <a:rPr lang="en-US" sz="2400" dirty="0">
                <a:solidFill>
                  <a:schemeClr val="tx1"/>
                </a:solidFill>
              </a:rPr>
              <a:t>. The compiler creates positional properties that mirror the </a:t>
            </a:r>
            <a:r>
              <a:rPr lang="en-US" sz="2400" b="1" i="1" dirty="0">
                <a:solidFill>
                  <a:schemeClr val="tx1"/>
                </a:solidFill>
              </a:rPr>
              <a:t>primary constructor </a:t>
            </a:r>
            <a:r>
              <a:rPr lang="en-US" sz="2400" dirty="0">
                <a:solidFill>
                  <a:schemeClr val="tx1"/>
                </a:solidFill>
              </a:rPr>
              <a:t>or </a:t>
            </a:r>
            <a:r>
              <a:rPr lang="en-US" sz="2400" b="1" i="1" dirty="0">
                <a:solidFill>
                  <a:schemeClr val="tx1"/>
                </a:solidFill>
              </a:rPr>
              <a:t>positional parameters</a:t>
            </a:r>
            <a:r>
              <a:rPr lang="en-US" sz="2400" dirty="0">
                <a:solidFill>
                  <a:schemeClr val="tx1"/>
                </a:solidFill>
              </a:rPr>
              <a:t>.</a:t>
            </a:r>
          </a:p>
        </p:txBody>
      </p:sp>
      <p:pic>
        <p:nvPicPr>
          <p:cNvPr id="5" name="Picture 4">
            <a:extLst>
              <a:ext uri="{FF2B5EF4-FFF2-40B4-BE49-F238E27FC236}">
                <a16:creationId xmlns:a16="http://schemas.microsoft.com/office/drawing/2014/main" id="{5563E3FB-5820-DB8F-8D7C-7660EC4E5F29}"/>
              </a:ext>
            </a:extLst>
          </p:cNvPr>
          <p:cNvPicPr>
            <a:picLocks noChangeAspect="1"/>
          </p:cNvPicPr>
          <p:nvPr/>
        </p:nvPicPr>
        <p:blipFill>
          <a:blip r:embed="rId3"/>
          <a:stretch>
            <a:fillRect/>
          </a:stretch>
        </p:blipFill>
        <p:spPr>
          <a:xfrm>
            <a:off x="6329464" y="3894221"/>
            <a:ext cx="4667654" cy="2328112"/>
          </a:xfrm>
          <a:prstGeom prst="rect">
            <a:avLst/>
          </a:prstGeom>
          <a:ln w="25400">
            <a:solidFill>
              <a:schemeClr val="accent2"/>
            </a:solidFill>
          </a:ln>
        </p:spPr>
      </p:pic>
      <p:sp>
        <p:nvSpPr>
          <p:cNvPr id="7" name="TextBox 6">
            <a:extLst>
              <a:ext uri="{FF2B5EF4-FFF2-40B4-BE49-F238E27FC236}">
                <a16:creationId xmlns:a16="http://schemas.microsoft.com/office/drawing/2014/main" id="{0B8F71BD-ACEE-A91A-2029-68C2537AB2E7}"/>
              </a:ext>
            </a:extLst>
          </p:cNvPr>
          <p:cNvSpPr txBox="1"/>
          <p:nvPr/>
        </p:nvSpPr>
        <p:spPr>
          <a:xfrm>
            <a:off x="1097279" y="1891019"/>
            <a:ext cx="10058399" cy="1938992"/>
          </a:xfrm>
          <a:prstGeom prst="rect">
            <a:avLst/>
          </a:prstGeom>
          <a:noFill/>
        </p:spPr>
        <p:txBody>
          <a:bodyPr wrap="square">
            <a:spAutoFit/>
          </a:bodyPr>
          <a:lstStyle/>
          <a:p>
            <a:r>
              <a:rPr lang="en-US" sz="2400" dirty="0">
                <a:solidFill>
                  <a:schemeClr val="tx1"/>
                </a:solidFill>
              </a:rPr>
              <a:t>The </a:t>
            </a:r>
            <a:r>
              <a:rPr lang="en-US" sz="2400" b="1" i="1" dirty="0">
                <a:solidFill>
                  <a:schemeClr val="tx1"/>
                </a:solidFill>
              </a:rPr>
              <a:t>record</a:t>
            </a:r>
            <a:r>
              <a:rPr lang="en-US" sz="2400" dirty="0">
                <a:solidFill>
                  <a:schemeClr val="tx1"/>
                </a:solidFill>
              </a:rPr>
              <a:t> modifier defines a </a:t>
            </a:r>
            <a:r>
              <a:rPr lang="en-US" sz="2400" b="1" i="1" dirty="0">
                <a:solidFill>
                  <a:schemeClr val="tx1"/>
                </a:solidFill>
              </a:rPr>
              <a:t>reference type </a:t>
            </a:r>
            <a:r>
              <a:rPr lang="en-US" sz="2400" dirty="0">
                <a:solidFill>
                  <a:schemeClr val="tx1"/>
                </a:solidFill>
              </a:rPr>
              <a:t>that has built-in functionality for encapsulating data. Use </a:t>
            </a:r>
            <a:r>
              <a:rPr lang="en-US" sz="2400" dirty="0">
                <a:solidFill>
                  <a:srgbClr val="FF0000"/>
                </a:solidFill>
              </a:rPr>
              <a:t>record class</a:t>
            </a:r>
            <a:r>
              <a:rPr lang="en-US" sz="2400" dirty="0">
                <a:solidFill>
                  <a:schemeClr val="tx1"/>
                </a:solidFill>
              </a:rPr>
              <a:t> syntax to clarify a </a:t>
            </a:r>
            <a:r>
              <a:rPr lang="en-US" sz="2400" b="1" i="1" dirty="0">
                <a:solidFill>
                  <a:schemeClr val="tx1"/>
                </a:solidFill>
              </a:rPr>
              <a:t>reference type</a:t>
            </a:r>
            <a:r>
              <a:rPr lang="en-US" sz="2400" dirty="0">
                <a:solidFill>
                  <a:schemeClr val="tx1"/>
                </a:solidFill>
              </a:rPr>
              <a:t>, and </a:t>
            </a:r>
            <a:r>
              <a:rPr lang="en-US" sz="2400" dirty="0">
                <a:solidFill>
                  <a:srgbClr val="FF0000"/>
                </a:solidFill>
              </a:rPr>
              <a:t>record struct </a:t>
            </a:r>
            <a:r>
              <a:rPr lang="en-US" sz="2400" dirty="0">
                <a:solidFill>
                  <a:schemeClr val="tx1"/>
                </a:solidFill>
              </a:rPr>
              <a:t>to define a </a:t>
            </a:r>
            <a:r>
              <a:rPr lang="en-US" sz="2400" b="1" i="1" dirty="0">
                <a:solidFill>
                  <a:schemeClr val="tx1"/>
                </a:solidFill>
              </a:rPr>
              <a:t>value type</a:t>
            </a:r>
            <a:r>
              <a:rPr lang="en-US" sz="2400" dirty="0">
                <a:solidFill>
                  <a:schemeClr val="tx1"/>
                </a:solidFill>
              </a:rPr>
              <a:t>.</a:t>
            </a:r>
          </a:p>
          <a:p>
            <a:r>
              <a:rPr lang="en-US" sz="2400" dirty="0">
                <a:solidFill>
                  <a:schemeClr val="tx1"/>
                </a:solidFill>
              </a:rPr>
              <a:t>When you declare a primary </a:t>
            </a:r>
            <a:r>
              <a:rPr lang="en-US" sz="2400" b="1" i="1" dirty="0">
                <a:solidFill>
                  <a:schemeClr val="tx1"/>
                </a:solidFill>
              </a:rPr>
              <a:t>constructor </a:t>
            </a:r>
            <a:r>
              <a:rPr lang="en-US" sz="2400" dirty="0">
                <a:solidFill>
                  <a:schemeClr val="tx1"/>
                </a:solidFill>
              </a:rPr>
              <a:t>on a </a:t>
            </a:r>
            <a:r>
              <a:rPr lang="en-US" sz="2400" b="1" i="1" dirty="0">
                <a:solidFill>
                  <a:schemeClr val="tx1"/>
                </a:solidFill>
              </a:rPr>
              <a:t>record</a:t>
            </a:r>
            <a:r>
              <a:rPr lang="en-US" sz="2400" dirty="0">
                <a:solidFill>
                  <a:schemeClr val="tx1"/>
                </a:solidFill>
              </a:rPr>
              <a:t>, the compiler generates public </a:t>
            </a:r>
            <a:r>
              <a:rPr lang="en-US" sz="2400" b="1" i="1" dirty="0">
                <a:solidFill>
                  <a:schemeClr val="tx1"/>
                </a:solidFill>
              </a:rPr>
              <a:t>properties</a:t>
            </a:r>
            <a:r>
              <a:rPr lang="en-US" sz="2400" dirty="0">
                <a:solidFill>
                  <a:schemeClr val="tx1"/>
                </a:solidFill>
              </a:rPr>
              <a:t> for the primary constructor parameters. </a:t>
            </a:r>
          </a:p>
        </p:txBody>
      </p:sp>
      <p:sp>
        <p:nvSpPr>
          <p:cNvPr id="4" name="TextBox 3">
            <a:extLst>
              <a:ext uri="{FF2B5EF4-FFF2-40B4-BE49-F238E27FC236}">
                <a16:creationId xmlns:a16="http://schemas.microsoft.com/office/drawing/2014/main" id="{1F95024D-046C-E902-D733-A787644A7B61}"/>
              </a:ext>
            </a:extLst>
          </p:cNvPr>
          <p:cNvSpPr txBox="1"/>
          <p:nvPr/>
        </p:nvSpPr>
        <p:spPr>
          <a:xfrm>
            <a:off x="7459316" y="3894220"/>
            <a:ext cx="1714501" cy="369332"/>
          </a:xfrm>
          <a:prstGeom prst="rect">
            <a:avLst/>
          </a:prstGeom>
          <a:noFill/>
        </p:spPr>
        <p:txBody>
          <a:bodyPr wrap="square" rtlCol="0">
            <a:spAutoFit/>
          </a:bodyPr>
          <a:lstStyle/>
          <a:p>
            <a:pPr algn="ctr"/>
            <a:r>
              <a:rPr lang="en-US" dirty="0">
                <a:highlight>
                  <a:srgbClr val="FFFF00"/>
                </a:highlight>
              </a:rPr>
              <a:t>You type this.</a:t>
            </a:r>
          </a:p>
        </p:txBody>
      </p:sp>
      <p:sp>
        <p:nvSpPr>
          <p:cNvPr id="6" name="TextBox 5">
            <a:extLst>
              <a:ext uri="{FF2B5EF4-FFF2-40B4-BE49-F238E27FC236}">
                <a16:creationId xmlns:a16="http://schemas.microsoft.com/office/drawing/2014/main" id="{1713C972-805D-81AA-5BCB-FC31B043F20E}"/>
              </a:ext>
            </a:extLst>
          </p:cNvPr>
          <p:cNvSpPr txBox="1"/>
          <p:nvPr/>
        </p:nvSpPr>
        <p:spPr>
          <a:xfrm>
            <a:off x="7265367" y="4746074"/>
            <a:ext cx="2954408" cy="369332"/>
          </a:xfrm>
          <a:prstGeom prst="rect">
            <a:avLst/>
          </a:prstGeom>
          <a:noFill/>
        </p:spPr>
        <p:txBody>
          <a:bodyPr wrap="square" rtlCol="0">
            <a:spAutoFit/>
          </a:bodyPr>
          <a:lstStyle/>
          <a:p>
            <a:pPr algn="ctr"/>
            <a:r>
              <a:rPr lang="en-US" dirty="0">
                <a:highlight>
                  <a:srgbClr val="FFFF00"/>
                </a:highlight>
              </a:rPr>
              <a:t>The compiler </a:t>
            </a:r>
            <a:r>
              <a:rPr lang="en-US">
                <a:highlight>
                  <a:srgbClr val="FFFF00"/>
                </a:highlight>
              </a:rPr>
              <a:t>creates this.</a:t>
            </a:r>
            <a:endParaRPr lang="en-US" dirty="0">
              <a:highlight>
                <a:srgbClr val="FFFF00"/>
              </a:highlight>
            </a:endParaRPr>
          </a:p>
        </p:txBody>
      </p:sp>
    </p:spTree>
    <p:extLst>
      <p:ext uri="{BB962C8B-B14F-4D97-AF65-F5344CB8AC3E}">
        <p14:creationId xmlns:p14="http://schemas.microsoft.com/office/powerpoint/2010/main" val="199788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2080151" y="-3251"/>
            <a:ext cx="8779693" cy="4588251"/>
          </a:xfrm>
          <a:solidFill>
            <a:schemeClr val="accent1"/>
          </a:solidFill>
        </p:spPr>
        <p:txBody>
          <a:bodyPr anchor="ctr">
            <a:noAutofit/>
          </a:bodyPr>
          <a:lstStyle/>
          <a:p>
            <a:r>
              <a:rPr lang="en-US" i="1" dirty="0"/>
              <a:t>A </a:t>
            </a:r>
            <a:r>
              <a:rPr lang="en-US" b="1" i="1" dirty="0"/>
              <a:t>Class</a:t>
            </a:r>
            <a:r>
              <a:rPr lang="en-US" i="1" dirty="0"/>
              <a:t> is a blueprint for a </a:t>
            </a:r>
            <a:r>
              <a:rPr lang="en-US" b="1" i="1" dirty="0"/>
              <a:t>Class</a:t>
            </a:r>
            <a:r>
              <a:rPr lang="en-US" i="1" dirty="0"/>
              <a:t> Object. The </a:t>
            </a:r>
            <a:r>
              <a:rPr lang="en-US" b="1" i="1" dirty="0"/>
              <a:t>Class</a:t>
            </a:r>
            <a:r>
              <a:rPr lang="en-US" i="1" dirty="0"/>
              <a:t> is the most fundamental of C#’s types. It is a data structure that combines state (fields) and functionality (methods) into a single unit. </a:t>
            </a:r>
            <a:r>
              <a:rPr lang="en-US" b="1" i="1" dirty="0"/>
              <a:t>Classes</a:t>
            </a:r>
            <a:r>
              <a:rPr lang="en-US" i="1" dirty="0"/>
              <a:t> support inheritance and polymorphism. </a:t>
            </a:r>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0" y="4585000"/>
            <a:ext cx="12191999" cy="2273000"/>
          </a:xfrm>
        </p:spPr>
        <p:txBody>
          <a:bodyPr anchor="ctr">
            <a:noAutofit/>
          </a:bodyPr>
          <a:lstStyle/>
          <a:p>
            <a:pPr algn="ctr"/>
            <a:r>
              <a:rPr lang="en-US" sz="1400" dirty="0">
                <a:hlinkClick r:id="rId2"/>
              </a:rPr>
              <a:t>https://docs.microsoft.com/en-us/dotnet/csharp/tour-of-csharp/classes-and-objects</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2F9BC7-3990-4A21-9E38-05BF03F5D519}"/>
              </a:ext>
            </a:extLst>
          </p:cNvPr>
          <p:cNvSpPr>
            <a:spLocks noGrp="1"/>
          </p:cNvSpPr>
          <p:nvPr>
            <p:ph type="title"/>
          </p:nvPr>
        </p:nvSpPr>
        <p:spPr>
          <a:xfrm>
            <a:off x="1096963" y="287338"/>
            <a:ext cx="10058400" cy="1449387"/>
          </a:xfrm>
          <a:prstGeom prst="rect">
            <a:avLst/>
          </a:prstGeom>
        </p:spPr>
        <p:txBody>
          <a:bodyPr anchor="b">
            <a:normAutofit/>
          </a:bodyPr>
          <a:lstStyle/>
          <a:p>
            <a:r>
              <a:rPr lang="en-US" dirty="0">
                <a:solidFill>
                  <a:schemeClr val="tx1"/>
                </a:solidFill>
              </a:rPr>
              <a:t>Class</a:t>
            </a:r>
            <a:br>
              <a:rPr lang="en-US" sz="2900" dirty="0"/>
            </a:br>
            <a:r>
              <a:rPr lang="en-US" sz="1400" dirty="0">
                <a:hlinkClick r:id="rId2"/>
              </a:rPr>
              <a:t>https://docs.microsoft.com/en-us/dotnet/csharp/tour-of-csharp/classes-and-objects</a:t>
            </a:r>
            <a:endParaRPr lang="en-US" sz="2900" dirty="0"/>
          </a:p>
        </p:txBody>
      </p:sp>
      <p:sp>
        <p:nvSpPr>
          <p:cNvPr id="3" name="Content Placeholder 2">
            <a:extLst>
              <a:ext uri="{FF2B5EF4-FFF2-40B4-BE49-F238E27FC236}">
                <a16:creationId xmlns:a16="http://schemas.microsoft.com/office/drawing/2014/main" id="{E4932447-0607-4FA1-BA98-06A9852ACCB0}"/>
              </a:ext>
            </a:extLst>
          </p:cNvPr>
          <p:cNvSpPr>
            <a:spLocks noGrp="1"/>
          </p:cNvSpPr>
          <p:nvPr>
            <p:ph sz="half" idx="1"/>
          </p:nvPr>
        </p:nvSpPr>
        <p:spPr>
          <a:xfrm>
            <a:off x="1197665" y="1946536"/>
            <a:ext cx="4341485" cy="4445875"/>
          </a:xfrm>
          <a:prstGeom prst="rect">
            <a:avLst/>
          </a:prstGeom>
        </p:spPr>
        <p:txBody>
          <a:bodyPr anchor="ctr">
            <a:normAutofit fontScale="85000" lnSpcReduction="10000"/>
          </a:bodyPr>
          <a:lstStyle/>
          <a:p>
            <a:pPr marL="0" indent="0">
              <a:buNone/>
            </a:pPr>
            <a:r>
              <a:rPr lang="en-US" sz="2400" dirty="0">
                <a:solidFill>
                  <a:schemeClr val="tx1"/>
                </a:solidFill>
              </a:rPr>
              <a:t>Classes are defined using class declarations. </a:t>
            </a:r>
          </a:p>
          <a:p>
            <a:pPr marL="0" indent="0">
              <a:buNone/>
            </a:pPr>
            <a:r>
              <a:rPr lang="en-US" sz="2400" dirty="0">
                <a:solidFill>
                  <a:schemeClr val="tx1"/>
                </a:solidFill>
              </a:rPr>
              <a:t>A class declaration starts with a header that specifies </a:t>
            </a:r>
          </a:p>
          <a:p>
            <a:pPr lvl="1">
              <a:buFont typeface="Arial" panose="020B0604020202020204" pitchFamily="34" charset="0"/>
              <a:buChar char="•"/>
            </a:pPr>
            <a:r>
              <a:rPr lang="en-US" sz="2000" dirty="0">
                <a:solidFill>
                  <a:schemeClr val="tx1"/>
                </a:solidFill>
              </a:rPr>
              <a:t>the attributes and modifiers of the class, </a:t>
            </a:r>
          </a:p>
          <a:p>
            <a:pPr lvl="1">
              <a:buFont typeface="Arial" panose="020B0604020202020204" pitchFamily="34" charset="0"/>
              <a:buChar char="•"/>
            </a:pPr>
            <a:r>
              <a:rPr lang="en-US" sz="2000" dirty="0">
                <a:solidFill>
                  <a:schemeClr val="tx1"/>
                </a:solidFill>
              </a:rPr>
              <a:t>the name of the class, </a:t>
            </a:r>
          </a:p>
          <a:p>
            <a:pPr lvl="1">
              <a:buFont typeface="Arial" panose="020B0604020202020204" pitchFamily="34" charset="0"/>
              <a:buChar char="•"/>
            </a:pPr>
            <a:r>
              <a:rPr lang="en-US" sz="2000" dirty="0">
                <a:solidFill>
                  <a:schemeClr val="tx1"/>
                </a:solidFill>
              </a:rPr>
              <a:t>the base class (if given), and </a:t>
            </a:r>
          </a:p>
          <a:p>
            <a:pPr lvl="1">
              <a:buFont typeface="Arial" panose="020B0604020202020204" pitchFamily="34" charset="0"/>
              <a:buChar char="•"/>
            </a:pPr>
            <a:r>
              <a:rPr lang="en-US" sz="2000" dirty="0">
                <a:solidFill>
                  <a:schemeClr val="tx1"/>
                </a:solidFill>
              </a:rPr>
              <a:t>the interfaces implemented by the class. </a:t>
            </a:r>
          </a:p>
          <a:p>
            <a:pPr marL="0" indent="0">
              <a:buNone/>
            </a:pPr>
            <a:r>
              <a:rPr lang="en-US" sz="2400" dirty="0">
                <a:solidFill>
                  <a:schemeClr val="tx1"/>
                </a:solidFill>
              </a:rPr>
              <a:t>The header is followed by the class </a:t>
            </a:r>
            <a:r>
              <a:rPr lang="en-US" sz="2400" b="1" i="1" dirty="0">
                <a:solidFill>
                  <a:schemeClr val="tx1"/>
                </a:solidFill>
              </a:rPr>
              <a:t>body</a:t>
            </a:r>
            <a:r>
              <a:rPr lang="en-US" sz="2400" dirty="0">
                <a:solidFill>
                  <a:schemeClr val="tx1"/>
                </a:solidFill>
              </a:rPr>
              <a:t>, which consists of a list of member declarations written between </a:t>
            </a:r>
            <a:r>
              <a:rPr lang="en-US" sz="2400" dirty="0" err="1">
                <a:solidFill>
                  <a:schemeClr val="tx1"/>
                </a:solidFill>
              </a:rPr>
              <a:t>curleyBrackets</a:t>
            </a:r>
            <a:r>
              <a:rPr lang="en-US" sz="2400" dirty="0">
                <a:solidFill>
                  <a:schemeClr val="tx1"/>
                </a:solidFill>
              </a:rPr>
              <a:t> </a:t>
            </a:r>
            <a:r>
              <a:rPr lang="en-US" sz="2400" dirty="0">
                <a:solidFill>
                  <a:srgbClr val="FF0000"/>
                </a:solidFill>
              </a:rPr>
              <a:t>{ }</a:t>
            </a:r>
            <a:r>
              <a:rPr lang="en-US" sz="2400" dirty="0">
                <a:solidFill>
                  <a:schemeClr val="tx1"/>
                </a:solidFill>
              </a:rPr>
              <a:t>.</a:t>
            </a:r>
          </a:p>
        </p:txBody>
      </p:sp>
      <p:pic>
        <p:nvPicPr>
          <p:cNvPr id="5" name="Picture 4">
            <a:extLst>
              <a:ext uri="{FF2B5EF4-FFF2-40B4-BE49-F238E27FC236}">
                <a16:creationId xmlns:a16="http://schemas.microsoft.com/office/drawing/2014/main" id="{283FA7C8-F794-4F2B-951B-06A20B824010}"/>
              </a:ext>
            </a:extLst>
          </p:cNvPr>
          <p:cNvPicPr>
            <a:picLocks noChangeAspect="1"/>
          </p:cNvPicPr>
          <p:nvPr/>
        </p:nvPicPr>
        <p:blipFill>
          <a:blip r:embed="rId3"/>
          <a:stretch>
            <a:fillRect/>
          </a:stretch>
        </p:blipFill>
        <p:spPr>
          <a:xfrm>
            <a:off x="6177797" y="2109323"/>
            <a:ext cx="5567974" cy="4120302"/>
          </a:xfrm>
          <a:prstGeom prst="rect">
            <a:avLst/>
          </a:prstGeom>
          <a:noFill/>
          <a:ln w="25400">
            <a:solidFill>
              <a:schemeClr val="accent2"/>
            </a:solidFill>
          </a:ln>
          <a:effectLst/>
        </p:spPr>
      </p:pic>
      <p:sp>
        <p:nvSpPr>
          <p:cNvPr id="6" name="TextBox 5">
            <a:extLst>
              <a:ext uri="{FF2B5EF4-FFF2-40B4-BE49-F238E27FC236}">
                <a16:creationId xmlns:a16="http://schemas.microsoft.com/office/drawing/2014/main" id="{C72B7A0C-B338-4610-9327-D5B7FB06E6A7}"/>
              </a:ext>
            </a:extLst>
          </p:cNvPr>
          <p:cNvSpPr txBox="1"/>
          <p:nvPr/>
        </p:nvSpPr>
        <p:spPr>
          <a:xfrm>
            <a:off x="9684249" y="2325300"/>
            <a:ext cx="914400" cy="369332"/>
          </a:xfrm>
          <a:prstGeom prst="rect">
            <a:avLst/>
          </a:prstGeom>
          <a:noFill/>
        </p:spPr>
        <p:txBody>
          <a:bodyPr wrap="square" rtlCol="0">
            <a:spAutoFit/>
          </a:bodyPr>
          <a:lstStyle/>
          <a:p>
            <a:r>
              <a:rPr lang="en-US" dirty="0">
                <a:solidFill>
                  <a:srgbClr val="FF0000"/>
                </a:solidFill>
              </a:rPr>
              <a:t>Header</a:t>
            </a:r>
          </a:p>
        </p:txBody>
      </p:sp>
      <p:sp>
        <p:nvSpPr>
          <p:cNvPr id="7" name="Left Bracket 6">
            <a:extLst>
              <a:ext uri="{FF2B5EF4-FFF2-40B4-BE49-F238E27FC236}">
                <a16:creationId xmlns:a16="http://schemas.microsoft.com/office/drawing/2014/main" id="{75E01118-E788-4633-B19F-E1718CF75C5B}"/>
              </a:ext>
            </a:extLst>
          </p:cNvPr>
          <p:cNvSpPr/>
          <p:nvPr/>
        </p:nvSpPr>
        <p:spPr>
          <a:xfrm>
            <a:off x="5981198" y="2726043"/>
            <a:ext cx="1694329" cy="3416481"/>
          </a:xfrm>
          <a:prstGeom prst="leftBracket">
            <a:avLst/>
          </a:prstGeom>
          <a:ln w="317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BDDE70B-E90F-4E5B-B18C-666278E5FAC4}"/>
              </a:ext>
            </a:extLst>
          </p:cNvPr>
          <p:cNvCxnSpPr>
            <a:cxnSpLocks/>
          </p:cNvCxnSpPr>
          <p:nvPr/>
        </p:nvCxnSpPr>
        <p:spPr>
          <a:xfrm flipH="1">
            <a:off x="5249678" y="4104929"/>
            <a:ext cx="731521"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507F68-9D13-423B-93F5-1868296DB76B}"/>
              </a:ext>
            </a:extLst>
          </p:cNvPr>
          <p:cNvSpPr txBox="1"/>
          <p:nvPr/>
        </p:nvSpPr>
        <p:spPr>
          <a:xfrm>
            <a:off x="5315632" y="3751238"/>
            <a:ext cx="665567" cy="369332"/>
          </a:xfrm>
          <a:prstGeom prst="rect">
            <a:avLst/>
          </a:prstGeom>
          <a:noFill/>
        </p:spPr>
        <p:txBody>
          <a:bodyPr wrap="none" rtlCol="0">
            <a:spAutoFit/>
          </a:bodyPr>
          <a:lstStyle/>
          <a:p>
            <a:r>
              <a:rPr lang="en-US" dirty="0">
                <a:solidFill>
                  <a:schemeClr val="accent2"/>
                </a:solidFill>
              </a:rPr>
              <a:t>Body</a:t>
            </a:r>
          </a:p>
        </p:txBody>
      </p:sp>
      <p:cxnSp>
        <p:nvCxnSpPr>
          <p:cNvPr id="12" name="Straight Connector 11">
            <a:extLst>
              <a:ext uri="{FF2B5EF4-FFF2-40B4-BE49-F238E27FC236}">
                <a16:creationId xmlns:a16="http://schemas.microsoft.com/office/drawing/2014/main" id="{66A6C1EA-677B-4BF0-8BDE-15D29C01FF7F}"/>
              </a:ext>
            </a:extLst>
          </p:cNvPr>
          <p:cNvCxnSpPr>
            <a:cxnSpLocks/>
          </p:cNvCxnSpPr>
          <p:nvPr/>
        </p:nvCxnSpPr>
        <p:spPr>
          <a:xfrm flipH="1">
            <a:off x="6309307" y="2650776"/>
            <a:ext cx="415783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93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8E97D-A8D6-4814-B560-61CF89805D47}"/>
              </a:ext>
            </a:extLst>
          </p:cNvPr>
          <p:cNvSpPr>
            <a:spLocks noGrp="1"/>
          </p:cNvSpPr>
          <p:nvPr>
            <p:ph sz="half" idx="1"/>
          </p:nvPr>
        </p:nvSpPr>
        <p:spPr>
          <a:xfrm>
            <a:off x="1096963" y="1928812"/>
            <a:ext cx="5193447" cy="2895993"/>
          </a:xfrm>
        </p:spPr>
        <p:txBody>
          <a:bodyPr anchor="ctr">
            <a:normAutofit lnSpcReduction="10000"/>
          </a:bodyPr>
          <a:lstStyle/>
          <a:p>
            <a:r>
              <a:rPr lang="en-US" sz="2800" dirty="0">
                <a:solidFill>
                  <a:schemeClr val="tx1"/>
                </a:solidFill>
              </a:rPr>
              <a:t>Instances of classes are created using the </a:t>
            </a:r>
            <a:r>
              <a:rPr lang="en-US" sz="2800" dirty="0">
                <a:solidFill>
                  <a:srgbClr val="FF0000"/>
                </a:solidFill>
              </a:rPr>
              <a:t>new</a:t>
            </a:r>
            <a:r>
              <a:rPr lang="en-US" sz="2800" dirty="0">
                <a:solidFill>
                  <a:schemeClr val="tx1"/>
                </a:solidFill>
              </a:rPr>
              <a:t> operator, which </a:t>
            </a:r>
          </a:p>
          <a:p>
            <a:pPr marL="457200" lvl="2" indent="-274320">
              <a:buFont typeface="+mj-lt"/>
              <a:buAutoNum type="arabicPeriod"/>
            </a:pPr>
            <a:r>
              <a:rPr lang="en-US" sz="2400" dirty="0">
                <a:solidFill>
                  <a:schemeClr val="tx1"/>
                </a:solidFill>
              </a:rPr>
              <a:t>allocates heap memory for an instance of the class, </a:t>
            </a:r>
          </a:p>
          <a:p>
            <a:pPr marL="457200" lvl="2" indent="-274320">
              <a:buFont typeface="+mj-lt"/>
              <a:buAutoNum type="arabicPeriod"/>
            </a:pPr>
            <a:r>
              <a:rPr lang="en-US" sz="2400" dirty="0">
                <a:solidFill>
                  <a:schemeClr val="tx1"/>
                </a:solidFill>
              </a:rPr>
              <a:t>invokes the class constructor to initialize the instance, and</a:t>
            </a:r>
          </a:p>
          <a:p>
            <a:pPr marL="457200" lvl="2" indent="-274320">
              <a:buFont typeface="+mj-lt"/>
              <a:buAutoNum type="arabicPeriod"/>
            </a:pPr>
            <a:r>
              <a:rPr lang="en-US" sz="2400" dirty="0">
                <a:solidFill>
                  <a:schemeClr val="tx1"/>
                </a:solidFill>
              </a:rPr>
              <a:t>returns a </a:t>
            </a:r>
            <a:r>
              <a:rPr lang="en-US" sz="2400" b="1" i="1" dirty="0">
                <a:solidFill>
                  <a:schemeClr val="tx1"/>
                </a:solidFill>
              </a:rPr>
              <a:t>reference</a:t>
            </a:r>
            <a:r>
              <a:rPr lang="en-US" sz="2400" dirty="0">
                <a:solidFill>
                  <a:schemeClr val="tx1"/>
                </a:solidFill>
              </a:rPr>
              <a:t> to the instance. </a:t>
            </a:r>
            <a:endParaRPr lang="en-US" sz="3200" dirty="0">
              <a:solidFill>
                <a:schemeClr val="tx1"/>
              </a:solidFill>
            </a:endParaRPr>
          </a:p>
        </p:txBody>
      </p:sp>
      <p:sp>
        <p:nvSpPr>
          <p:cNvPr id="4" name="Content Placeholder 3">
            <a:extLst>
              <a:ext uri="{FF2B5EF4-FFF2-40B4-BE49-F238E27FC236}">
                <a16:creationId xmlns:a16="http://schemas.microsoft.com/office/drawing/2014/main" id="{45A6DCAE-770A-4E35-8288-653F05B91195}"/>
              </a:ext>
            </a:extLst>
          </p:cNvPr>
          <p:cNvSpPr>
            <a:spLocks noGrp="1"/>
          </p:cNvSpPr>
          <p:nvPr>
            <p:ph sz="half" idx="2"/>
          </p:nvPr>
        </p:nvSpPr>
        <p:spPr>
          <a:xfrm>
            <a:off x="6505186" y="1893804"/>
            <a:ext cx="4476713" cy="2931001"/>
          </a:xfrm>
        </p:spPr>
        <p:txBody>
          <a:bodyPr anchor="ctr">
            <a:normAutofit lnSpcReduction="10000"/>
          </a:bodyPr>
          <a:lstStyle/>
          <a:p>
            <a:pPr marL="201168" lvl="1" indent="0">
              <a:buNone/>
            </a:pPr>
            <a:r>
              <a:rPr lang="en-US" sz="2800" dirty="0">
                <a:solidFill>
                  <a:schemeClr val="tx1"/>
                </a:solidFill>
              </a:rPr>
              <a:t>The memory occupied by an object is automatically reclaimed by the </a:t>
            </a:r>
            <a:r>
              <a:rPr lang="en-US" sz="2800" b="1" i="1" dirty="0">
                <a:solidFill>
                  <a:schemeClr val="tx1"/>
                </a:solidFill>
              </a:rPr>
              <a:t>Garbage Collector</a:t>
            </a:r>
            <a:r>
              <a:rPr lang="en-US" sz="2800" dirty="0">
                <a:solidFill>
                  <a:schemeClr val="tx1"/>
                </a:solidFill>
              </a:rPr>
              <a:t> after the object is out of scope.</a:t>
            </a:r>
          </a:p>
        </p:txBody>
      </p:sp>
      <p:sp>
        <p:nvSpPr>
          <p:cNvPr id="5" name="Title 1">
            <a:extLst>
              <a:ext uri="{FF2B5EF4-FFF2-40B4-BE49-F238E27FC236}">
                <a16:creationId xmlns:a16="http://schemas.microsoft.com/office/drawing/2014/main" id="{9D1AE061-5AFE-4414-BB5E-D1AD778AD3C2}"/>
              </a:ext>
            </a:extLst>
          </p:cNvPr>
          <p:cNvSpPr>
            <a:spLocks noGrp="1"/>
          </p:cNvSpPr>
          <p:nvPr>
            <p:ph type="title"/>
          </p:nvPr>
        </p:nvSpPr>
        <p:spPr>
          <a:xfrm>
            <a:off x="1096963" y="287338"/>
            <a:ext cx="10058400" cy="1449387"/>
          </a:xfrm>
          <a:prstGeom prst="rect">
            <a:avLst/>
          </a:prstGeom>
        </p:spPr>
        <p:txBody>
          <a:bodyPr anchor="b">
            <a:normAutofit/>
          </a:bodyPr>
          <a:lstStyle/>
          <a:p>
            <a:r>
              <a:rPr lang="en-US" dirty="0">
                <a:solidFill>
                  <a:schemeClr val="tx1"/>
                </a:solidFill>
              </a:rPr>
              <a:t>Class – Instance Instantiation</a:t>
            </a:r>
            <a:br>
              <a:rPr lang="en-US" sz="2900" dirty="0"/>
            </a:br>
            <a:r>
              <a:rPr lang="en-US" sz="1400" dirty="0">
                <a:hlinkClick r:id="rId2"/>
              </a:rPr>
              <a:t>https://docs.microsoft.com/en-us/dotnet/csharp/tour-of-csharp/classes-and-objects</a:t>
            </a:r>
            <a:endParaRPr lang="en-US" sz="2900" dirty="0"/>
          </a:p>
        </p:txBody>
      </p:sp>
      <p:pic>
        <p:nvPicPr>
          <p:cNvPr id="6" name="Picture 5">
            <a:extLst>
              <a:ext uri="{FF2B5EF4-FFF2-40B4-BE49-F238E27FC236}">
                <a16:creationId xmlns:a16="http://schemas.microsoft.com/office/drawing/2014/main" id="{3AAE3A15-B00B-4240-806A-53AA5BAC749C}"/>
              </a:ext>
            </a:extLst>
          </p:cNvPr>
          <p:cNvPicPr>
            <a:picLocks noChangeAspect="1"/>
          </p:cNvPicPr>
          <p:nvPr/>
        </p:nvPicPr>
        <p:blipFill>
          <a:blip r:embed="rId3"/>
          <a:stretch>
            <a:fillRect/>
          </a:stretch>
        </p:blipFill>
        <p:spPr>
          <a:xfrm>
            <a:off x="2830533" y="4867265"/>
            <a:ext cx="6919754" cy="1409580"/>
          </a:xfrm>
          <a:prstGeom prst="rect">
            <a:avLst/>
          </a:prstGeom>
          <a:ln w="25400">
            <a:solidFill>
              <a:schemeClr val="accent2"/>
            </a:solidFill>
          </a:ln>
          <a:effectLst/>
        </p:spPr>
      </p:pic>
    </p:spTree>
    <p:extLst>
      <p:ext uri="{BB962C8B-B14F-4D97-AF65-F5344CB8AC3E}">
        <p14:creationId xmlns:p14="http://schemas.microsoft.com/office/powerpoint/2010/main" val="39749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1B4A2-7BA2-43B3-970F-809B5D37D473}"/>
              </a:ext>
            </a:extLst>
          </p:cNvPr>
          <p:cNvSpPr>
            <a:spLocks noGrp="1"/>
          </p:cNvSpPr>
          <p:nvPr>
            <p:ph sz="half" idx="1"/>
          </p:nvPr>
        </p:nvSpPr>
        <p:spPr>
          <a:xfrm>
            <a:off x="6985374" y="1912771"/>
            <a:ext cx="4581135" cy="4508432"/>
          </a:xfrm>
          <a:ln w="25400">
            <a:noFill/>
          </a:ln>
        </p:spPr>
        <p:txBody>
          <a:bodyPr anchor="ctr">
            <a:normAutofit lnSpcReduction="10000"/>
          </a:bodyPr>
          <a:lstStyle/>
          <a:p>
            <a:r>
              <a:rPr lang="en-US" sz="2800" dirty="0">
                <a:solidFill>
                  <a:schemeClr val="tx1"/>
                </a:solidFill>
              </a:rPr>
              <a:t>Class members can be:</a:t>
            </a:r>
          </a:p>
          <a:p>
            <a:pPr lvl="1">
              <a:buFont typeface="Arial" panose="020B0604020202020204" pitchFamily="34" charset="0"/>
              <a:buChar char="•"/>
            </a:pPr>
            <a:r>
              <a:rPr lang="en-US" sz="2400" u="sng" dirty="0">
                <a:solidFill>
                  <a:schemeClr val="tx1"/>
                </a:solidFill>
              </a:rPr>
              <a:t>static</a:t>
            </a:r>
            <a:r>
              <a:rPr lang="en-US" sz="2400" dirty="0">
                <a:solidFill>
                  <a:schemeClr val="tx1"/>
                </a:solidFill>
              </a:rPr>
              <a:t> - belong to classes. </a:t>
            </a:r>
            <a:r>
              <a:rPr lang="en-US" sz="2400" dirty="0" err="1">
                <a:solidFill>
                  <a:schemeClr val="tx1"/>
                </a:solidFill>
              </a:rPr>
              <a:t>Envoked</a:t>
            </a:r>
            <a:r>
              <a:rPr lang="en-US" sz="2400" dirty="0">
                <a:solidFill>
                  <a:schemeClr val="tx1"/>
                </a:solidFill>
              </a:rPr>
              <a:t> with: </a:t>
            </a:r>
            <a:r>
              <a:rPr lang="en-US" sz="2400" dirty="0" err="1">
                <a:solidFill>
                  <a:srgbClr val="FF0000"/>
                </a:solidFill>
              </a:rPr>
              <a:t>ClassName.MethodName</a:t>
            </a:r>
            <a:r>
              <a:rPr lang="en-US" sz="2400" dirty="0">
                <a:solidFill>
                  <a:srgbClr val="FF0000"/>
                </a:solidFill>
              </a:rPr>
              <a:t>();</a:t>
            </a:r>
          </a:p>
          <a:p>
            <a:pPr lvl="1">
              <a:buFont typeface="Arial" panose="020B0604020202020204" pitchFamily="34" charset="0"/>
              <a:buChar char="•"/>
            </a:pPr>
            <a:r>
              <a:rPr lang="en-US" sz="2400" u="sng" dirty="0">
                <a:solidFill>
                  <a:schemeClr val="tx1"/>
                </a:solidFill>
              </a:rPr>
              <a:t>instance</a:t>
            </a:r>
            <a:r>
              <a:rPr lang="en-US" sz="2400" dirty="0">
                <a:solidFill>
                  <a:schemeClr val="tx1"/>
                </a:solidFill>
              </a:rPr>
              <a:t> - belong to </a:t>
            </a:r>
            <a:r>
              <a:rPr lang="en-US" sz="2400" b="1" i="1" dirty="0">
                <a:solidFill>
                  <a:schemeClr val="tx1"/>
                </a:solidFill>
              </a:rPr>
              <a:t>instances</a:t>
            </a:r>
            <a:r>
              <a:rPr lang="en-US" sz="2400" dirty="0">
                <a:solidFill>
                  <a:schemeClr val="tx1"/>
                </a:solidFill>
              </a:rPr>
              <a:t> of classes. </a:t>
            </a:r>
            <a:r>
              <a:rPr lang="en-US" sz="2400" dirty="0" err="1">
                <a:solidFill>
                  <a:schemeClr val="tx1"/>
                </a:solidFill>
              </a:rPr>
              <a:t>Envoked</a:t>
            </a:r>
            <a:r>
              <a:rPr lang="en-US" sz="2400" dirty="0">
                <a:solidFill>
                  <a:schemeClr val="tx1"/>
                </a:solidFill>
              </a:rPr>
              <a:t> with: </a:t>
            </a:r>
            <a:r>
              <a:rPr lang="en-US" sz="2400" dirty="0" err="1">
                <a:solidFill>
                  <a:srgbClr val="FF0000"/>
                </a:solidFill>
              </a:rPr>
              <a:t>InstanceName.MethodName</a:t>
            </a:r>
            <a:r>
              <a:rPr lang="en-US" sz="2400" dirty="0">
                <a:solidFill>
                  <a:srgbClr val="FF0000"/>
                </a:solidFill>
              </a:rPr>
              <a:t>();</a:t>
            </a:r>
          </a:p>
        </p:txBody>
      </p:sp>
      <p:sp>
        <p:nvSpPr>
          <p:cNvPr id="4" name="Content Placeholder 3">
            <a:extLst>
              <a:ext uri="{FF2B5EF4-FFF2-40B4-BE49-F238E27FC236}">
                <a16:creationId xmlns:a16="http://schemas.microsoft.com/office/drawing/2014/main" id="{30EC2DF2-389C-4E3F-A6DB-E6E7A822AD7F}"/>
              </a:ext>
            </a:extLst>
          </p:cNvPr>
          <p:cNvSpPr>
            <a:spLocks noGrp="1"/>
          </p:cNvSpPr>
          <p:nvPr>
            <p:ph sz="half" idx="2"/>
          </p:nvPr>
        </p:nvSpPr>
        <p:spPr>
          <a:xfrm>
            <a:off x="1131192" y="2034174"/>
            <a:ext cx="5495314" cy="4265626"/>
          </a:xfrm>
          <a:ln w="25400">
            <a:noFill/>
          </a:ln>
        </p:spPr>
        <p:txBody>
          <a:bodyPr anchor="ctr">
            <a:normAutofit lnSpcReduction="10000"/>
          </a:bodyPr>
          <a:lstStyle/>
          <a:p>
            <a:pPr>
              <a:lnSpc>
                <a:spcPct val="100000"/>
              </a:lnSpc>
            </a:pPr>
            <a:r>
              <a:rPr lang="en-US" sz="2800" dirty="0">
                <a:solidFill>
                  <a:schemeClr val="tx1"/>
                </a:solidFill>
              </a:rPr>
              <a:t>Members of a class are:</a:t>
            </a:r>
          </a:p>
          <a:p>
            <a:pPr lvl="1">
              <a:buFont typeface="Arial" panose="020B0604020202020204" pitchFamily="34" charset="0"/>
              <a:buChar char="•"/>
            </a:pPr>
            <a:r>
              <a:rPr lang="en-US" sz="2200" u="sng" dirty="0">
                <a:solidFill>
                  <a:schemeClr val="tx1"/>
                </a:solidFill>
              </a:rPr>
              <a:t>Constructors</a:t>
            </a:r>
            <a:r>
              <a:rPr lang="en-US" sz="2200" dirty="0">
                <a:solidFill>
                  <a:schemeClr val="tx1"/>
                </a:solidFill>
              </a:rPr>
              <a:t> - To initialize instances of the class</a:t>
            </a:r>
          </a:p>
          <a:p>
            <a:pPr lvl="1">
              <a:buFont typeface="Arial" panose="020B0604020202020204" pitchFamily="34" charset="0"/>
              <a:buChar char="•"/>
            </a:pPr>
            <a:r>
              <a:rPr lang="en-US" sz="2200" u="sng" dirty="0">
                <a:solidFill>
                  <a:schemeClr val="tx1"/>
                </a:solidFill>
              </a:rPr>
              <a:t>Constants</a:t>
            </a:r>
            <a:r>
              <a:rPr lang="en-US" sz="2200" dirty="0">
                <a:solidFill>
                  <a:schemeClr val="tx1"/>
                </a:solidFill>
              </a:rPr>
              <a:t> - Constant values</a:t>
            </a:r>
          </a:p>
          <a:p>
            <a:pPr lvl="1">
              <a:buFont typeface="Arial" panose="020B0604020202020204" pitchFamily="34" charset="0"/>
              <a:buChar char="•"/>
            </a:pPr>
            <a:r>
              <a:rPr lang="en-US" sz="2200" u="sng" dirty="0">
                <a:solidFill>
                  <a:schemeClr val="tx1"/>
                </a:solidFill>
              </a:rPr>
              <a:t>Fields</a:t>
            </a:r>
            <a:r>
              <a:rPr lang="en-US" sz="2200" dirty="0">
                <a:solidFill>
                  <a:schemeClr val="tx1"/>
                </a:solidFill>
              </a:rPr>
              <a:t> – Variables</a:t>
            </a:r>
          </a:p>
          <a:p>
            <a:pPr lvl="1">
              <a:buFont typeface="Arial" panose="020B0604020202020204" pitchFamily="34" charset="0"/>
              <a:buChar char="•"/>
            </a:pPr>
            <a:r>
              <a:rPr lang="en-US" sz="2200" u="sng" dirty="0">
                <a:solidFill>
                  <a:schemeClr val="tx1"/>
                </a:solidFill>
              </a:rPr>
              <a:t>Methods</a:t>
            </a:r>
            <a:r>
              <a:rPr lang="en-US" sz="2200" dirty="0">
                <a:solidFill>
                  <a:schemeClr val="tx1"/>
                </a:solidFill>
              </a:rPr>
              <a:t> – Computations/actions that can be performed</a:t>
            </a:r>
          </a:p>
          <a:p>
            <a:pPr lvl="1">
              <a:buFont typeface="Arial" panose="020B0604020202020204" pitchFamily="34" charset="0"/>
              <a:buChar char="•"/>
            </a:pPr>
            <a:r>
              <a:rPr lang="en-US" sz="2200" u="sng" dirty="0">
                <a:solidFill>
                  <a:schemeClr val="tx1"/>
                </a:solidFill>
              </a:rPr>
              <a:t>Properties</a:t>
            </a:r>
            <a:r>
              <a:rPr lang="en-US" sz="2200" dirty="0">
                <a:solidFill>
                  <a:schemeClr val="tx1"/>
                </a:solidFill>
              </a:rPr>
              <a:t> – Fields combined with the actions associated with reading/writing them</a:t>
            </a:r>
          </a:p>
          <a:p>
            <a:pPr lvl="1">
              <a:buFont typeface="Arial" panose="020B0604020202020204" pitchFamily="34" charset="0"/>
              <a:buChar char="•"/>
            </a:pPr>
            <a:r>
              <a:rPr lang="en-US" sz="2200" u="sng" dirty="0">
                <a:solidFill>
                  <a:schemeClr val="tx1"/>
                </a:solidFill>
              </a:rPr>
              <a:t>Types</a:t>
            </a:r>
            <a:r>
              <a:rPr lang="en-US" sz="2200" dirty="0">
                <a:solidFill>
                  <a:schemeClr val="tx1"/>
                </a:solidFill>
              </a:rPr>
              <a:t> - Nested types declared by the class</a:t>
            </a:r>
          </a:p>
        </p:txBody>
      </p:sp>
      <p:sp>
        <p:nvSpPr>
          <p:cNvPr id="5" name="Title 1">
            <a:extLst>
              <a:ext uri="{FF2B5EF4-FFF2-40B4-BE49-F238E27FC236}">
                <a16:creationId xmlns:a16="http://schemas.microsoft.com/office/drawing/2014/main" id="{FF135242-1417-493C-B5DE-F4E0F609E827}"/>
              </a:ext>
            </a:extLst>
          </p:cNvPr>
          <p:cNvSpPr>
            <a:spLocks noGrp="1"/>
          </p:cNvSpPr>
          <p:nvPr>
            <p:ph type="title"/>
          </p:nvPr>
        </p:nvSpPr>
        <p:spPr>
          <a:xfrm>
            <a:off x="1096963" y="287338"/>
            <a:ext cx="10058400" cy="1449387"/>
          </a:xfrm>
          <a:prstGeom prst="rect">
            <a:avLst/>
          </a:prstGeom>
        </p:spPr>
        <p:txBody>
          <a:bodyPr anchor="b">
            <a:normAutofit/>
          </a:bodyPr>
          <a:lstStyle/>
          <a:p>
            <a:r>
              <a:rPr lang="en-US" dirty="0">
                <a:solidFill>
                  <a:schemeClr val="tx1"/>
                </a:solidFill>
              </a:rPr>
              <a:t>Class - Members</a:t>
            </a:r>
            <a:br>
              <a:rPr lang="en-US" sz="2900" dirty="0"/>
            </a:br>
            <a:r>
              <a:rPr lang="en-US" sz="1400" dirty="0">
                <a:hlinkClick r:id="rId2"/>
              </a:rPr>
              <a:t>https://docs.microsoft.com/en-us/dotnet/csharp/tour-of-csharp/classes-and-objects</a:t>
            </a:r>
            <a:endParaRPr lang="en-US" sz="2900" dirty="0"/>
          </a:p>
        </p:txBody>
      </p:sp>
    </p:spTree>
    <p:extLst>
      <p:ext uri="{BB962C8B-B14F-4D97-AF65-F5344CB8AC3E}">
        <p14:creationId xmlns:p14="http://schemas.microsoft.com/office/powerpoint/2010/main" val="91330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FEC9-3666-4972-8361-8CC3CC6DD754}"/>
              </a:ext>
            </a:extLst>
          </p:cNvPr>
          <p:cNvSpPr>
            <a:spLocks noGrp="1"/>
          </p:cNvSpPr>
          <p:nvPr>
            <p:ph type="title"/>
          </p:nvPr>
        </p:nvSpPr>
        <p:spPr/>
        <p:txBody>
          <a:bodyPr>
            <a:normAutofit/>
          </a:bodyPr>
          <a:lstStyle/>
          <a:p>
            <a:r>
              <a:rPr lang="en-US" dirty="0">
                <a:solidFill>
                  <a:schemeClr val="tx1"/>
                </a:solidFill>
              </a:rPr>
              <a:t>Accessibility of Classes</a:t>
            </a:r>
            <a:br>
              <a:rPr lang="en-US" dirty="0"/>
            </a:br>
            <a:r>
              <a:rPr lang="en-US" sz="1400" dirty="0">
                <a:hlinkClick r:id="rId2"/>
              </a:rPr>
              <a:t>https://docs.microsoft.com/en-us/dotnet/csharp/programming-guide/classes-and-structs/access-modifiers</a:t>
            </a:r>
            <a:endParaRPr lang="en-US" dirty="0"/>
          </a:p>
        </p:txBody>
      </p:sp>
      <p:sp>
        <p:nvSpPr>
          <p:cNvPr id="3" name="Content Placeholder 2">
            <a:extLst>
              <a:ext uri="{FF2B5EF4-FFF2-40B4-BE49-F238E27FC236}">
                <a16:creationId xmlns:a16="http://schemas.microsoft.com/office/drawing/2014/main" id="{98F6BE0E-26B6-47C4-9F38-B4F7008174EC}"/>
              </a:ext>
            </a:extLst>
          </p:cNvPr>
          <p:cNvSpPr>
            <a:spLocks noGrp="1"/>
          </p:cNvSpPr>
          <p:nvPr>
            <p:ph idx="1"/>
          </p:nvPr>
        </p:nvSpPr>
        <p:spPr>
          <a:xfrm>
            <a:off x="1097280" y="1921707"/>
            <a:ext cx="9898922" cy="4503542"/>
          </a:xfrm>
        </p:spPr>
        <p:txBody>
          <a:bodyPr anchor="ctr">
            <a:normAutofit/>
          </a:bodyPr>
          <a:lstStyle/>
          <a:p>
            <a:pPr lvl="1">
              <a:buFont typeface="Arial" panose="020B0604020202020204" pitchFamily="34" charset="0"/>
              <a:buChar char="•"/>
            </a:pPr>
            <a:r>
              <a:rPr lang="en-US" sz="3200" b="1" i="1" dirty="0">
                <a:solidFill>
                  <a:schemeClr val="tx1"/>
                </a:solidFill>
              </a:rPr>
              <a:t>Classes</a:t>
            </a:r>
            <a:r>
              <a:rPr lang="en-US" sz="3200" dirty="0">
                <a:solidFill>
                  <a:schemeClr val="tx1"/>
                </a:solidFill>
              </a:rPr>
              <a:t> and </a:t>
            </a:r>
            <a:r>
              <a:rPr lang="en-US" sz="3200" b="1" i="1" dirty="0">
                <a:solidFill>
                  <a:schemeClr val="tx1"/>
                </a:solidFill>
              </a:rPr>
              <a:t>structs</a:t>
            </a:r>
            <a:r>
              <a:rPr lang="en-US" sz="3200" dirty="0">
                <a:solidFill>
                  <a:schemeClr val="tx1"/>
                </a:solidFill>
              </a:rPr>
              <a:t> declared directly in a </a:t>
            </a:r>
            <a:r>
              <a:rPr lang="en-US" sz="3200" b="1" i="1" dirty="0">
                <a:solidFill>
                  <a:schemeClr val="tx1"/>
                </a:solidFill>
              </a:rPr>
              <a:t>namespace</a:t>
            </a:r>
            <a:r>
              <a:rPr lang="en-US" sz="3200" dirty="0">
                <a:solidFill>
                  <a:schemeClr val="tx1"/>
                </a:solidFill>
              </a:rPr>
              <a:t> (not nested in another class or struct) can be either </a:t>
            </a:r>
            <a:r>
              <a:rPr lang="en-US" sz="3200" b="1" i="1" dirty="0">
                <a:solidFill>
                  <a:schemeClr val="tx1"/>
                </a:solidFill>
              </a:rPr>
              <a:t>public</a:t>
            </a:r>
            <a:r>
              <a:rPr lang="en-US" sz="3200" dirty="0">
                <a:solidFill>
                  <a:schemeClr val="tx1"/>
                </a:solidFill>
              </a:rPr>
              <a:t> or </a:t>
            </a:r>
            <a:r>
              <a:rPr lang="en-US" sz="3200" b="1" i="1" dirty="0">
                <a:solidFill>
                  <a:schemeClr val="tx1"/>
                </a:solidFill>
              </a:rPr>
              <a:t>internal</a:t>
            </a:r>
            <a:r>
              <a:rPr lang="en-US" sz="3200" dirty="0">
                <a:solidFill>
                  <a:schemeClr val="tx1"/>
                </a:solidFill>
              </a:rPr>
              <a:t>. </a:t>
            </a:r>
          </a:p>
          <a:p>
            <a:pPr lvl="2">
              <a:buFont typeface="Arial" panose="020B0604020202020204" pitchFamily="34" charset="0"/>
              <a:buChar char="•"/>
            </a:pPr>
            <a:r>
              <a:rPr lang="en-US" sz="2800" b="1" i="1" dirty="0">
                <a:solidFill>
                  <a:srgbClr val="FF0000"/>
                </a:solidFill>
              </a:rPr>
              <a:t>Internal</a:t>
            </a:r>
            <a:r>
              <a:rPr lang="en-US" sz="2800" dirty="0">
                <a:solidFill>
                  <a:srgbClr val="FF0000"/>
                </a:solidFill>
              </a:rPr>
              <a:t> is the default access level if no other is specified.</a:t>
            </a:r>
            <a:endParaRPr lang="en-US" sz="2800" dirty="0">
              <a:solidFill>
                <a:schemeClr val="tx1"/>
              </a:solidFill>
            </a:endParaRPr>
          </a:p>
          <a:p>
            <a:pPr lvl="1">
              <a:buFont typeface="Arial" panose="020B0604020202020204" pitchFamily="34" charset="0"/>
              <a:buChar char="•"/>
            </a:pPr>
            <a:r>
              <a:rPr lang="en-US" sz="3200" b="1" i="1" dirty="0">
                <a:solidFill>
                  <a:schemeClr val="tx1"/>
                </a:solidFill>
              </a:rPr>
              <a:t>Derived</a:t>
            </a:r>
            <a:r>
              <a:rPr lang="en-US" sz="3200" dirty="0">
                <a:solidFill>
                  <a:schemeClr val="tx1"/>
                </a:solidFill>
              </a:rPr>
              <a:t> classes can not have greater accessibility than their base class. </a:t>
            </a:r>
          </a:p>
        </p:txBody>
      </p:sp>
    </p:spTree>
    <p:extLst>
      <p:ext uri="{BB962C8B-B14F-4D97-AF65-F5344CB8AC3E}">
        <p14:creationId xmlns:p14="http://schemas.microsoft.com/office/powerpoint/2010/main" val="405237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59E0E-E3C7-4F00-A546-08EC109430F9}"/>
              </a:ext>
            </a:extLst>
          </p:cNvPr>
          <p:cNvSpPr>
            <a:spLocks noGrp="1"/>
          </p:cNvSpPr>
          <p:nvPr>
            <p:ph sz="half" idx="1"/>
          </p:nvPr>
        </p:nvSpPr>
        <p:spPr>
          <a:xfrm>
            <a:off x="1382040" y="1907037"/>
            <a:ext cx="9706508" cy="4429720"/>
          </a:xfrm>
          <a:ln>
            <a:noFill/>
          </a:ln>
        </p:spPr>
        <p:txBody>
          <a:bodyPr anchor="ctr">
            <a:normAutofit/>
          </a:bodyPr>
          <a:lstStyle/>
          <a:p>
            <a:r>
              <a:rPr lang="en-US" sz="2800" b="1" i="1" dirty="0">
                <a:solidFill>
                  <a:schemeClr val="tx1"/>
                </a:solidFill>
              </a:rPr>
              <a:t>Access Modifiers </a:t>
            </a:r>
            <a:r>
              <a:rPr lang="en-US" sz="2800" dirty="0">
                <a:solidFill>
                  <a:schemeClr val="tx1"/>
                </a:solidFill>
              </a:rPr>
              <a:t>control which regions of a program can access a member.</a:t>
            </a:r>
          </a:p>
          <a:p>
            <a:pPr lvl="2">
              <a:buFont typeface="Arial" panose="020B0604020202020204" pitchFamily="34" charset="0"/>
              <a:buChar char="•"/>
            </a:pPr>
            <a:r>
              <a:rPr lang="en-US" sz="2000" u="sng" dirty="0">
                <a:solidFill>
                  <a:schemeClr val="tx1"/>
                </a:solidFill>
              </a:rPr>
              <a:t>private</a:t>
            </a:r>
            <a:r>
              <a:rPr lang="en-US" sz="2000" dirty="0">
                <a:solidFill>
                  <a:schemeClr val="tx1"/>
                </a:solidFill>
              </a:rPr>
              <a:t> - This class only.</a:t>
            </a:r>
          </a:p>
          <a:p>
            <a:pPr lvl="2">
              <a:buFont typeface="Arial" panose="020B0604020202020204" pitchFamily="34" charset="0"/>
              <a:buChar char="•"/>
            </a:pPr>
            <a:r>
              <a:rPr lang="en-US" sz="2000" u="sng" dirty="0">
                <a:solidFill>
                  <a:schemeClr val="tx1"/>
                </a:solidFill>
              </a:rPr>
              <a:t>protected</a:t>
            </a:r>
            <a:r>
              <a:rPr lang="en-US" sz="2000" dirty="0">
                <a:solidFill>
                  <a:schemeClr val="tx1"/>
                </a:solidFill>
              </a:rPr>
              <a:t> - accessed by code in the same class, or in a derived class.</a:t>
            </a:r>
          </a:p>
          <a:p>
            <a:pPr lvl="2">
              <a:buFont typeface="Arial" panose="020B0604020202020204" pitchFamily="34" charset="0"/>
              <a:buChar char="•"/>
            </a:pPr>
            <a:r>
              <a:rPr lang="en-US" sz="2000" u="sng" dirty="0">
                <a:solidFill>
                  <a:schemeClr val="tx1"/>
                </a:solidFill>
              </a:rPr>
              <a:t>private protected </a:t>
            </a:r>
            <a:r>
              <a:rPr lang="en-US" sz="2000" dirty="0">
                <a:solidFill>
                  <a:schemeClr val="tx1"/>
                </a:solidFill>
              </a:rPr>
              <a:t>- accessed by the same class or derived classes only when in the same assembly.</a:t>
            </a:r>
          </a:p>
          <a:p>
            <a:pPr lvl="2">
              <a:buFont typeface="Arial" panose="020B0604020202020204" pitchFamily="34" charset="0"/>
              <a:buChar char="•"/>
            </a:pPr>
            <a:r>
              <a:rPr lang="en-US" sz="2000" u="sng" dirty="0">
                <a:solidFill>
                  <a:schemeClr val="tx1"/>
                </a:solidFill>
              </a:rPr>
              <a:t>internal</a:t>
            </a:r>
            <a:r>
              <a:rPr lang="en-US" sz="2000" dirty="0">
                <a:solidFill>
                  <a:schemeClr val="tx1"/>
                </a:solidFill>
              </a:rPr>
              <a:t> – accessed by any code in the same assembly (.exe, .</a:t>
            </a:r>
            <a:r>
              <a:rPr lang="en-US" sz="2000" dirty="0" err="1">
                <a:solidFill>
                  <a:schemeClr val="tx1"/>
                </a:solidFill>
              </a:rPr>
              <a:t>dll</a:t>
            </a:r>
            <a:r>
              <a:rPr lang="en-US" sz="2000" dirty="0">
                <a:solidFill>
                  <a:schemeClr val="tx1"/>
                </a:solidFill>
              </a:rPr>
              <a:t>).</a:t>
            </a:r>
          </a:p>
          <a:p>
            <a:pPr lvl="2">
              <a:buFont typeface="Arial" panose="020B0604020202020204" pitchFamily="34" charset="0"/>
              <a:buChar char="•"/>
            </a:pPr>
            <a:r>
              <a:rPr lang="en-US" sz="2000" u="sng" dirty="0">
                <a:solidFill>
                  <a:schemeClr val="tx1"/>
                </a:solidFill>
              </a:rPr>
              <a:t>protected internal </a:t>
            </a:r>
            <a:r>
              <a:rPr lang="en-US" sz="2000" dirty="0">
                <a:solidFill>
                  <a:schemeClr val="tx1"/>
                </a:solidFill>
              </a:rPr>
              <a:t>- accessed by any code in the same assembly and from a derived class that is in a different assembly.</a:t>
            </a:r>
          </a:p>
          <a:p>
            <a:pPr lvl="2">
              <a:buFont typeface="Arial" panose="020B0604020202020204" pitchFamily="34" charset="0"/>
              <a:buChar char="•"/>
            </a:pPr>
            <a:r>
              <a:rPr lang="en-US" sz="2000" u="sng" dirty="0">
                <a:solidFill>
                  <a:schemeClr val="tx1"/>
                </a:solidFill>
              </a:rPr>
              <a:t>public</a:t>
            </a:r>
            <a:r>
              <a:rPr lang="en-US" sz="2000" dirty="0">
                <a:solidFill>
                  <a:schemeClr val="tx1"/>
                </a:solidFill>
              </a:rPr>
              <a:t> - Access isn't limited.</a:t>
            </a:r>
          </a:p>
        </p:txBody>
      </p:sp>
      <p:sp>
        <p:nvSpPr>
          <p:cNvPr id="5" name="Title 1">
            <a:extLst>
              <a:ext uri="{FF2B5EF4-FFF2-40B4-BE49-F238E27FC236}">
                <a16:creationId xmlns:a16="http://schemas.microsoft.com/office/drawing/2014/main" id="{3D41F8F2-66FE-41B8-A802-C638D51D1E99}"/>
              </a:ext>
            </a:extLst>
          </p:cNvPr>
          <p:cNvSpPr>
            <a:spLocks noGrp="1"/>
          </p:cNvSpPr>
          <p:nvPr>
            <p:ph type="title"/>
          </p:nvPr>
        </p:nvSpPr>
        <p:spPr>
          <a:xfrm>
            <a:off x="1096963" y="287338"/>
            <a:ext cx="10058400" cy="1449387"/>
          </a:xfrm>
          <a:prstGeom prst="rect">
            <a:avLst/>
          </a:prstGeom>
        </p:spPr>
        <p:txBody>
          <a:bodyPr anchor="b">
            <a:normAutofit/>
          </a:bodyPr>
          <a:lstStyle/>
          <a:p>
            <a:r>
              <a:rPr lang="en-US" dirty="0">
                <a:solidFill>
                  <a:schemeClr val="tx1"/>
                </a:solidFill>
              </a:rPr>
              <a:t>Class – Member Accessibility</a:t>
            </a:r>
            <a:br>
              <a:rPr lang="en-US" sz="2900" dirty="0">
                <a:solidFill>
                  <a:schemeClr val="tx1"/>
                </a:solidFill>
              </a:rPr>
            </a:br>
            <a:r>
              <a:rPr lang="en-US" sz="1400" dirty="0">
                <a:hlinkClick r:id="rId2"/>
              </a:rPr>
              <a:t>https://docs.microsoft.com/en-us/dotnet/csharp/tour-of-csharp/types#classes-and-objects</a:t>
            </a:r>
            <a:br>
              <a:rPr lang="en-US" sz="1400" dirty="0"/>
            </a:br>
            <a:r>
              <a:rPr lang="en-US" sz="1400" dirty="0">
                <a:hlinkClick r:id="rId3"/>
              </a:rPr>
              <a:t>https://docs.microsoft.com/en-us/dotnet/csharp/programming-guide/classes-and-structs/access-modifiers</a:t>
            </a:r>
            <a:endParaRPr lang="en-US" sz="2900" dirty="0"/>
          </a:p>
        </p:txBody>
      </p:sp>
    </p:spTree>
    <p:extLst>
      <p:ext uri="{BB962C8B-B14F-4D97-AF65-F5344CB8AC3E}">
        <p14:creationId xmlns:p14="http://schemas.microsoft.com/office/powerpoint/2010/main" val="363251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353AB-EAE8-456A-B04D-3137C5BB90E6}"/>
              </a:ext>
            </a:extLst>
          </p:cNvPr>
          <p:cNvSpPr>
            <a:spLocks noGrp="1"/>
          </p:cNvSpPr>
          <p:nvPr>
            <p:ph sz="half" idx="1"/>
          </p:nvPr>
        </p:nvSpPr>
        <p:spPr>
          <a:xfrm>
            <a:off x="1230756" y="1921707"/>
            <a:ext cx="4278793" cy="4456449"/>
          </a:xfrm>
        </p:spPr>
        <p:txBody>
          <a:bodyPr anchor="ctr">
            <a:normAutofit/>
          </a:bodyPr>
          <a:lstStyle/>
          <a:p>
            <a:r>
              <a:rPr lang="en-US" sz="2800" u="sng" dirty="0">
                <a:solidFill>
                  <a:schemeClr val="tx1"/>
                </a:solidFill>
              </a:rPr>
              <a:t>Local variables</a:t>
            </a:r>
            <a:r>
              <a:rPr lang="en-US" sz="2800" dirty="0">
                <a:solidFill>
                  <a:schemeClr val="tx1"/>
                </a:solidFill>
              </a:rPr>
              <a:t> are declared inside the body of a method. They must have a </a:t>
            </a:r>
            <a:r>
              <a:rPr lang="en-US" sz="2800" b="1" i="1" dirty="0">
                <a:solidFill>
                  <a:schemeClr val="tx1"/>
                </a:solidFill>
              </a:rPr>
              <a:t>type</a:t>
            </a:r>
            <a:r>
              <a:rPr lang="en-US" sz="2800" dirty="0">
                <a:solidFill>
                  <a:schemeClr val="tx1"/>
                </a:solidFill>
              </a:rPr>
              <a:t> name and a variable name. All variables must be given a default value.</a:t>
            </a:r>
          </a:p>
          <a:p>
            <a:pPr lvl="1">
              <a:buFont typeface="Arial" panose="020B0604020202020204" pitchFamily="34" charset="0"/>
              <a:buChar char="•"/>
            </a:pPr>
            <a:r>
              <a:rPr lang="en-US" sz="2600" dirty="0">
                <a:solidFill>
                  <a:srgbClr val="FF0000"/>
                </a:solidFill>
              </a:rPr>
              <a:t>int == 0;</a:t>
            </a:r>
          </a:p>
          <a:p>
            <a:pPr lvl="1">
              <a:buFont typeface="Arial" panose="020B0604020202020204" pitchFamily="34" charset="0"/>
              <a:buChar char="•"/>
            </a:pPr>
            <a:r>
              <a:rPr lang="en-US" sz="2600" dirty="0">
                <a:solidFill>
                  <a:srgbClr val="FF0000"/>
                </a:solidFill>
              </a:rPr>
              <a:t>string == “”; </a:t>
            </a:r>
          </a:p>
        </p:txBody>
      </p:sp>
      <p:sp>
        <p:nvSpPr>
          <p:cNvPr id="5" name="Title 1">
            <a:extLst>
              <a:ext uri="{FF2B5EF4-FFF2-40B4-BE49-F238E27FC236}">
                <a16:creationId xmlns:a16="http://schemas.microsoft.com/office/drawing/2014/main" id="{F3CEB065-2890-44DA-AC2B-3CAA5B272A01}"/>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Class – Local Variables</a:t>
            </a:r>
            <a:br>
              <a:rPr lang="en-US" dirty="0"/>
            </a:br>
            <a:r>
              <a:rPr lang="en-US" sz="1400" dirty="0">
                <a:hlinkClick r:id="rId2"/>
              </a:rPr>
              <a:t>https://docs.microsoft.com/en-us/dotnet/csharp/tour-of-csharp/classes-and-objects#method-body-and-local-variables</a:t>
            </a:r>
            <a:endParaRPr lang="en-US" sz="1400" dirty="0"/>
          </a:p>
        </p:txBody>
      </p:sp>
      <p:pic>
        <p:nvPicPr>
          <p:cNvPr id="6" name="Picture 5">
            <a:extLst>
              <a:ext uri="{FF2B5EF4-FFF2-40B4-BE49-F238E27FC236}">
                <a16:creationId xmlns:a16="http://schemas.microsoft.com/office/drawing/2014/main" id="{AB60FABF-6D6F-4249-8C32-13D4AA272197}"/>
              </a:ext>
            </a:extLst>
          </p:cNvPr>
          <p:cNvPicPr>
            <a:picLocks noChangeAspect="1"/>
          </p:cNvPicPr>
          <p:nvPr/>
        </p:nvPicPr>
        <p:blipFill>
          <a:blip r:embed="rId3"/>
          <a:stretch>
            <a:fillRect/>
          </a:stretch>
        </p:blipFill>
        <p:spPr>
          <a:xfrm>
            <a:off x="5737017" y="2120901"/>
            <a:ext cx="5569156" cy="4076218"/>
          </a:xfrm>
          <a:prstGeom prst="rect">
            <a:avLst/>
          </a:prstGeom>
          <a:ln w="25400">
            <a:solidFill>
              <a:schemeClr val="accent2"/>
            </a:solidFill>
          </a:ln>
          <a:effectLst/>
        </p:spPr>
      </p:pic>
    </p:spTree>
    <p:extLst>
      <p:ext uri="{BB962C8B-B14F-4D97-AF65-F5344CB8AC3E}">
        <p14:creationId xmlns:p14="http://schemas.microsoft.com/office/powerpoint/2010/main" val="247986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77FB-3155-4C6E-8815-3A6E2ADCB054}"/>
              </a:ext>
            </a:extLst>
          </p:cNvPr>
          <p:cNvSpPr>
            <a:spLocks noGrp="1"/>
          </p:cNvSpPr>
          <p:nvPr>
            <p:ph type="title"/>
          </p:nvPr>
        </p:nvSpPr>
        <p:spPr>
          <a:xfrm>
            <a:off x="1097280" y="286603"/>
            <a:ext cx="10076003" cy="1450757"/>
          </a:xfrm>
        </p:spPr>
        <p:txBody>
          <a:bodyPr>
            <a:normAutofit/>
          </a:bodyPr>
          <a:lstStyle/>
          <a:p>
            <a:r>
              <a:rPr lang="en-US" dirty="0">
                <a:solidFill>
                  <a:schemeClr val="tx1"/>
                </a:solidFill>
              </a:rPr>
              <a:t>Interface</a:t>
            </a:r>
            <a:br>
              <a:rPr lang="en-US" dirty="0"/>
            </a:br>
            <a:r>
              <a:rPr lang="en-US" sz="1400" dirty="0">
                <a:hlinkClick r:id="rId2"/>
              </a:rPr>
              <a:t>https://docs.microsoft.com/en-us/dotnet/csharp/tour-of-csharp/interfaces</a:t>
            </a:r>
            <a:br>
              <a:rPr lang="en-US" sz="1400" dirty="0"/>
            </a:br>
            <a:r>
              <a:rPr lang="en-US" sz="1400" dirty="0">
                <a:hlinkClick r:id="rId3"/>
              </a:rPr>
              <a:t>https://docs.microsoft.com/en-us/dotnet/csharp/language-reference/keywords/interface</a:t>
            </a:r>
            <a:endParaRPr lang="en-US" dirty="0"/>
          </a:p>
        </p:txBody>
      </p:sp>
      <p:sp>
        <p:nvSpPr>
          <p:cNvPr id="3" name="Content Placeholder 2">
            <a:extLst>
              <a:ext uri="{FF2B5EF4-FFF2-40B4-BE49-F238E27FC236}">
                <a16:creationId xmlns:a16="http://schemas.microsoft.com/office/drawing/2014/main" id="{11CA61F6-014D-4DCA-B413-13AB7030FDD5}"/>
              </a:ext>
            </a:extLst>
          </p:cNvPr>
          <p:cNvSpPr>
            <a:spLocks noGrp="1"/>
          </p:cNvSpPr>
          <p:nvPr>
            <p:ph idx="1"/>
          </p:nvPr>
        </p:nvSpPr>
        <p:spPr>
          <a:xfrm>
            <a:off x="1018621" y="1898138"/>
            <a:ext cx="5859851" cy="4481269"/>
          </a:xfrm>
        </p:spPr>
        <p:txBody>
          <a:bodyPr anchor="ctr">
            <a:normAutofit fontScale="85000" lnSpcReduction="10000"/>
          </a:bodyPr>
          <a:lstStyle/>
          <a:p>
            <a:pPr lvl="1">
              <a:buFont typeface="Arial" panose="020B0604020202020204" pitchFamily="34" charset="0"/>
              <a:buChar char="•"/>
            </a:pPr>
            <a:r>
              <a:rPr lang="en-US" sz="2000" dirty="0">
                <a:solidFill>
                  <a:schemeClr val="tx1"/>
                </a:solidFill>
              </a:rPr>
              <a:t>An </a:t>
            </a:r>
            <a:r>
              <a:rPr lang="en-US" sz="2000" b="1" i="1" dirty="0">
                <a:solidFill>
                  <a:schemeClr val="tx1"/>
                </a:solidFill>
              </a:rPr>
              <a:t>interface</a:t>
            </a:r>
            <a:r>
              <a:rPr lang="en-US" sz="2000" dirty="0">
                <a:solidFill>
                  <a:schemeClr val="tx1"/>
                </a:solidFill>
              </a:rPr>
              <a:t> defines a </a:t>
            </a:r>
            <a:r>
              <a:rPr lang="en-US" sz="2000" b="1" i="1" dirty="0">
                <a:solidFill>
                  <a:schemeClr val="tx1"/>
                </a:solidFill>
              </a:rPr>
              <a:t>contract</a:t>
            </a:r>
            <a:r>
              <a:rPr lang="en-US" sz="2000" dirty="0">
                <a:solidFill>
                  <a:schemeClr val="tx1"/>
                </a:solidFill>
              </a:rPr>
              <a:t> that must be implemented by classes and structs that use the interface. </a:t>
            </a:r>
          </a:p>
          <a:p>
            <a:pPr lvl="1">
              <a:buFont typeface="Arial" panose="020B0604020202020204" pitchFamily="34" charset="0"/>
              <a:buChar char="•"/>
            </a:pPr>
            <a:r>
              <a:rPr lang="en-US" sz="2000" dirty="0">
                <a:solidFill>
                  <a:schemeClr val="tx1"/>
                </a:solidFill>
              </a:rPr>
              <a:t>It can contain methods, properties, events. </a:t>
            </a:r>
          </a:p>
          <a:p>
            <a:pPr lvl="1">
              <a:buFont typeface="Arial" panose="020B0604020202020204" pitchFamily="34" charset="0"/>
              <a:buChar char="•"/>
            </a:pPr>
            <a:r>
              <a:rPr lang="en-US" sz="2000" dirty="0">
                <a:solidFill>
                  <a:schemeClr val="tx1"/>
                </a:solidFill>
              </a:rPr>
              <a:t>It specifies members that </a:t>
            </a:r>
            <a:r>
              <a:rPr lang="en-US" sz="2000" u="sng" dirty="0">
                <a:solidFill>
                  <a:schemeClr val="tx1"/>
                </a:solidFill>
              </a:rPr>
              <a:t>must</a:t>
            </a:r>
            <a:r>
              <a:rPr lang="en-US" sz="2000" dirty="0">
                <a:solidFill>
                  <a:schemeClr val="tx1"/>
                </a:solidFill>
              </a:rPr>
              <a:t> be implemented by classes or structs that implement the interface.</a:t>
            </a:r>
          </a:p>
          <a:p>
            <a:pPr lvl="1">
              <a:buFont typeface="Arial" panose="020B0604020202020204" pitchFamily="34" charset="0"/>
              <a:buChar char="•"/>
            </a:pPr>
            <a:r>
              <a:rPr lang="en-US" sz="2000" b="1" i="1" dirty="0">
                <a:solidFill>
                  <a:schemeClr val="tx1"/>
                </a:solidFill>
              </a:rPr>
              <a:t>Interface</a:t>
            </a:r>
            <a:r>
              <a:rPr lang="en-US" sz="2000" dirty="0">
                <a:solidFill>
                  <a:schemeClr val="tx1"/>
                </a:solidFill>
              </a:rPr>
              <a:t> implementation is NOT inheritance. </a:t>
            </a:r>
          </a:p>
          <a:p>
            <a:pPr lvl="1">
              <a:buFont typeface="Arial" panose="020B0604020202020204" pitchFamily="34" charset="0"/>
              <a:buChar char="•"/>
            </a:pPr>
            <a:r>
              <a:rPr lang="en-US" sz="2000" dirty="0">
                <a:solidFill>
                  <a:schemeClr val="tx1"/>
                </a:solidFill>
              </a:rPr>
              <a:t>An </a:t>
            </a:r>
            <a:r>
              <a:rPr lang="en-US" sz="2000" b="1" i="1" dirty="0">
                <a:solidFill>
                  <a:schemeClr val="tx1"/>
                </a:solidFill>
              </a:rPr>
              <a:t>Interface</a:t>
            </a:r>
            <a:r>
              <a:rPr lang="en-US" sz="2000" dirty="0">
                <a:solidFill>
                  <a:schemeClr val="tx1"/>
                </a:solidFill>
              </a:rPr>
              <a:t> is intended to express a "can do" relationship between an interface and its implementing class. </a:t>
            </a:r>
          </a:p>
          <a:p>
            <a:pPr lvl="1">
              <a:buFont typeface="Arial" panose="020B0604020202020204" pitchFamily="34" charset="0"/>
              <a:buChar char="•"/>
            </a:pPr>
            <a:r>
              <a:rPr lang="en-US" sz="2000" b="1" i="1" dirty="0">
                <a:solidFill>
                  <a:schemeClr val="tx1"/>
                </a:solidFill>
              </a:rPr>
              <a:t>Interfaces</a:t>
            </a:r>
            <a:r>
              <a:rPr lang="en-US" sz="2000" dirty="0">
                <a:solidFill>
                  <a:schemeClr val="tx1"/>
                </a:solidFill>
              </a:rPr>
              <a:t> are used to simulate </a:t>
            </a:r>
            <a:r>
              <a:rPr lang="en-US" sz="2000" b="1" i="1" dirty="0">
                <a:solidFill>
                  <a:schemeClr val="tx1"/>
                </a:solidFill>
              </a:rPr>
              <a:t>multiple inheritance</a:t>
            </a:r>
            <a:r>
              <a:rPr lang="en-US" sz="2000" dirty="0">
                <a:solidFill>
                  <a:schemeClr val="tx1"/>
                </a:solidFill>
              </a:rPr>
              <a:t>. </a:t>
            </a:r>
          </a:p>
          <a:p>
            <a:pPr lvl="1">
              <a:buFont typeface="Arial" panose="020B0604020202020204" pitchFamily="34" charset="0"/>
              <a:buChar char="•"/>
            </a:pPr>
            <a:r>
              <a:rPr lang="en-US" sz="2000" dirty="0">
                <a:solidFill>
                  <a:schemeClr val="tx1"/>
                </a:solidFill>
              </a:rPr>
              <a:t>An </a:t>
            </a:r>
            <a:r>
              <a:rPr lang="en-US" sz="2000" b="1" i="1" dirty="0">
                <a:solidFill>
                  <a:schemeClr val="tx1"/>
                </a:solidFill>
              </a:rPr>
              <a:t>interface</a:t>
            </a:r>
            <a:r>
              <a:rPr lang="en-US" sz="2000" dirty="0">
                <a:solidFill>
                  <a:schemeClr val="tx1"/>
                </a:solidFill>
              </a:rPr>
              <a:t> CAN have </a:t>
            </a:r>
            <a:r>
              <a:rPr lang="en-US" sz="2000" b="1" i="1" dirty="0">
                <a:solidFill>
                  <a:schemeClr val="tx1"/>
                </a:solidFill>
                <a:hlinkClick r:id="rId4"/>
              </a:rPr>
              <a:t>default interface methods</a:t>
            </a:r>
            <a:r>
              <a:rPr lang="en-US" sz="2000" dirty="0">
                <a:solidFill>
                  <a:schemeClr val="tx1"/>
                </a:solidFill>
              </a:rPr>
              <a:t>. These methods have implementations and are not required to be implemented by the implementing class. They are useful for when methods are added to an interface after other classes have implemented it already.</a:t>
            </a:r>
          </a:p>
        </p:txBody>
      </p:sp>
      <p:pic>
        <p:nvPicPr>
          <p:cNvPr id="6" name="Picture 5">
            <a:extLst>
              <a:ext uri="{FF2B5EF4-FFF2-40B4-BE49-F238E27FC236}">
                <a16:creationId xmlns:a16="http://schemas.microsoft.com/office/drawing/2014/main" id="{F42C747D-F99E-4604-9129-14A248CD6148}"/>
              </a:ext>
            </a:extLst>
          </p:cNvPr>
          <p:cNvPicPr>
            <a:picLocks noChangeAspect="1"/>
          </p:cNvPicPr>
          <p:nvPr/>
        </p:nvPicPr>
        <p:blipFill>
          <a:blip r:embed="rId5"/>
          <a:stretch>
            <a:fillRect/>
          </a:stretch>
        </p:blipFill>
        <p:spPr>
          <a:xfrm>
            <a:off x="6947845" y="2245165"/>
            <a:ext cx="4225534" cy="3818590"/>
          </a:xfrm>
          <a:prstGeom prst="rect">
            <a:avLst/>
          </a:prstGeom>
          <a:ln w="25400">
            <a:solidFill>
              <a:schemeClr val="accent2"/>
            </a:solidFill>
          </a:ln>
        </p:spPr>
      </p:pic>
    </p:spTree>
    <p:extLst>
      <p:ext uri="{BB962C8B-B14F-4D97-AF65-F5344CB8AC3E}">
        <p14:creationId xmlns:p14="http://schemas.microsoft.com/office/powerpoint/2010/main" val="324548041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1046</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Class and Interface</vt:lpstr>
      <vt:lpstr>A Class is a blueprint for a Class Object. The Class is the most fundamental of C#’s types. It is a data structure that combines state (fields) and functionality (methods) into a single unit. Classes support inheritance and polymorphism. </vt:lpstr>
      <vt:lpstr>Class https://docs.microsoft.com/en-us/dotnet/csharp/tour-of-csharp/classes-and-objects</vt:lpstr>
      <vt:lpstr>Class – Instance Instantiation https://docs.microsoft.com/en-us/dotnet/csharp/tour-of-csharp/classes-and-objects</vt:lpstr>
      <vt:lpstr>Class - Members https://docs.microsoft.com/en-us/dotnet/csharp/tour-of-csharp/classes-and-objects</vt:lpstr>
      <vt:lpstr>Accessibility of Classes https://docs.microsoft.com/en-us/dotnet/csharp/programming-guide/classes-and-structs/access-modifiers</vt:lpstr>
      <vt:lpstr>Class – Member Accessibility https://docs.microsoft.com/en-us/dotnet/csharp/tour-of-csharp/types#classes-and-objects https://docs.microsoft.com/en-us/dotnet/csharp/programming-guide/classes-and-structs/access-modifiers</vt:lpstr>
      <vt:lpstr>Class – Local Variables https://docs.microsoft.com/en-us/dotnet/csharp/tour-of-csharp/classes-and-objects#method-body-and-local-variables</vt:lpstr>
      <vt:lpstr>Interface https://docs.microsoft.com/en-us/dotnet/csharp/tour-of-csharp/interfaces https://docs.microsoft.com/en-us/dotnet/csharp/language-reference/keywords/interface</vt:lpstr>
      <vt:lpstr>Interface https://docs.microsoft.com/en-us/dotnet/csharp/tour-of-csharp/interfaces</vt:lpstr>
      <vt:lpstr>Class – Type Parameters https://docs.microsoft.com/en-us/dotnet/csharp/tour-of-csharp/classes-and-objects#type-parameters</vt:lpstr>
      <vt:lpstr>Class – Base (inherited) Classes https://docs.microsoft.com/en-us/dotnet/csharp/tour-of-csharp/classes-and-objects#base-classes</vt:lpstr>
      <vt:lpstr>Record https://docs.microsoft.com/en-us/dotnet/csharp/language-reference/builtin-types/record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2020-03-03T02:17:07Z</dcterms:created>
  <dcterms:modified xsi:type="dcterms:W3CDTF">2023-08-04T21:40:53Z</dcterms:modified>
</cp:coreProperties>
</file>