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84" r:id="rId4"/>
    <p:sldId id="259" r:id="rId5"/>
    <p:sldId id="265" r:id="rId6"/>
    <p:sldId id="277" r:id="rId7"/>
    <p:sldId id="283" r:id="rId8"/>
    <p:sldId id="278" r:id="rId9"/>
    <p:sldId id="279" r:id="rId10"/>
    <p:sldId id="275" r:id="rId11"/>
    <p:sldId id="262" r:id="rId12"/>
    <p:sldId id="261" r:id="rId13"/>
    <p:sldId id="263" r:id="rId14"/>
    <p:sldId id="280" r:id="rId15"/>
    <p:sldId id="264" r:id="rId16"/>
    <p:sldId id="269" r:id="rId17"/>
    <p:sldId id="268" r:id="rId18"/>
    <p:sldId id="281" r:id="rId19"/>
    <p:sldId id="267" r:id="rId20"/>
    <p:sldId id="270" r:id="rId21"/>
    <p:sldId id="271" r:id="rId22"/>
    <p:sldId id="272" r:id="rId23"/>
    <p:sldId id="28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82E0D8D-853B-4441-93B0-6A06E33C4E41}">
          <p14:sldIdLst>
            <p14:sldId id="257"/>
            <p14:sldId id="258"/>
            <p14:sldId id="284"/>
            <p14:sldId id="259"/>
            <p14:sldId id="265"/>
            <p14:sldId id="277"/>
            <p14:sldId id="283"/>
            <p14:sldId id="278"/>
            <p14:sldId id="279"/>
            <p14:sldId id="275"/>
            <p14:sldId id="262"/>
            <p14:sldId id="261"/>
            <p14:sldId id="263"/>
            <p14:sldId id="280"/>
            <p14:sldId id="264"/>
            <p14:sldId id="269"/>
            <p14:sldId id="268"/>
            <p14:sldId id="281"/>
            <p14:sldId id="267"/>
            <p14:sldId id="270"/>
            <p14:sldId id="271"/>
            <p14:sldId id="272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7" autoAdjust="0"/>
    <p:restoredTop sz="94660"/>
  </p:normalViewPr>
  <p:slideViewPr>
    <p:cSldViewPr snapToGrid="0">
      <p:cViewPr varScale="1">
        <p:scale>
          <a:sx n="84" d="100"/>
          <a:sy n="84" d="100"/>
        </p:scale>
        <p:origin x="4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5/10/2023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5/10/2023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5/10/2023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5/10/2023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5/10/2023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5/10/2023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standard/generics/?view=net5.0" TargetMode="External"/><Relationship Id="rId2" Type="http://schemas.openxmlformats.org/officeDocument/2006/relationships/hyperlink" Target="https://docs.microsoft.com/en-us/dotnet/csharp/programming-guide/generic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programming-guide/concepts/collections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dotnet/api/system.collections.generic.list-1?view=net-5.0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collections.generic.list-1?view=net-5.0" TargetMode="External"/><Relationship Id="rId2" Type="http://schemas.openxmlformats.org/officeDocument/2006/relationships/hyperlink" Target="https://docs.microsoft.com/en-us/dotnet/csharp/programming-guide/concepts/collection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collections.generic.dictionary-2?view=netframework-4.8" TargetMode="External"/><Relationship Id="rId2" Type="http://schemas.openxmlformats.org/officeDocument/2006/relationships/hyperlink" Target="https://docs.microsoft.com/en-us/dotnet/api/system.collections.generic.dictionary-2?view=netcore-5.0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collections.generic.dictionary-2?view=netcore-5.0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docs.microsoft.com/en-us/dotnet/api/system.collections.generic.dictionary-2?view=netcore-5.0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collections.generic.sortedlist-2?view=netframework-4.8" TargetMode="External"/><Relationship Id="rId2" Type="http://schemas.openxmlformats.org/officeDocument/2006/relationships/hyperlink" Target="https://docs.microsoft.com/en-us/dotnet/api/system.collections.generic.sortedset-1?view=net-5.0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docs.microsoft.com/en-us/dotnet/api/system.collections.generic.sortedlist-2?view=net-5.0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dotnet/api/system.collections.generic.sortedlist-2?view=net-5.0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collections.generic.queue-1?view=net-5.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concepts/collections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hyperlink" Target="https://docs.microsoft.com/en-us/dotnet/api/system.collections.generic.queue-1?view=net-5.0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collections.generic.stack-1?view=netframework-4.8" TargetMode="External"/><Relationship Id="rId2" Type="http://schemas.openxmlformats.org/officeDocument/2006/relationships/hyperlink" Target="https://docs.microsoft.com/en-us/dotnet/api/system.collections.generic.stack-1.push?view=net-5.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dotnet/api/system.collections.concurrent.concurrentqueue-1?view=netframework-4.8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collections.generic.stack-1.push?view=net-5.0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microsoft.com/en-us/dotnet/csharp/programming-guide/concepts/collect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standard/generics/?view=net5.0" TargetMode="External"/><Relationship Id="rId2" Type="http://schemas.openxmlformats.org/officeDocument/2006/relationships/hyperlink" Target="https://docs.microsoft.com/en-us/dotnet/csharp/programming-guide/array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cs.microsoft.com/en-us/dotnet/standard/generics/?view=net5.0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programming-guide/concepts/collections#systemcollectionsgeneric-classes" TargetMode="External"/><Relationship Id="rId2" Type="http://schemas.openxmlformats.org/officeDocument/2006/relationships/hyperlink" Target="https://docs.microsoft.com/en-us/dotnet/csharp/programming-guide/generic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collections.generic.linkedlist-1?view=net-5.0" TargetMode="External"/><Relationship Id="rId2" Type="http://schemas.openxmlformats.org/officeDocument/2006/relationships/hyperlink" Target="https://docs.microsoft.com/en-us/dotnet/api/system.collections.generic.sorteddictionary-2?view=net-5.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standard/generics/?view=net5.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ocs.microsoft.com/en-us/dotnet/standard/generics/?view=net5.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tx1"/>
                </a:solidFill>
              </a:rPr>
              <a:t>Collections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+mj-lt"/>
              </a:rPr>
              <a:t>.net</a:t>
            </a:r>
            <a:endParaRPr lang="en-US" sz="3200" dirty="0">
              <a:latin typeface="+mj-lt"/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667B8-89D4-452B-BBD1-D30739348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1888579"/>
            <a:ext cx="10058400" cy="1906869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On instantiation of a </a:t>
            </a:r>
            <a:r>
              <a:rPr lang="en-US" sz="2400" b="1" i="1" dirty="0">
                <a:solidFill>
                  <a:schemeClr val="tx1"/>
                </a:solidFill>
              </a:rPr>
              <a:t>generic</a:t>
            </a:r>
            <a:r>
              <a:rPr lang="en-US" sz="2400" dirty="0">
                <a:solidFill>
                  <a:schemeClr val="tx1"/>
                </a:solidFill>
              </a:rPr>
              <a:t> class, specify the actual </a:t>
            </a:r>
            <a:r>
              <a:rPr lang="en-US" sz="2400" b="1" i="1" dirty="0">
                <a:solidFill>
                  <a:schemeClr val="tx1"/>
                </a:solidFill>
              </a:rPr>
              <a:t>types</a:t>
            </a:r>
            <a:r>
              <a:rPr lang="en-US" sz="2400" dirty="0">
                <a:solidFill>
                  <a:schemeClr val="tx1"/>
                </a:solidFill>
              </a:rPr>
              <a:t> to substitute for the </a:t>
            </a:r>
            <a:r>
              <a:rPr lang="en-US" sz="2400" b="1" i="1" dirty="0">
                <a:solidFill>
                  <a:schemeClr val="tx1"/>
                </a:solidFill>
              </a:rPr>
              <a:t>type</a:t>
            </a:r>
            <a:r>
              <a:rPr lang="en-US" sz="2400" dirty="0">
                <a:solidFill>
                  <a:schemeClr val="tx1"/>
                </a:solidFill>
              </a:rPr>
              <a:t> parameters. This establishes a ‘constructed </a:t>
            </a:r>
            <a:r>
              <a:rPr lang="en-US" sz="2400" b="1" i="1" dirty="0">
                <a:solidFill>
                  <a:schemeClr val="tx1"/>
                </a:solidFill>
              </a:rPr>
              <a:t>generic</a:t>
            </a:r>
            <a:r>
              <a:rPr lang="en-US" sz="2400" dirty="0">
                <a:solidFill>
                  <a:schemeClr val="tx1"/>
                </a:solidFill>
              </a:rPr>
              <a:t> class’, with your chosen </a:t>
            </a:r>
            <a:r>
              <a:rPr lang="en-US" sz="2400" b="1" i="1" dirty="0">
                <a:solidFill>
                  <a:schemeClr val="tx1"/>
                </a:solidFill>
              </a:rPr>
              <a:t>types</a:t>
            </a:r>
            <a:r>
              <a:rPr lang="en-US" sz="2400" dirty="0">
                <a:solidFill>
                  <a:schemeClr val="tx1"/>
                </a:solidFill>
              </a:rPr>
              <a:t> substituted everywhere that the </a:t>
            </a:r>
            <a:r>
              <a:rPr lang="en-US" sz="2400" b="1" i="1" dirty="0">
                <a:solidFill>
                  <a:schemeClr val="tx1"/>
                </a:solidFill>
              </a:rPr>
              <a:t>type</a:t>
            </a:r>
            <a:r>
              <a:rPr lang="en-US" sz="2400" dirty="0">
                <a:solidFill>
                  <a:schemeClr val="tx1"/>
                </a:solidFill>
              </a:rPr>
              <a:t> parameters appear. The result is a </a:t>
            </a:r>
            <a:r>
              <a:rPr lang="en-US" sz="2400" b="1" i="1" dirty="0">
                <a:solidFill>
                  <a:schemeClr val="tx1"/>
                </a:solidFill>
              </a:rPr>
              <a:t>type</a:t>
            </a:r>
            <a:r>
              <a:rPr lang="en-US" sz="2400" dirty="0">
                <a:solidFill>
                  <a:schemeClr val="tx1"/>
                </a:solidFill>
              </a:rPr>
              <a:t>-safe class that is tailored to your choice of </a:t>
            </a:r>
            <a:r>
              <a:rPr lang="en-US" sz="2400" b="1" i="1" dirty="0">
                <a:solidFill>
                  <a:schemeClr val="tx1"/>
                </a:solidFill>
              </a:rPr>
              <a:t>types.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2202D22-4BEF-46AD-AB26-15EDC254B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Generics - Instantiation</a:t>
            </a:r>
            <a:br>
              <a:rPr lang="en-US" sz="1400" dirty="0"/>
            </a:br>
            <a:r>
              <a:rPr lang="en-US" sz="1400" dirty="0">
                <a:hlinkClick r:id="rId2"/>
              </a:rPr>
              <a:t>https://docs.microsoft.com/en-us/dotnet/csharp/programming-guide/generics/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https://docs.microsoft.com/en-us/dotnet/standard/generics/?view=net5.0</a:t>
            </a:r>
            <a:endParaRPr lang="en-US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C00AACDB-5733-49ED-A166-53D62256D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048" y="3834195"/>
            <a:ext cx="10058400" cy="2503153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830030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EF937B-3EB0-4D10-9CE3-D55653631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2305" y="2077278"/>
            <a:ext cx="4949872" cy="4252107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6CA45C8-FF25-4E4F-9772-CB0861FEC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065" y="287338"/>
            <a:ext cx="8304144" cy="14493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List&lt;T&gt;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https://docs.microsoft.com/en-us/dotnet/csharp/programming-guide/concepts/collections</a:t>
            </a:r>
            <a:br>
              <a:rPr lang="en-US" sz="1400" dirty="0"/>
            </a:br>
            <a:r>
              <a:rPr lang="en-US" sz="1200" dirty="0">
                <a:hlinkClick r:id="rId4"/>
              </a:rPr>
              <a:t>https://docs.microsoft.com/en-us/dotnet/api/system.collections.generic.list-1?view=net-5.0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40A086-3FA9-401E-B517-DE3ED5BBFA9C}"/>
              </a:ext>
            </a:extLst>
          </p:cNvPr>
          <p:cNvSpPr/>
          <p:nvPr/>
        </p:nvSpPr>
        <p:spPr>
          <a:xfrm>
            <a:off x="1162877" y="1906914"/>
            <a:ext cx="4539183" cy="4475505"/>
          </a:xfrm>
          <a:prstGeom prst="rect">
            <a:avLst/>
          </a:prstGeom>
        </p:spPr>
        <p:txBody>
          <a:bodyPr wrap="square" anchor="ctr"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FF0000"/>
                </a:solidFill>
              </a:rPr>
              <a:t>List&lt;T&gt;</a:t>
            </a:r>
            <a:r>
              <a:rPr lang="en-US" sz="2100" dirty="0"/>
              <a:t> represents a strongly typed list of objects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/>
              <a:t>Elements can be accessed by (zero-based) </a:t>
            </a:r>
            <a:r>
              <a:rPr lang="en-US" sz="2100" dirty="0">
                <a:solidFill>
                  <a:srgbClr val="FF0000"/>
                </a:solidFill>
              </a:rPr>
              <a:t>index[]</a:t>
            </a:r>
            <a:r>
              <a:rPr lang="en-US" sz="21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/>
              <a:t>Provides methods to search, sort, and manipulate lists.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/>
              <a:t>The </a:t>
            </a:r>
            <a:r>
              <a:rPr lang="en-US" sz="2100" dirty="0">
                <a:solidFill>
                  <a:srgbClr val="FF0000"/>
                </a:solidFill>
              </a:rPr>
              <a:t>List&lt;T&gt;</a:t>
            </a:r>
            <a:r>
              <a:rPr lang="en-US" sz="2100" dirty="0"/>
              <a:t> class is the generic equivalent of the (Deprecated) </a:t>
            </a:r>
            <a:r>
              <a:rPr lang="en-US" sz="2100" dirty="0" err="1"/>
              <a:t>ArrayList</a:t>
            </a:r>
            <a:r>
              <a:rPr lang="en-US" sz="2100" dirty="0"/>
              <a:t> class.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/>
              <a:t>It implements the </a:t>
            </a:r>
            <a:r>
              <a:rPr lang="en-US" sz="2100" dirty="0" err="1">
                <a:solidFill>
                  <a:srgbClr val="FF0000"/>
                </a:solidFill>
              </a:rPr>
              <a:t>IList</a:t>
            </a:r>
            <a:r>
              <a:rPr lang="en-US" sz="2100" dirty="0">
                <a:solidFill>
                  <a:srgbClr val="FF0000"/>
                </a:solidFill>
              </a:rPr>
              <a:t>&lt;T&gt;</a:t>
            </a:r>
            <a:r>
              <a:rPr lang="en-US" sz="2100" dirty="0"/>
              <a:t> generic interface by using an array whose size is dynamically increased as required.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/>
              <a:t>The </a:t>
            </a:r>
            <a:r>
              <a:rPr lang="en-US" sz="2100" dirty="0">
                <a:solidFill>
                  <a:srgbClr val="FF0000"/>
                </a:solidFill>
              </a:rPr>
              <a:t>List&lt;T&gt;</a:t>
            </a:r>
            <a:r>
              <a:rPr lang="en-US" sz="2100" dirty="0"/>
              <a:t> is not guaranteed to be sorted. </a:t>
            </a:r>
          </a:p>
        </p:txBody>
      </p:sp>
    </p:spTree>
    <p:extLst>
      <p:ext uri="{BB962C8B-B14F-4D97-AF65-F5344CB8AC3E}">
        <p14:creationId xmlns:p14="http://schemas.microsoft.com/office/powerpoint/2010/main" val="1794290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CD19E-6689-4528-B135-6DD7BE302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List&lt;T&gt;</a:t>
            </a:r>
            <a:br>
              <a:rPr lang="en-US" sz="1400" dirty="0"/>
            </a:br>
            <a:r>
              <a:rPr lang="en-US" sz="1400" dirty="0">
                <a:hlinkClick r:id="rId2"/>
              </a:rPr>
              <a:t>https://docs.microsoft.com/en-us/dotnet/csharp/programming-guide/concepts/collections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https://docs.microsoft.com/en-us/dotnet/api/system.collections.generic.list-1?view=net-5.0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517EE52-B1C3-4F17-ABDF-A730D20DA1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097279" y="3226783"/>
            <a:ext cx="3416571" cy="2916698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197157-5121-4FAB-9F4F-92055E2862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2284" y="2942791"/>
            <a:ext cx="6483564" cy="3200690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7A74B92-6039-4D02-9194-C7BA0EAABF04}"/>
              </a:ext>
            </a:extLst>
          </p:cNvPr>
          <p:cNvSpPr txBox="1"/>
          <p:nvPr/>
        </p:nvSpPr>
        <p:spPr>
          <a:xfrm>
            <a:off x="4872284" y="2342068"/>
            <a:ext cx="6483563" cy="5847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 a ‘collection initializer’ to add content of the specified type.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 a </a:t>
            </a:r>
            <a:r>
              <a:rPr lang="en-US" sz="1600" dirty="0">
                <a:solidFill>
                  <a:srgbClr val="FF0000"/>
                </a:solidFill>
              </a:rPr>
              <a:t>foreach()</a:t>
            </a:r>
            <a:r>
              <a:rPr lang="en-US" sz="1600" dirty="0"/>
              <a:t> loop to iterate through the List.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15B4E5-F4FC-4ACE-A128-16C24597C89B}"/>
              </a:ext>
            </a:extLst>
          </p:cNvPr>
          <p:cNvSpPr txBox="1"/>
          <p:nvPr/>
        </p:nvSpPr>
        <p:spPr>
          <a:xfrm>
            <a:off x="1097280" y="2303453"/>
            <a:ext cx="3416570" cy="92333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content using </a:t>
            </a:r>
            <a:r>
              <a:rPr lang="en-US" dirty="0">
                <a:solidFill>
                  <a:srgbClr val="FF0000"/>
                </a:solidFill>
              </a:rPr>
              <a:t>.Add()</a:t>
            </a:r>
            <a:r>
              <a:rPr lang="en-US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>
                <a:solidFill>
                  <a:srgbClr val="FF0000"/>
                </a:solidFill>
              </a:rPr>
              <a:t>foreach() </a:t>
            </a:r>
            <a:r>
              <a:rPr lang="en-US" dirty="0"/>
              <a:t>loop to iterate through the List.</a:t>
            </a:r>
          </a:p>
        </p:txBody>
      </p:sp>
    </p:spTree>
    <p:extLst>
      <p:ext uri="{BB962C8B-B14F-4D97-AF65-F5344CB8AC3E}">
        <p14:creationId xmlns:p14="http://schemas.microsoft.com/office/powerpoint/2010/main" val="3508882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8FAB0-2B07-463F-8D53-0FEA63E67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Dictionary&lt;</a:t>
            </a:r>
            <a:r>
              <a:rPr lang="en-US" dirty="0" err="1">
                <a:solidFill>
                  <a:schemeClr val="tx1"/>
                </a:solidFill>
              </a:rPr>
              <a:t>TKey,TValue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https://docs.microsoft.com/en-us/dotnet/api/system.collections.generic.dictionary-2?view=netcore-5.0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15AC2-5A46-4E1B-88AF-9D280318B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23223"/>
            <a:ext cx="10058400" cy="4473244"/>
          </a:xfrm>
        </p:spPr>
        <p:txBody>
          <a:bodyPr>
            <a:normAutofit/>
          </a:bodyPr>
          <a:lstStyle/>
          <a:p>
            <a:pPr marL="578358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Represents a collection of </a:t>
            </a:r>
            <a:r>
              <a:rPr lang="en-US" sz="2800" b="1" i="1" dirty="0">
                <a:solidFill>
                  <a:schemeClr val="tx1"/>
                </a:solidFill>
              </a:rPr>
              <a:t>key</a:t>
            </a:r>
            <a:r>
              <a:rPr lang="en-US" sz="2800" dirty="0">
                <a:solidFill>
                  <a:schemeClr val="tx1"/>
                </a:solidFill>
              </a:rPr>
              <a:t>/</a:t>
            </a:r>
            <a:r>
              <a:rPr lang="en-US" sz="2800" b="1" i="1" dirty="0">
                <a:solidFill>
                  <a:schemeClr val="tx1"/>
                </a:solidFill>
              </a:rPr>
              <a:t>value</a:t>
            </a:r>
            <a:r>
              <a:rPr lang="en-US" sz="2800" dirty="0">
                <a:solidFill>
                  <a:schemeClr val="tx1"/>
                </a:solidFill>
              </a:rPr>
              <a:t> pairs.</a:t>
            </a:r>
          </a:p>
          <a:p>
            <a:pPr marL="578358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The </a:t>
            </a:r>
            <a:r>
              <a:rPr lang="en-US" sz="2800" u="sng" dirty="0">
                <a:hlinkClick r:id="rId3"/>
              </a:rPr>
              <a:t>Dictionary&lt;</a:t>
            </a:r>
            <a:r>
              <a:rPr lang="en-US" sz="2800" u="sng" dirty="0" err="1">
                <a:hlinkClick r:id="rId3"/>
              </a:rPr>
              <a:t>TKey,TValue</a:t>
            </a:r>
            <a:r>
              <a:rPr lang="en-US" sz="2800" u="sng" dirty="0">
                <a:hlinkClick r:id="rId3"/>
              </a:rPr>
              <a:t>&gt;</a:t>
            </a:r>
            <a:r>
              <a:rPr lang="en-US" sz="2800" dirty="0"/>
              <a:t> </a:t>
            </a:r>
            <a:r>
              <a:rPr lang="en-US" sz="2800" dirty="0">
                <a:solidFill>
                  <a:schemeClr val="tx1"/>
                </a:solidFill>
              </a:rPr>
              <a:t>generic class provides a mapping from a set of </a:t>
            </a:r>
            <a:r>
              <a:rPr lang="en-US" sz="2800" b="1" i="1" dirty="0">
                <a:solidFill>
                  <a:schemeClr val="tx1"/>
                </a:solidFill>
              </a:rPr>
              <a:t>keys</a:t>
            </a:r>
            <a:r>
              <a:rPr lang="en-US" sz="2800" dirty="0">
                <a:solidFill>
                  <a:schemeClr val="tx1"/>
                </a:solidFill>
              </a:rPr>
              <a:t> to a set of </a:t>
            </a:r>
            <a:r>
              <a:rPr lang="en-US" sz="2800" b="1" i="1" dirty="0">
                <a:solidFill>
                  <a:schemeClr val="tx1"/>
                </a:solidFill>
              </a:rPr>
              <a:t>values</a:t>
            </a:r>
            <a:r>
              <a:rPr lang="en-US" sz="2800" dirty="0">
                <a:solidFill>
                  <a:schemeClr val="tx1"/>
                </a:solidFill>
              </a:rPr>
              <a:t>. A </a:t>
            </a:r>
            <a:r>
              <a:rPr lang="en-US" sz="2800" b="1" i="1" dirty="0">
                <a:solidFill>
                  <a:schemeClr val="tx1"/>
                </a:solidFill>
              </a:rPr>
              <a:t>key</a:t>
            </a:r>
            <a:r>
              <a:rPr lang="en-US" sz="2800" dirty="0">
                <a:solidFill>
                  <a:schemeClr val="tx1"/>
                </a:solidFill>
              </a:rPr>
              <a:t> and its </a:t>
            </a:r>
            <a:r>
              <a:rPr lang="en-US" sz="2800" b="1" i="1" dirty="0">
                <a:solidFill>
                  <a:schemeClr val="tx1"/>
                </a:solidFill>
              </a:rPr>
              <a:t>value</a:t>
            </a:r>
            <a:r>
              <a:rPr lang="en-US" sz="2800" dirty="0">
                <a:solidFill>
                  <a:schemeClr val="tx1"/>
                </a:solidFill>
              </a:rPr>
              <a:t> must be added at the same time.</a:t>
            </a:r>
          </a:p>
          <a:p>
            <a:pPr marL="578358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A </a:t>
            </a:r>
            <a:r>
              <a:rPr lang="en-US" sz="2800" b="1" i="1" dirty="0">
                <a:solidFill>
                  <a:schemeClr val="tx1"/>
                </a:solidFill>
              </a:rPr>
              <a:t>key</a:t>
            </a:r>
            <a:r>
              <a:rPr lang="en-US" sz="2800" dirty="0">
                <a:solidFill>
                  <a:schemeClr val="tx1"/>
                </a:solidFill>
              </a:rPr>
              <a:t> cannot be null, but a </a:t>
            </a:r>
            <a:r>
              <a:rPr lang="en-US" sz="2800" b="1" i="1" dirty="0">
                <a:solidFill>
                  <a:schemeClr val="tx1"/>
                </a:solidFill>
              </a:rPr>
              <a:t>value</a:t>
            </a:r>
            <a:r>
              <a:rPr lang="en-US" sz="2800" dirty="0">
                <a:solidFill>
                  <a:schemeClr val="tx1"/>
                </a:solidFill>
              </a:rPr>
              <a:t> can be, if its type </a:t>
            </a:r>
            <a:r>
              <a:rPr lang="en-US" sz="2800" b="1" i="1" dirty="0">
                <a:solidFill>
                  <a:schemeClr val="tx1"/>
                </a:solidFill>
              </a:rPr>
              <a:t>TValue</a:t>
            </a:r>
            <a:r>
              <a:rPr lang="en-US" sz="2800" dirty="0">
                <a:solidFill>
                  <a:schemeClr val="tx1"/>
                </a:solidFill>
              </a:rPr>
              <a:t> is a reference type.</a:t>
            </a:r>
          </a:p>
          <a:p>
            <a:pPr marL="578358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As elements are added to a </a:t>
            </a:r>
            <a:r>
              <a:rPr lang="en-US" sz="2800" u="sng" dirty="0">
                <a:hlinkClick r:id="rId3"/>
              </a:rPr>
              <a:t>Dictionary&lt;</a:t>
            </a:r>
            <a:r>
              <a:rPr lang="en-US" sz="2800" u="sng" dirty="0" err="1">
                <a:hlinkClick r:id="rId3"/>
              </a:rPr>
              <a:t>TKey,TValue</a:t>
            </a:r>
            <a:r>
              <a:rPr lang="en-US" sz="2800" u="sng" dirty="0">
                <a:hlinkClick r:id="rId3"/>
              </a:rPr>
              <a:t>&gt;</a:t>
            </a:r>
            <a:r>
              <a:rPr lang="en-US" sz="2800" dirty="0">
                <a:solidFill>
                  <a:schemeClr val="tx1"/>
                </a:solidFill>
              </a:rPr>
              <a:t>, the capacity is automatically increased as required by reallocating the internal array.</a:t>
            </a:r>
          </a:p>
        </p:txBody>
      </p:sp>
    </p:spTree>
    <p:extLst>
      <p:ext uri="{BB962C8B-B14F-4D97-AF65-F5344CB8AC3E}">
        <p14:creationId xmlns:p14="http://schemas.microsoft.com/office/powerpoint/2010/main" val="3990947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992D72-A94E-41B1-880C-2C351E9403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879" y="2056196"/>
            <a:ext cx="4830263" cy="3760788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7958203-97BB-4405-A017-EBEF63896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Dictionary</a:t>
            </a:r>
            <a:r>
              <a:rPr lang="en-US" b="1" dirty="0">
                <a:solidFill>
                  <a:schemeClr val="tx1"/>
                </a:solidFill>
              </a:rPr>
              <a:t>&lt;</a:t>
            </a:r>
            <a:r>
              <a:rPr lang="en-US" dirty="0" err="1">
                <a:solidFill>
                  <a:schemeClr val="tx1"/>
                </a:solidFill>
              </a:rPr>
              <a:t>TKey,TValue</a:t>
            </a:r>
            <a:r>
              <a:rPr lang="en-US" b="1" dirty="0">
                <a:solidFill>
                  <a:schemeClr val="tx1"/>
                </a:solidFill>
              </a:rPr>
              <a:t>&gt;</a:t>
            </a:r>
            <a:r>
              <a:rPr lang="en-US" dirty="0">
                <a:solidFill>
                  <a:schemeClr val="tx1"/>
                </a:solidFill>
              </a:rPr>
              <a:t> – Usage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3"/>
              </a:rPr>
              <a:t>https://docs.microsoft.com/en-us/dotnet/api/system.collections.generic.dictionary-2?view=netcore-5.0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66DFB4-642F-4A83-94EF-7C9707DFF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9144" y="2059673"/>
            <a:ext cx="4754858" cy="1876917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7F0498-CCB4-40DE-BDFF-F99B47378D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9143" y="3936590"/>
            <a:ext cx="4754858" cy="1876917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417512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EEFD9-2664-4129-AB8D-0EA5E5DBE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939" y="1902013"/>
            <a:ext cx="9868192" cy="2506105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The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foreach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statement returns an </a:t>
            </a:r>
            <a:r>
              <a:rPr lang="en-US" sz="2400" b="1" i="1" dirty="0">
                <a:solidFill>
                  <a:schemeClr val="tx1"/>
                </a:solidFill>
              </a:rPr>
              <a:t>object</a:t>
            </a:r>
            <a:r>
              <a:rPr lang="en-US" sz="2400" dirty="0">
                <a:solidFill>
                  <a:schemeClr val="tx1"/>
                </a:solidFill>
              </a:rPr>
              <a:t> representing the </a:t>
            </a:r>
            <a:r>
              <a:rPr lang="en-US" sz="2400" b="1" i="1" dirty="0">
                <a:solidFill>
                  <a:schemeClr val="tx1"/>
                </a:solidFill>
              </a:rPr>
              <a:t>key/value</a:t>
            </a:r>
            <a:r>
              <a:rPr lang="en-US" sz="2400" dirty="0">
                <a:solidFill>
                  <a:schemeClr val="tx1"/>
                </a:solidFill>
              </a:rPr>
              <a:t> pair in the </a:t>
            </a:r>
            <a:r>
              <a:rPr lang="en-US" sz="2400" b="1" i="1" dirty="0">
                <a:solidFill>
                  <a:schemeClr val="tx1"/>
                </a:solidFill>
              </a:rPr>
              <a:t>collection</a:t>
            </a:r>
            <a:r>
              <a:rPr lang="en-US" sz="2400" dirty="0">
                <a:solidFill>
                  <a:schemeClr val="tx1"/>
                </a:solidFill>
              </a:rPr>
              <a:t>. Since the </a:t>
            </a:r>
            <a:r>
              <a:rPr lang="en-US" sz="2400" dirty="0">
                <a:solidFill>
                  <a:srgbClr val="FF0000"/>
                </a:solidFill>
              </a:rPr>
              <a:t>Dictionary&lt;</a:t>
            </a:r>
            <a:r>
              <a:rPr lang="en-US" sz="2400" dirty="0" err="1">
                <a:solidFill>
                  <a:srgbClr val="FF0000"/>
                </a:solidFill>
              </a:rPr>
              <a:t>TKey,TValue</a:t>
            </a:r>
            <a:r>
              <a:rPr lang="en-US" sz="2400" dirty="0">
                <a:solidFill>
                  <a:srgbClr val="FF0000"/>
                </a:solidFill>
              </a:rPr>
              <a:t>&gt;</a:t>
            </a:r>
            <a:r>
              <a:rPr lang="en-US" sz="2400" b="1" i="1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is a collection of </a:t>
            </a:r>
            <a:r>
              <a:rPr lang="en-US" sz="2400" b="1" i="1" dirty="0">
                <a:solidFill>
                  <a:schemeClr val="tx1"/>
                </a:solidFill>
              </a:rPr>
              <a:t>keys</a:t>
            </a:r>
            <a:r>
              <a:rPr lang="en-US" sz="2400" dirty="0">
                <a:solidFill>
                  <a:schemeClr val="tx1"/>
                </a:solidFill>
              </a:rPr>
              <a:t> and </a:t>
            </a:r>
            <a:r>
              <a:rPr lang="en-US" sz="2400" b="1" i="1" dirty="0">
                <a:solidFill>
                  <a:schemeClr val="tx1"/>
                </a:solidFill>
              </a:rPr>
              <a:t>values</a:t>
            </a:r>
            <a:r>
              <a:rPr lang="en-US" sz="2400" dirty="0">
                <a:solidFill>
                  <a:schemeClr val="tx1"/>
                </a:solidFill>
              </a:rPr>
              <a:t>, the element </a:t>
            </a:r>
            <a:r>
              <a:rPr lang="en-US" sz="2400" b="1" i="1" dirty="0">
                <a:solidFill>
                  <a:schemeClr val="tx1"/>
                </a:solidFill>
              </a:rPr>
              <a:t>type</a:t>
            </a:r>
            <a:r>
              <a:rPr lang="en-US" sz="2400" dirty="0">
                <a:solidFill>
                  <a:schemeClr val="tx1"/>
                </a:solidFill>
              </a:rPr>
              <a:t> is not the </a:t>
            </a:r>
            <a:r>
              <a:rPr lang="en-US" sz="2400" b="1" i="1" dirty="0">
                <a:solidFill>
                  <a:schemeClr val="tx1"/>
                </a:solidFill>
              </a:rPr>
              <a:t>type</a:t>
            </a:r>
            <a:r>
              <a:rPr lang="en-US" sz="2400" dirty="0">
                <a:solidFill>
                  <a:schemeClr val="tx1"/>
                </a:solidFill>
              </a:rPr>
              <a:t> of the </a:t>
            </a:r>
            <a:r>
              <a:rPr lang="en-US" sz="2400" b="1" i="1" dirty="0">
                <a:solidFill>
                  <a:schemeClr val="tx1"/>
                </a:solidFill>
              </a:rPr>
              <a:t>key</a:t>
            </a:r>
            <a:r>
              <a:rPr lang="en-US" sz="2400" dirty="0">
                <a:solidFill>
                  <a:schemeClr val="tx1"/>
                </a:solidFill>
              </a:rPr>
              <a:t> or the </a:t>
            </a:r>
            <a:r>
              <a:rPr lang="en-US" sz="2400" b="1" i="1" dirty="0">
                <a:solidFill>
                  <a:schemeClr val="tx1"/>
                </a:solidFill>
              </a:rPr>
              <a:t>type</a:t>
            </a:r>
            <a:r>
              <a:rPr lang="en-US" sz="2400" dirty="0">
                <a:solidFill>
                  <a:schemeClr val="tx1"/>
                </a:solidFill>
              </a:rPr>
              <a:t> of the </a:t>
            </a:r>
            <a:r>
              <a:rPr lang="en-US" sz="2400" b="1" i="1" dirty="0">
                <a:solidFill>
                  <a:schemeClr val="tx1"/>
                </a:solidFill>
              </a:rPr>
              <a:t>value</a:t>
            </a:r>
            <a:r>
              <a:rPr lang="en-US" sz="2400" dirty="0">
                <a:solidFill>
                  <a:schemeClr val="tx1"/>
                </a:solidFill>
              </a:rPr>
              <a:t>. Instead, the element </a:t>
            </a:r>
            <a:r>
              <a:rPr lang="en-US" sz="2400" b="1" i="1" dirty="0">
                <a:solidFill>
                  <a:schemeClr val="tx1"/>
                </a:solidFill>
              </a:rPr>
              <a:t>type</a:t>
            </a:r>
            <a:r>
              <a:rPr lang="en-US" sz="2400" dirty="0">
                <a:solidFill>
                  <a:schemeClr val="tx1"/>
                </a:solidFill>
              </a:rPr>
              <a:t> is a </a:t>
            </a:r>
            <a:r>
              <a:rPr lang="en-US" sz="2400" dirty="0" err="1">
                <a:solidFill>
                  <a:srgbClr val="FF0000"/>
                </a:solidFill>
              </a:rPr>
              <a:t>KeyValuePair</a:t>
            </a:r>
            <a:r>
              <a:rPr lang="en-US" sz="2400" dirty="0">
                <a:solidFill>
                  <a:srgbClr val="FF0000"/>
                </a:solidFill>
              </a:rPr>
              <a:t>&lt;</a:t>
            </a:r>
            <a:r>
              <a:rPr lang="en-US" sz="2400" dirty="0" err="1">
                <a:solidFill>
                  <a:srgbClr val="FF0000"/>
                </a:solidFill>
              </a:rPr>
              <a:t>TKey,TValue</a:t>
            </a:r>
            <a:r>
              <a:rPr lang="en-US" sz="2400" dirty="0">
                <a:solidFill>
                  <a:srgbClr val="FF0000"/>
                </a:solidFill>
              </a:rPr>
              <a:t>&gt;</a:t>
            </a:r>
            <a:r>
              <a:rPr lang="en-US" sz="2400" b="1" i="1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of the </a:t>
            </a:r>
            <a:r>
              <a:rPr lang="en-US" sz="2400" b="1" i="1" dirty="0">
                <a:solidFill>
                  <a:schemeClr val="tx1"/>
                </a:solidFill>
              </a:rPr>
              <a:t>key</a:t>
            </a:r>
            <a:r>
              <a:rPr lang="en-US" sz="2400" dirty="0">
                <a:solidFill>
                  <a:schemeClr val="tx1"/>
                </a:solidFill>
              </a:rPr>
              <a:t> type and the </a:t>
            </a:r>
            <a:r>
              <a:rPr lang="en-US" sz="2400" b="1" i="1" dirty="0">
                <a:solidFill>
                  <a:schemeClr val="tx1"/>
                </a:solidFill>
              </a:rPr>
              <a:t>value</a:t>
            </a:r>
            <a:r>
              <a:rPr lang="en-US" sz="2400" dirty="0">
                <a:solidFill>
                  <a:schemeClr val="tx1"/>
                </a:solidFill>
              </a:rPr>
              <a:t> type. The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foreach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statement is a wrapper around the enumerator, which allows only reading from the </a:t>
            </a:r>
            <a:r>
              <a:rPr lang="en-US" sz="2400" b="1" i="1" dirty="0">
                <a:solidFill>
                  <a:schemeClr val="tx1"/>
                </a:solidFill>
              </a:rPr>
              <a:t>collection</a:t>
            </a:r>
            <a:r>
              <a:rPr lang="en-US" sz="2400" dirty="0">
                <a:solidFill>
                  <a:schemeClr val="tx1"/>
                </a:solidFill>
              </a:rPr>
              <a:t>, not writing to it.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4AE948C-C939-42BD-9FA1-2576F24ED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Dictionary&lt;</a:t>
            </a:r>
            <a:r>
              <a:rPr lang="en-US" dirty="0" err="1">
                <a:solidFill>
                  <a:schemeClr val="tx1"/>
                </a:solidFill>
              </a:rPr>
              <a:t>TKey,TValue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https://docs.microsoft.com/en-us/dotnet/api/system.collections.generic.dictionary-2?view=netcore-5.0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57F3C3-B7ED-4B2F-9783-636119D35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586" y="4573406"/>
            <a:ext cx="8925154" cy="1616756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441030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B960A-9141-4BF1-974A-451F35116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>
                <a:solidFill>
                  <a:schemeClr val="tx1"/>
                </a:solidFill>
              </a:rPr>
              <a:t>SortedList</a:t>
            </a:r>
            <a:r>
              <a:rPr lang="en-US" sz="4800" dirty="0">
                <a:solidFill>
                  <a:schemeClr val="tx1"/>
                </a:solidFill>
              </a:rPr>
              <a:t>&lt;</a:t>
            </a:r>
            <a:r>
              <a:rPr lang="en-US" sz="4800" dirty="0" err="1">
                <a:solidFill>
                  <a:schemeClr val="tx1"/>
                </a:solidFill>
              </a:rPr>
              <a:t>TKey,TValue</a:t>
            </a:r>
            <a:r>
              <a:rPr lang="en-US" sz="4800" dirty="0">
                <a:solidFill>
                  <a:schemeClr val="tx1"/>
                </a:solidFill>
              </a:rPr>
              <a:t>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https://docs.microsoft.com/en-us/dotnet/api/system.collections.generic.sortedset-1?view=net-5.0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DB71B-771E-47C8-AEEB-B6A2B9C7F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2321"/>
            <a:ext cx="10058400" cy="4526050"/>
          </a:xfrm>
        </p:spPr>
        <p:txBody>
          <a:bodyPr anchor="ctr">
            <a:normAutofit fontScale="92500" lnSpcReduction="2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Represents a collection of </a:t>
            </a:r>
            <a:r>
              <a:rPr lang="en-US" sz="2400" b="1" i="1" dirty="0">
                <a:solidFill>
                  <a:schemeClr val="tx1"/>
                </a:solidFill>
              </a:rPr>
              <a:t>key/value</a:t>
            </a:r>
            <a:r>
              <a:rPr lang="en-US" sz="2400" dirty="0">
                <a:solidFill>
                  <a:schemeClr val="tx1"/>
                </a:solidFill>
              </a:rPr>
              <a:t> pairs that are sorted by </a:t>
            </a:r>
            <a:r>
              <a:rPr lang="en-US" sz="2400" b="1" i="1" dirty="0">
                <a:solidFill>
                  <a:schemeClr val="tx1"/>
                </a:solidFill>
              </a:rPr>
              <a:t>key</a:t>
            </a:r>
            <a:r>
              <a:rPr lang="en-US" sz="2400" dirty="0">
                <a:solidFill>
                  <a:schemeClr val="tx1"/>
                </a:solidFill>
              </a:rPr>
              <a:t> based on the associated </a:t>
            </a:r>
            <a:r>
              <a:rPr lang="en-US" sz="2400" dirty="0" err="1">
                <a:solidFill>
                  <a:srgbClr val="FF0000"/>
                </a:solidFill>
              </a:rPr>
              <a:t>IComparer</a:t>
            </a:r>
            <a:r>
              <a:rPr lang="en-US" sz="2400" dirty="0">
                <a:solidFill>
                  <a:srgbClr val="FF0000"/>
                </a:solidFill>
              </a:rPr>
              <a:t>&lt;T&gt; </a:t>
            </a:r>
            <a:r>
              <a:rPr lang="en-US" sz="2400" dirty="0">
                <a:solidFill>
                  <a:schemeClr val="tx1"/>
                </a:solidFill>
              </a:rPr>
              <a:t>implementation.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u="sng" dirty="0" err="1">
                <a:hlinkClick r:id="rId3"/>
              </a:rPr>
              <a:t>SortedList</a:t>
            </a:r>
            <a:r>
              <a:rPr lang="en-US" sz="2400" u="sng" dirty="0">
                <a:hlinkClick r:id="rId3"/>
              </a:rPr>
              <a:t>&lt;</a:t>
            </a:r>
            <a:r>
              <a:rPr lang="en-US" sz="2400" u="sng" dirty="0" err="1">
                <a:hlinkClick r:id="rId3"/>
              </a:rPr>
              <a:t>TKey,TValue</a:t>
            </a:r>
            <a:r>
              <a:rPr lang="en-US" sz="2400" u="sng" dirty="0">
                <a:hlinkClick r:id="rId3"/>
              </a:rPr>
              <a:t>&gt;</a:t>
            </a:r>
            <a:r>
              <a:rPr lang="en-US" sz="2400" dirty="0"/>
              <a:t> </a:t>
            </a:r>
            <a:r>
              <a:rPr lang="en-US" sz="2400" dirty="0">
                <a:solidFill>
                  <a:schemeClr val="tx1"/>
                </a:solidFill>
              </a:rPr>
              <a:t>is implemented as an array of </a:t>
            </a:r>
            <a:r>
              <a:rPr lang="en-US" sz="2400" b="1" i="1" dirty="0">
                <a:solidFill>
                  <a:schemeClr val="tx1"/>
                </a:solidFill>
              </a:rPr>
              <a:t>key/value</a:t>
            </a:r>
            <a:r>
              <a:rPr lang="en-US" sz="2400" dirty="0">
                <a:solidFill>
                  <a:schemeClr val="tx1"/>
                </a:solidFill>
              </a:rPr>
              <a:t> pairs, sorted by the </a:t>
            </a:r>
            <a:r>
              <a:rPr lang="en-US" sz="2400" b="1" i="1" dirty="0">
                <a:solidFill>
                  <a:schemeClr val="tx1"/>
                </a:solidFill>
              </a:rPr>
              <a:t>key</a:t>
            </a:r>
            <a:r>
              <a:rPr lang="en-US" sz="2400" dirty="0">
                <a:solidFill>
                  <a:schemeClr val="tx1"/>
                </a:solidFill>
              </a:rPr>
              <a:t>. 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FF0000"/>
                </a:solidFill>
              </a:rPr>
              <a:t>SortedList</a:t>
            </a:r>
            <a:r>
              <a:rPr lang="en-US" sz="2400" dirty="0">
                <a:solidFill>
                  <a:srgbClr val="FF0000"/>
                </a:solidFill>
              </a:rPr>
              <a:t>&lt;</a:t>
            </a:r>
            <a:r>
              <a:rPr lang="en-US" sz="2400" dirty="0" err="1">
                <a:solidFill>
                  <a:srgbClr val="FF0000"/>
                </a:solidFill>
              </a:rPr>
              <a:t>TKey</a:t>
            </a:r>
            <a:r>
              <a:rPr lang="en-US" sz="2400" dirty="0">
                <a:solidFill>
                  <a:srgbClr val="FF0000"/>
                </a:solidFill>
              </a:rPr>
              <a:t>, TValue&gt; </a:t>
            </a:r>
            <a:r>
              <a:rPr lang="en-US" sz="2400" dirty="0">
                <a:solidFill>
                  <a:schemeClr val="tx1"/>
                </a:solidFill>
              </a:rPr>
              <a:t>is similar to the </a:t>
            </a:r>
            <a:r>
              <a:rPr lang="en-US" sz="2400" dirty="0" err="1">
                <a:solidFill>
                  <a:srgbClr val="FF0000"/>
                </a:solidFill>
              </a:rPr>
              <a:t>SortedDictionary</a:t>
            </a:r>
            <a:r>
              <a:rPr lang="en-US" sz="2400" dirty="0">
                <a:solidFill>
                  <a:srgbClr val="FF0000"/>
                </a:solidFill>
              </a:rPr>
              <a:t>&lt;</a:t>
            </a:r>
            <a:r>
              <a:rPr lang="en-US" sz="2400" dirty="0" err="1">
                <a:solidFill>
                  <a:srgbClr val="FF0000"/>
                </a:solidFill>
              </a:rPr>
              <a:t>TKey,TValue</a:t>
            </a:r>
            <a:r>
              <a:rPr lang="en-US" sz="2400" dirty="0">
                <a:solidFill>
                  <a:srgbClr val="FF0000"/>
                </a:solidFill>
              </a:rPr>
              <a:t>&gt; </a:t>
            </a:r>
            <a:r>
              <a:rPr lang="en-US" sz="2400" b="1" i="1" dirty="0">
                <a:solidFill>
                  <a:schemeClr val="tx1"/>
                </a:solidFill>
              </a:rPr>
              <a:t>generic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i="1" dirty="0">
                <a:solidFill>
                  <a:schemeClr val="tx1"/>
                </a:solidFill>
              </a:rPr>
              <a:t>class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FF0000"/>
                </a:solidFill>
              </a:rPr>
              <a:t>SortedList</a:t>
            </a:r>
            <a:r>
              <a:rPr lang="en-US" sz="1800" dirty="0">
                <a:solidFill>
                  <a:srgbClr val="FF0000"/>
                </a:solidFill>
              </a:rPr>
              <a:t>&lt;</a:t>
            </a:r>
            <a:r>
              <a:rPr lang="en-US" sz="1800" dirty="0" err="1">
                <a:solidFill>
                  <a:srgbClr val="FF0000"/>
                </a:solidFill>
              </a:rPr>
              <a:t>TKey,TValue</a:t>
            </a:r>
            <a:r>
              <a:rPr lang="en-US" sz="1800" dirty="0">
                <a:solidFill>
                  <a:srgbClr val="FF0000"/>
                </a:solidFill>
              </a:rPr>
              <a:t>&gt;</a:t>
            </a:r>
            <a:r>
              <a:rPr lang="en-US" sz="1800" dirty="0">
                <a:solidFill>
                  <a:schemeClr val="tx1"/>
                </a:solidFill>
              </a:rPr>
              <a:t> uses less memory than </a:t>
            </a:r>
            <a:r>
              <a:rPr lang="en-US" sz="1800" dirty="0" err="1">
                <a:solidFill>
                  <a:srgbClr val="FF0000"/>
                </a:solidFill>
              </a:rPr>
              <a:t>SortedDictionary</a:t>
            </a:r>
            <a:r>
              <a:rPr lang="en-US" sz="1800" dirty="0">
                <a:solidFill>
                  <a:srgbClr val="FF0000"/>
                </a:solidFill>
              </a:rPr>
              <a:t>&lt;</a:t>
            </a:r>
            <a:r>
              <a:rPr lang="en-US" sz="1800" dirty="0" err="1">
                <a:solidFill>
                  <a:srgbClr val="FF0000"/>
                </a:solidFill>
              </a:rPr>
              <a:t>TKey,TValue</a:t>
            </a:r>
            <a:r>
              <a:rPr lang="en-US" sz="1800" dirty="0">
                <a:solidFill>
                  <a:srgbClr val="FF0000"/>
                </a:solidFill>
              </a:rPr>
              <a:t>&gt;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FF0000"/>
                </a:solidFill>
              </a:rPr>
              <a:t>SortedDictionary</a:t>
            </a:r>
            <a:r>
              <a:rPr lang="en-US" sz="1800" dirty="0">
                <a:solidFill>
                  <a:srgbClr val="FF0000"/>
                </a:solidFill>
              </a:rPr>
              <a:t>&lt;</a:t>
            </a:r>
            <a:r>
              <a:rPr lang="en-US" sz="1800" dirty="0" err="1">
                <a:solidFill>
                  <a:srgbClr val="FF0000"/>
                </a:solidFill>
              </a:rPr>
              <a:t>TKey,TValue</a:t>
            </a:r>
            <a:r>
              <a:rPr lang="en-US" sz="1800" dirty="0">
                <a:solidFill>
                  <a:srgbClr val="FF0000"/>
                </a:solidFill>
              </a:rPr>
              <a:t>&gt;</a:t>
            </a:r>
            <a:r>
              <a:rPr lang="en-US" sz="1800" dirty="0">
                <a:solidFill>
                  <a:schemeClr val="tx1"/>
                </a:solidFill>
              </a:rPr>
              <a:t> has faster insertion and removal operations for </a:t>
            </a:r>
            <a:r>
              <a:rPr lang="en-US" sz="1800" u="sng" dirty="0">
                <a:solidFill>
                  <a:schemeClr val="tx1"/>
                </a:solidFill>
              </a:rPr>
              <a:t>unsorted</a:t>
            </a:r>
            <a:r>
              <a:rPr lang="en-US" sz="1800" dirty="0">
                <a:solidFill>
                  <a:schemeClr val="tx1"/>
                </a:solidFill>
              </a:rPr>
              <a:t> data.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If the list is populated all at once from sorted data, </a:t>
            </a:r>
            <a:r>
              <a:rPr lang="en-US" sz="1800" dirty="0" err="1">
                <a:solidFill>
                  <a:srgbClr val="FF0000"/>
                </a:solidFill>
              </a:rPr>
              <a:t>SortedList</a:t>
            </a:r>
            <a:r>
              <a:rPr lang="en-US" sz="1800" dirty="0">
                <a:solidFill>
                  <a:srgbClr val="FF0000"/>
                </a:solidFill>
              </a:rPr>
              <a:t>&lt;</a:t>
            </a:r>
            <a:r>
              <a:rPr lang="en-US" sz="1800" dirty="0" err="1">
                <a:solidFill>
                  <a:srgbClr val="FF0000"/>
                </a:solidFill>
              </a:rPr>
              <a:t>TKey,TValue</a:t>
            </a:r>
            <a:r>
              <a:rPr lang="en-US" sz="1800" dirty="0">
                <a:solidFill>
                  <a:srgbClr val="FF0000"/>
                </a:solidFill>
              </a:rPr>
              <a:t>&gt;</a:t>
            </a:r>
            <a:r>
              <a:rPr lang="en-US" sz="1800" dirty="0">
                <a:solidFill>
                  <a:schemeClr val="tx1"/>
                </a:solidFill>
              </a:rPr>
              <a:t> is faster than </a:t>
            </a:r>
            <a:r>
              <a:rPr lang="en-US" sz="1800" dirty="0" err="1">
                <a:solidFill>
                  <a:srgbClr val="FF0000"/>
                </a:solidFill>
              </a:rPr>
              <a:t>SortedDictionary</a:t>
            </a:r>
            <a:r>
              <a:rPr lang="en-US" sz="1800" dirty="0">
                <a:solidFill>
                  <a:srgbClr val="FF0000"/>
                </a:solidFill>
              </a:rPr>
              <a:t>&lt;</a:t>
            </a:r>
            <a:r>
              <a:rPr lang="en-US" sz="1800" dirty="0" err="1">
                <a:solidFill>
                  <a:srgbClr val="FF0000"/>
                </a:solidFill>
              </a:rPr>
              <a:t>TKey,TValue</a:t>
            </a:r>
            <a:r>
              <a:rPr lang="en-US" sz="1800" dirty="0">
                <a:solidFill>
                  <a:srgbClr val="FF0000"/>
                </a:solidFill>
              </a:rPr>
              <a:t>&gt;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FF0000"/>
                </a:solidFill>
              </a:rPr>
              <a:t>SortedList</a:t>
            </a:r>
            <a:r>
              <a:rPr lang="en-US" sz="1800" dirty="0">
                <a:solidFill>
                  <a:srgbClr val="FF0000"/>
                </a:solidFill>
              </a:rPr>
              <a:t>&lt;</a:t>
            </a:r>
            <a:r>
              <a:rPr lang="en-US" sz="1800" dirty="0" err="1">
                <a:solidFill>
                  <a:srgbClr val="FF0000"/>
                </a:solidFill>
              </a:rPr>
              <a:t>TKey,TValue</a:t>
            </a:r>
            <a:r>
              <a:rPr lang="en-US" sz="1800" dirty="0">
                <a:solidFill>
                  <a:srgbClr val="FF0000"/>
                </a:solidFill>
              </a:rPr>
              <a:t>&gt;</a:t>
            </a:r>
            <a:r>
              <a:rPr lang="en-US" sz="1800" dirty="0">
                <a:solidFill>
                  <a:schemeClr val="tx1"/>
                </a:solidFill>
              </a:rPr>
              <a:t> supports efficient indexed retrieval of keys and values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 capacity can be decreased by calling </a:t>
            </a:r>
            <a:r>
              <a:rPr lang="en-US" sz="2400" dirty="0">
                <a:solidFill>
                  <a:srgbClr val="FF0000"/>
                </a:solidFill>
              </a:rPr>
              <a:t>.</a:t>
            </a:r>
            <a:r>
              <a:rPr lang="en-US" sz="2400" dirty="0" err="1">
                <a:solidFill>
                  <a:srgbClr val="FF0000"/>
                </a:solidFill>
              </a:rPr>
              <a:t>TrimExcess</a:t>
            </a:r>
            <a:r>
              <a:rPr lang="en-US" sz="2400" dirty="0">
                <a:solidFill>
                  <a:srgbClr val="FF0000"/>
                </a:solidFill>
              </a:rPr>
              <a:t>()</a:t>
            </a:r>
            <a:r>
              <a:rPr lang="en-US" sz="2400" dirty="0">
                <a:solidFill>
                  <a:schemeClr val="tx1"/>
                </a:solidFill>
              </a:rPr>
              <a:t> or by setting the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Capacity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property explicitly.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dirty="0">
                <a:solidFill>
                  <a:srgbClr val="FF0000"/>
                </a:solidFill>
              </a:rPr>
              <a:t>foreach()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statement is a wrapper around the enumerator and is readonly.</a:t>
            </a:r>
          </a:p>
        </p:txBody>
      </p:sp>
    </p:spTree>
    <p:extLst>
      <p:ext uri="{BB962C8B-B14F-4D97-AF65-F5344CB8AC3E}">
        <p14:creationId xmlns:p14="http://schemas.microsoft.com/office/powerpoint/2010/main" val="273881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7CD9E57-6FBF-45CA-BE48-D57722FE6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6532002" cy="1449387"/>
          </a:xfrm>
        </p:spPr>
        <p:txBody>
          <a:bodyPr>
            <a:normAutofit fontScale="90000"/>
          </a:bodyPr>
          <a:lstStyle/>
          <a:p>
            <a:r>
              <a:rPr lang="en-US" sz="4400" dirty="0" err="1">
                <a:solidFill>
                  <a:schemeClr val="tx1"/>
                </a:solidFill>
              </a:rPr>
              <a:t>SortedList</a:t>
            </a:r>
            <a:r>
              <a:rPr lang="en-US" sz="4400" dirty="0">
                <a:solidFill>
                  <a:schemeClr val="tx1"/>
                </a:solidFill>
              </a:rPr>
              <a:t>&lt;</a:t>
            </a:r>
            <a:r>
              <a:rPr lang="en-US" sz="4400" dirty="0" err="1">
                <a:solidFill>
                  <a:schemeClr val="tx1"/>
                </a:solidFill>
              </a:rPr>
              <a:t>TKey,TValue</a:t>
            </a:r>
            <a:r>
              <a:rPr lang="en-US" sz="4400" dirty="0">
                <a:solidFill>
                  <a:schemeClr val="tx1"/>
                </a:solidFill>
              </a:rPr>
              <a:t>&gt;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sz="1600" dirty="0">
                <a:hlinkClick r:id="rId2"/>
              </a:rPr>
              <a:t>https://docs.microsoft.com/en-us/dotnet/api/system.collections.generic.sortedlist-2?view=net-5.0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7C117AE-0C35-4430-A462-AB2BC9C74F60}"/>
              </a:ext>
            </a:extLst>
          </p:cNvPr>
          <p:cNvGrpSpPr/>
          <p:nvPr/>
        </p:nvGrpSpPr>
        <p:grpSpPr>
          <a:xfrm>
            <a:off x="7544412" y="120151"/>
            <a:ext cx="4074432" cy="6617698"/>
            <a:chOff x="7546490" y="118856"/>
            <a:chExt cx="3442958" cy="6209804"/>
          </a:xfrm>
          <a:effectLst/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8131876-70DD-4804-B9AC-A7AEF69A8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6824" y="118856"/>
              <a:ext cx="3435233" cy="3445614"/>
            </a:xfrm>
            <a:prstGeom prst="rect">
              <a:avLst/>
            </a:prstGeom>
            <a:ln w="25400">
              <a:solidFill>
                <a:schemeClr val="accent2"/>
              </a:solidFill>
            </a:ln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BCB2E46-55A8-4239-A8C3-DFB3B48A8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46490" y="3564470"/>
              <a:ext cx="3442958" cy="2764190"/>
            </a:xfrm>
            <a:prstGeom prst="rect">
              <a:avLst/>
            </a:prstGeom>
            <a:ln w="25400">
              <a:solidFill>
                <a:schemeClr val="accent2"/>
              </a:solidFill>
            </a:ln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5DD907E-D7B9-46C3-B58D-82BDAC55C3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6962" y="2173940"/>
            <a:ext cx="6125063" cy="4562614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76968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29FA68-5D39-4BD0-AA2B-E72C1EEE1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03" y="2120300"/>
            <a:ext cx="5448258" cy="3408630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16B16F-4C1E-4A46-8D47-4F2E93960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495" y="2120301"/>
            <a:ext cx="6065119" cy="3408629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C394976-45CA-44EF-9BE9-C457D7FDE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US" sz="4800" dirty="0" err="1">
                <a:solidFill>
                  <a:schemeClr val="tx1"/>
                </a:solidFill>
              </a:rPr>
              <a:t>SortedList</a:t>
            </a:r>
            <a:r>
              <a:rPr lang="en-US" sz="4800" dirty="0">
                <a:solidFill>
                  <a:schemeClr val="tx1"/>
                </a:solidFill>
              </a:rPr>
              <a:t>&lt;</a:t>
            </a:r>
            <a:r>
              <a:rPr lang="en-US" sz="4800" dirty="0" err="1">
                <a:solidFill>
                  <a:schemeClr val="tx1"/>
                </a:solidFill>
              </a:rPr>
              <a:t>TKey,TValue</a:t>
            </a:r>
            <a:r>
              <a:rPr lang="en-US" sz="4800" dirty="0">
                <a:solidFill>
                  <a:schemeClr val="tx1"/>
                </a:solidFill>
              </a:rPr>
              <a:t>&gt;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sz="1400" dirty="0">
                <a:hlinkClick r:id="rId4"/>
              </a:rPr>
              <a:t>https://docs.microsoft.com/en-us/dotnet/api/system.collections.generic.sortedlist-2?view=net-5.0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701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87810-FA09-4842-B6D4-B0041D3EC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Queue&lt;T&gt; (rarely used)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https://docs.microsoft.com/en-us/dotnet/api/system.collections.generic.queue-1?view=net-5.0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2374A-098A-4CC3-BA3F-8B6F71EF5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995" y="1902320"/>
            <a:ext cx="9780105" cy="4484695"/>
          </a:xfrm>
        </p:spPr>
        <p:txBody>
          <a:bodyPr anchor="ctr">
            <a:normAutofit fontScale="92500" lnSpcReduction="2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FIFO - Objects stored in a </a:t>
            </a:r>
            <a:r>
              <a:rPr lang="en-US" sz="2400" dirty="0">
                <a:solidFill>
                  <a:srgbClr val="FF0000"/>
                </a:solidFill>
              </a:rPr>
              <a:t>Queue&lt;T&gt;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are inserted at one end and removed from the other.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Use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Queue&lt;T&gt;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if you need to access the information in the same order that it is stored in the collection.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Use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0000"/>
                </a:solidFill>
              </a:rPr>
              <a:t>ConcurrentQueue</a:t>
            </a:r>
            <a:r>
              <a:rPr lang="en-US" sz="2400" dirty="0">
                <a:solidFill>
                  <a:srgbClr val="FF0000"/>
                </a:solidFill>
              </a:rPr>
              <a:t>&lt;T&gt;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if you need to access the collection from multiple threads concurrently.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Queue&lt;T&gt;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accepts null as a valid value for reference types and allows duplicate elements.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Queues and stacks are useful when you need temporary storage for information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Three main operations can be performed on a </a:t>
            </a:r>
            <a:r>
              <a:rPr lang="en-US" sz="2400" dirty="0">
                <a:solidFill>
                  <a:srgbClr val="FF0000"/>
                </a:solidFill>
              </a:rPr>
              <a:t>Queue&lt;T</a:t>
            </a:r>
            <a:r>
              <a:rPr lang="en-US" sz="2400" dirty="0">
                <a:solidFill>
                  <a:schemeClr val="tx1"/>
                </a:solidFill>
              </a:rPr>
              <a:t>&gt; and its elements: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</a:rPr>
              <a:t>Enqueue() </a:t>
            </a:r>
            <a:r>
              <a:rPr lang="en-US" sz="1800" dirty="0">
                <a:solidFill>
                  <a:schemeClr val="tx1"/>
                </a:solidFill>
              </a:rPr>
              <a:t>adds an element to the end of the </a:t>
            </a:r>
            <a:r>
              <a:rPr lang="en-US" sz="1800" dirty="0">
                <a:solidFill>
                  <a:srgbClr val="FF0000"/>
                </a:solidFill>
              </a:rPr>
              <a:t>Queue&lt;T&gt;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</a:rPr>
              <a:t>Dequeue() </a:t>
            </a:r>
            <a:r>
              <a:rPr lang="en-US" sz="1800" dirty="0">
                <a:solidFill>
                  <a:schemeClr val="tx1"/>
                </a:solidFill>
              </a:rPr>
              <a:t>removes the oldest element from the start of the </a:t>
            </a:r>
            <a:r>
              <a:rPr lang="en-US" sz="1800" dirty="0">
                <a:solidFill>
                  <a:srgbClr val="FF0000"/>
                </a:solidFill>
              </a:rPr>
              <a:t>Queue&lt;T&gt;</a:t>
            </a:r>
            <a:r>
              <a:rPr lang="en-US" sz="1800" dirty="0"/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</a:rPr>
              <a:t>Peek()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1"/>
                </a:solidFill>
              </a:rPr>
              <a:t>returns the oldest element that is at the start of the </a:t>
            </a:r>
            <a:r>
              <a:rPr lang="en-US" sz="1800" dirty="0">
                <a:solidFill>
                  <a:srgbClr val="FF0000"/>
                </a:solidFill>
              </a:rPr>
              <a:t>Queue&lt;T&gt;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1"/>
                </a:solidFill>
              </a:rPr>
              <a:t>but does not remove it from the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Queue&lt;T&gt;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490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6825" y="0"/>
            <a:ext cx="8420280" cy="4953000"/>
          </a:xfrm>
        </p:spPr>
        <p:txBody>
          <a:bodyPr anchor="ctr">
            <a:noAutofit/>
          </a:bodyPr>
          <a:lstStyle/>
          <a:p>
            <a:r>
              <a:rPr lang="en-US" sz="3600" b="1" i="1" dirty="0">
                <a:solidFill>
                  <a:schemeClr val="bg1"/>
                </a:solidFill>
              </a:rPr>
              <a:t>Collections</a:t>
            </a:r>
            <a:r>
              <a:rPr lang="en-US" sz="3600" i="1" dirty="0">
                <a:solidFill>
                  <a:schemeClr val="bg1"/>
                </a:solidFill>
              </a:rPr>
              <a:t> are ready-made classes that provide a more flexible way to work with groups of objects. The group of objects can grow and shrink dynamically as the needs of the application change.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953000"/>
            <a:ext cx="12192000" cy="1905000"/>
          </a:xfrm>
        </p:spPr>
        <p:txBody>
          <a:bodyPr anchor="ctr">
            <a:normAutofit/>
          </a:bodyPr>
          <a:lstStyle/>
          <a:p>
            <a:pPr algn="ctr"/>
            <a:r>
              <a:rPr lang="en-US" sz="1400" dirty="0">
                <a:hlinkClick r:id="rId2"/>
              </a:rPr>
              <a:t>https://docs.microsoft.com/en-us/dotnet/csharp/programming-guide/concepts/collections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61799-3900-4FE6-8A4D-F7DE1D957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6BF0C5-979F-4270-95AF-9BD192816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7864" y="129462"/>
            <a:ext cx="5378167" cy="3109606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FB118B-0E73-4337-B42E-9B75B6147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866" y="3256090"/>
            <a:ext cx="5378166" cy="3048031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6D19F69-8797-4F79-9593-BA26DA144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976" y="287338"/>
            <a:ext cx="5557421" cy="144938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Queue&lt;T&gt; (rarely used)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4"/>
              </a:rPr>
              <a:t>https://docs.microsoft.com/en-us/dotnet/api/system.collections.generic.queue-1?view=net-5.0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03ED0F-461F-4D28-AD81-03824C0E8A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376" y="2108200"/>
            <a:ext cx="5557421" cy="4206165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7838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D6028-C1B0-417C-8F03-60D55C02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Stack&lt;T&gt; (rarely used)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https://docs.microsoft.com/en-us/dotnet/api/system.collections.generic.stack-1.push?view=net-5.0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A9B9B-BC6E-4ECF-9175-7B15D9461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6757" y="1925321"/>
            <a:ext cx="10237251" cy="4448047"/>
          </a:xfrm>
        </p:spPr>
        <p:txBody>
          <a:bodyPr anchor="ctr">
            <a:normAutofit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 (LIFO) collection of instances of the same specified type.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u="sng" dirty="0">
                <a:hlinkClick r:id="rId3"/>
              </a:rPr>
              <a:t>Stack&lt;T&gt;</a:t>
            </a:r>
            <a:r>
              <a:rPr lang="en-US" sz="1800" dirty="0"/>
              <a:t> </a:t>
            </a:r>
            <a:r>
              <a:rPr lang="en-US" sz="1800" dirty="0">
                <a:solidFill>
                  <a:schemeClr val="tx1"/>
                </a:solidFill>
              </a:rPr>
              <a:t>is implemented as an array.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Stacks (and Queues) are useful when you need temporary storage for information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Use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Stack&lt;T&gt; </a:t>
            </a:r>
            <a:r>
              <a:rPr lang="en-US" sz="1800" dirty="0">
                <a:solidFill>
                  <a:schemeClr val="tx1"/>
                </a:solidFill>
              </a:rPr>
              <a:t>if you need to access the information in reverse order.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Use </a:t>
            </a:r>
            <a:r>
              <a:rPr lang="en-US" sz="1800" u="sng" dirty="0" err="1">
                <a:hlinkClick r:id="rId4"/>
              </a:rPr>
              <a:t>System.Collections.Concurrent.ConcurrentQueue</a:t>
            </a:r>
            <a:r>
              <a:rPr lang="en-US" sz="1800" u="sng" dirty="0">
                <a:hlinkClick r:id="rId4"/>
              </a:rPr>
              <a:t>&lt;T&gt;</a:t>
            </a:r>
            <a:r>
              <a:rPr lang="en-US" sz="1800" dirty="0"/>
              <a:t>  </a:t>
            </a:r>
            <a:r>
              <a:rPr lang="en-US" sz="1800" dirty="0">
                <a:solidFill>
                  <a:schemeClr val="tx1"/>
                </a:solidFill>
              </a:rPr>
              <a:t>when access is needed from multiple threads concurrently.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 </a:t>
            </a:r>
            <a:r>
              <a:rPr lang="en-US" sz="1800" u="sng" dirty="0" err="1">
                <a:hlinkClick r:id="rId3"/>
              </a:rPr>
              <a:t>System.Collections.Generic.Stack</a:t>
            </a:r>
            <a:r>
              <a:rPr lang="en-US" sz="1800" u="sng" dirty="0">
                <a:hlinkClick r:id="rId3"/>
              </a:rPr>
              <a:t>&lt;T&gt;</a:t>
            </a:r>
            <a:r>
              <a:rPr lang="en-US" sz="1800" dirty="0"/>
              <a:t> </a:t>
            </a:r>
            <a:r>
              <a:rPr lang="en-US" sz="1800" dirty="0">
                <a:solidFill>
                  <a:schemeClr val="tx1"/>
                </a:solidFill>
              </a:rPr>
              <a:t>preserves variable states during calls to other procedures.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The capacity can be decreased by calling </a:t>
            </a:r>
            <a:r>
              <a:rPr lang="en-US" sz="1800" dirty="0">
                <a:solidFill>
                  <a:srgbClr val="FF0000"/>
                </a:solidFill>
              </a:rPr>
              <a:t>.</a:t>
            </a:r>
            <a:r>
              <a:rPr lang="en-US" sz="1800" dirty="0" err="1">
                <a:solidFill>
                  <a:srgbClr val="FF0000"/>
                </a:solidFill>
              </a:rPr>
              <a:t>TrimExcess</a:t>
            </a:r>
            <a:r>
              <a:rPr lang="en-US" sz="1800" dirty="0">
                <a:solidFill>
                  <a:srgbClr val="FF0000"/>
                </a:solidFill>
              </a:rPr>
              <a:t>()</a:t>
            </a:r>
            <a:r>
              <a:rPr lang="en-US" sz="1800" dirty="0"/>
              <a:t>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</a:rPr>
              <a:t>Stack&lt;T&gt;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1"/>
                </a:solidFill>
              </a:rPr>
              <a:t>accepts null as a valid value for reference types and allows duplicate elements.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Three main operations can be performed on a </a:t>
            </a:r>
            <a:r>
              <a:rPr lang="en-US" sz="1800" dirty="0" err="1">
                <a:solidFill>
                  <a:srgbClr val="FF0000"/>
                </a:solidFill>
              </a:rPr>
              <a:t>System.Collections.Generic.Stack</a:t>
            </a:r>
            <a:r>
              <a:rPr lang="en-US" sz="1800" dirty="0">
                <a:solidFill>
                  <a:srgbClr val="FF0000"/>
                </a:solidFill>
              </a:rPr>
              <a:t>&lt;T&gt;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1"/>
                </a:solidFill>
              </a:rPr>
              <a:t>and its elements: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u="sng" dirty="0">
                <a:solidFill>
                  <a:srgbClr val="FF0000"/>
                </a:solidFill>
              </a:rPr>
              <a:t>.Push()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1"/>
                </a:solidFill>
              </a:rPr>
              <a:t>inserts an element at the top of the </a:t>
            </a:r>
            <a:r>
              <a:rPr lang="en-US" sz="1800" dirty="0">
                <a:solidFill>
                  <a:srgbClr val="FF0000"/>
                </a:solidFill>
              </a:rPr>
              <a:t>Stack&lt;T&gt;</a:t>
            </a:r>
            <a:r>
              <a:rPr lang="en-US" sz="1800" dirty="0"/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u="sng" dirty="0">
                <a:solidFill>
                  <a:srgbClr val="FF0000"/>
                </a:solidFill>
              </a:rPr>
              <a:t>.Pop()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1"/>
                </a:solidFill>
              </a:rPr>
              <a:t>removes an element from the top of the </a:t>
            </a:r>
            <a:r>
              <a:rPr lang="en-US" sz="1800" dirty="0">
                <a:solidFill>
                  <a:srgbClr val="FF0000"/>
                </a:solidFill>
              </a:rPr>
              <a:t>Stack&lt;T&gt;</a:t>
            </a:r>
            <a:r>
              <a:rPr lang="en-US" sz="1800" dirty="0"/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u="sng" dirty="0">
                <a:solidFill>
                  <a:srgbClr val="FF0000"/>
                </a:solidFill>
              </a:rPr>
              <a:t>.Peek()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1"/>
                </a:solidFill>
              </a:rPr>
              <a:t>returns an element that is at the top of the </a:t>
            </a:r>
            <a:r>
              <a:rPr lang="en-US" sz="1800" dirty="0">
                <a:solidFill>
                  <a:srgbClr val="FF0000"/>
                </a:solidFill>
              </a:rPr>
              <a:t>Stack&lt;T&gt;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1"/>
                </a:solidFill>
              </a:rPr>
              <a:t>but does not remove it from the </a:t>
            </a:r>
            <a:r>
              <a:rPr lang="en-US" sz="1800" dirty="0">
                <a:solidFill>
                  <a:srgbClr val="FF0000"/>
                </a:solidFill>
              </a:rPr>
              <a:t>Stack&lt;T&gt;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2905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C6FA5F-E5AA-441A-8B85-C797F6B3A4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9314" y="2004307"/>
            <a:ext cx="5445802" cy="4635751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045F674-59A0-48DF-8325-A03964A29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13" y="382073"/>
            <a:ext cx="5618401" cy="1449387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chemeClr val="tx1"/>
                </a:solidFill>
              </a:rPr>
              <a:t>Stack&lt;T&gt; (</a:t>
            </a:r>
            <a:r>
              <a:rPr lang="en-US" sz="4000" dirty="0">
                <a:solidFill>
                  <a:schemeClr val="tx1"/>
                </a:solidFill>
              </a:rPr>
              <a:t>rarely used</a:t>
            </a:r>
            <a:r>
              <a:rPr lang="en-US" sz="3800" dirty="0">
                <a:solidFill>
                  <a:schemeClr val="tx1"/>
                </a:solidFill>
              </a:rPr>
              <a:t>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3"/>
              </a:rPr>
              <a:t>https://docs.microsoft.com/en-us/dotnet/api/system.collections.generic.stack-1.push?view=net-5.0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AAE886-47DB-4CE8-8859-0F0E972D05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7714" y="971174"/>
            <a:ext cx="4971675" cy="2926842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6124F3-3DA7-4770-8FFF-1A7416B6F6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7714" y="4022723"/>
            <a:ext cx="4971675" cy="2617335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705304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B8C51-7926-4393-9160-3D6A660BF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986DE-CDA0-42E3-A6B4-FF38B8321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Create a </a:t>
            </a:r>
            <a:r>
              <a:rPr lang="en-US" sz="2400" dirty="0">
                <a:solidFill>
                  <a:srgbClr val="FF0000"/>
                </a:solidFill>
              </a:rPr>
              <a:t>List&lt;&gt;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Create an object, Person, that contains a persons name, age, and telephone number.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add 5 Person objects to the </a:t>
            </a:r>
            <a:r>
              <a:rPr lang="en-US" sz="2400" dirty="0">
                <a:solidFill>
                  <a:srgbClr val="FF0000"/>
                </a:solidFill>
              </a:rPr>
              <a:t>List&lt;&gt;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Sort the list by the age of the people.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Print the Name and Age of the sorted list.</a:t>
            </a:r>
          </a:p>
        </p:txBody>
      </p:sp>
    </p:spTree>
    <p:extLst>
      <p:ext uri="{BB962C8B-B14F-4D97-AF65-F5344CB8AC3E}">
        <p14:creationId xmlns:p14="http://schemas.microsoft.com/office/powerpoint/2010/main" val="1390653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E0259-D80F-473F-83C2-1D15A00C6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Collections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https://docs.microsoft.com/en-us/dotnet/csharp/programming-guide/concepts/collections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A3B93-2F0E-43D8-803D-D675AEC88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7482" y="1893404"/>
            <a:ext cx="5610639" cy="4502425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There are two ways to group similar objects in C#: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b="1" i="1" dirty="0">
                <a:solidFill>
                  <a:schemeClr val="tx1"/>
                </a:solidFill>
              </a:rPr>
              <a:t>arrays</a:t>
            </a:r>
            <a:r>
              <a:rPr lang="en-US" dirty="0">
                <a:solidFill>
                  <a:schemeClr val="tx1"/>
                </a:solidFill>
              </a:rPr>
              <a:t> of objects, and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b="1" i="1" dirty="0">
                <a:solidFill>
                  <a:schemeClr val="tx1"/>
                </a:solidFill>
              </a:rPr>
              <a:t>collections</a:t>
            </a:r>
            <a:r>
              <a:rPr lang="en-US" dirty="0">
                <a:solidFill>
                  <a:schemeClr val="tx1"/>
                </a:solidFill>
              </a:rPr>
              <a:t> of objects.</a:t>
            </a:r>
          </a:p>
          <a:p>
            <a:pPr>
              <a:lnSpc>
                <a:spcPct val="100000"/>
              </a:lnSpc>
            </a:pPr>
            <a:r>
              <a:rPr lang="en-US" b="1" i="1" dirty="0">
                <a:solidFill>
                  <a:schemeClr val="tx1"/>
                </a:solidFill>
              </a:rPr>
              <a:t>Collections</a:t>
            </a:r>
            <a:r>
              <a:rPr lang="en-US" dirty="0">
                <a:solidFill>
                  <a:schemeClr val="tx1"/>
                </a:solidFill>
              </a:rPr>
              <a:t> provide a more flexible way to work with groups of objects. The group of objects can grow and shrink dynamically.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b="1" i="1" dirty="0">
                <a:solidFill>
                  <a:schemeClr val="tx1"/>
                </a:solidFill>
              </a:rPr>
              <a:t>collection</a:t>
            </a:r>
            <a:r>
              <a:rPr lang="en-US" dirty="0">
                <a:solidFill>
                  <a:schemeClr val="tx1"/>
                </a:solidFill>
              </a:rPr>
              <a:t> is a </a:t>
            </a:r>
            <a:r>
              <a:rPr lang="en-US" b="1" i="1" dirty="0">
                <a:solidFill>
                  <a:schemeClr val="tx1"/>
                </a:solidFill>
              </a:rPr>
              <a:t>class</a:t>
            </a:r>
            <a:r>
              <a:rPr lang="en-US" dirty="0">
                <a:solidFill>
                  <a:schemeClr val="tx1"/>
                </a:solidFill>
              </a:rPr>
              <a:t>, so an instance of the </a:t>
            </a:r>
            <a:r>
              <a:rPr lang="en-US" b="1" i="1" dirty="0">
                <a:solidFill>
                  <a:schemeClr val="tx1"/>
                </a:solidFill>
              </a:rPr>
              <a:t>class</a:t>
            </a:r>
            <a:r>
              <a:rPr lang="en-US" dirty="0">
                <a:solidFill>
                  <a:schemeClr val="tx1"/>
                </a:solidFill>
              </a:rPr>
              <a:t> must be created before elements can be added to that </a:t>
            </a:r>
            <a:r>
              <a:rPr lang="en-US" b="1" i="1" dirty="0">
                <a:solidFill>
                  <a:schemeClr val="tx1"/>
                </a:solidFill>
              </a:rPr>
              <a:t>collection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If the collection contains elements of only one data type, the </a:t>
            </a:r>
            <a:r>
              <a:rPr lang="en-US" b="1" i="1" dirty="0" err="1">
                <a:solidFill>
                  <a:schemeClr val="tx1"/>
                </a:solidFill>
              </a:rPr>
              <a:t>System.Collections.Generic</a:t>
            </a:r>
            <a:r>
              <a:rPr lang="en-US" b="1" i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namespace ca be used. A </a:t>
            </a:r>
            <a:r>
              <a:rPr lang="en-US" b="1" i="1" dirty="0">
                <a:solidFill>
                  <a:schemeClr val="tx1"/>
                </a:solidFill>
              </a:rPr>
              <a:t>generic collection </a:t>
            </a:r>
            <a:r>
              <a:rPr lang="en-US" dirty="0">
                <a:solidFill>
                  <a:schemeClr val="tx1"/>
                </a:solidFill>
              </a:rPr>
              <a:t>enforces type safety so that no other data type can be added to it.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3DCE45-032C-4370-8D47-296917FC3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120" y="2638821"/>
            <a:ext cx="4252167" cy="3654473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EA882A-8350-4C37-AD33-DE89D840CB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8120" y="2042220"/>
            <a:ext cx="4252167" cy="458520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794608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24AE9-1DBA-41FC-AC61-4A70341DF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C# Array Class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https://docs.microsoft.com/en-us/dotnet/csharp/programming-guide/arrays/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https://docs.microsoft.com/en-us/dotnet/standard/generics/?view=net5.0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26CD2-2424-45DE-85BD-3146A3CD4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6423" y="1898138"/>
            <a:ext cx="4869578" cy="4493995"/>
          </a:xfrm>
        </p:spPr>
        <p:txBody>
          <a:bodyPr anchor="ctr">
            <a:normAutofit fontScale="85000"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b="1" i="1" dirty="0">
                <a:solidFill>
                  <a:schemeClr val="tx1"/>
                </a:solidFill>
              </a:rPr>
              <a:t>Array</a:t>
            </a:r>
            <a:r>
              <a:rPr lang="en-US" sz="2400" dirty="0">
                <a:solidFill>
                  <a:schemeClr val="tx1"/>
                </a:solidFill>
              </a:rPr>
              <a:t> class is considered a collection because it is based on the </a:t>
            </a:r>
            <a:r>
              <a:rPr lang="en-US" sz="2400" dirty="0" err="1">
                <a:solidFill>
                  <a:schemeClr val="tx1"/>
                </a:solidFill>
              </a:rPr>
              <a:t>IList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i="1" dirty="0">
                <a:solidFill>
                  <a:schemeClr val="tx1"/>
                </a:solidFill>
              </a:rPr>
              <a:t>interface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It has methods for creating, manipulating, searching, and sorting arrays,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length, and data type are set when the array instance is created and cannot be changed.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An array can be Single-Dimensional, Multidimensional or Jagged.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Numeric default values are zero (0).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Reference default values are ‘null’.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Arrays are ‘zero indexed’ (They start at 0).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44F424-8A44-4525-8E3D-4089F1BF57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6225" y="2093893"/>
            <a:ext cx="4762184" cy="4046889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70593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94B5C-EB8A-4228-923D-5A276886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Generics</a:t>
            </a:r>
            <a:br>
              <a:rPr lang="en-US" sz="1600" dirty="0"/>
            </a:br>
            <a:r>
              <a:rPr lang="en-US" sz="1400" dirty="0">
                <a:hlinkClick r:id="rId2"/>
              </a:rPr>
              <a:t>https://docs.microsoft.com/en-us/dotnet/standard/generics/?view=net5.0</a:t>
            </a: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5DC405-5770-4E06-ADC0-80B3B8CC6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061" y="4172865"/>
            <a:ext cx="3053966" cy="1378201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5DE342-EC54-471C-A99E-8A5A6B2AF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3573" y="4172865"/>
            <a:ext cx="2458538" cy="1917038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820FD1-2AC5-4CA0-8557-6FA837B2C951}"/>
              </a:ext>
            </a:extLst>
          </p:cNvPr>
          <p:cNvSpPr/>
          <p:nvPr/>
        </p:nvSpPr>
        <p:spPr>
          <a:xfrm>
            <a:off x="1252425" y="1911511"/>
            <a:ext cx="4452636" cy="4522708"/>
          </a:xfrm>
          <a:prstGeom prst="rect">
            <a:avLst/>
          </a:prstGeom>
        </p:spPr>
        <p:txBody>
          <a:bodyPr wrap="square" anchor="ctr">
            <a:normAutofit/>
          </a:bodyPr>
          <a:lstStyle/>
          <a:p>
            <a:r>
              <a:rPr lang="en-US" sz="2000" b="1" i="1" dirty="0"/>
              <a:t>Generics</a:t>
            </a:r>
            <a:r>
              <a:rPr lang="en-US" sz="2000" dirty="0"/>
              <a:t> let you tailor a method, class, structure, or interface to the precise data </a:t>
            </a:r>
            <a:r>
              <a:rPr lang="en-US" sz="2000" b="1" i="1" dirty="0"/>
              <a:t>type</a:t>
            </a:r>
            <a:r>
              <a:rPr lang="en-US" sz="2000" dirty="0"/>
              <a:t> it acts upon. </a:t>
            </a:r>
          </a:p>
          <a:p>
            <a:r>
              <a:rPr lang="en-US" sz="2000" dirty="0"/>
              <a:t>When you create an instance of a </a:t>
            </a:r>
            <a:r>
              <a:rPr lang="en-US" sz="2000" b="1" i="1" dirty="0"/>
              <a:t>generic</a:t>
            </a:r>
            <a:r>
              <a:rPr lang="en-US" sz="2000" dirty="0"/>
              <a:t> class, you specify the </a:t>
            </a:r>
            <a:r>
              <a:rPr lang="en-US" sz="2000" b="1" i="1" dirty="0"/>
              <a:t>types</a:t>
            </a:r>
            <a:r>
              <a:rPr lang="en-US" sz="2000" dirty="0"/>
              <a:t> to substitute for the </a:t>
            </a:r>
            <a:r>
              <a:rPr lang="en-US" sz="2000" b="1" i="1" dirty="0"/>
              <a:t>type</a:t>
            </a:r>
            <a:r>
              <a:rPr lang="en-US" sz="2000" dirty="0"/>
              <a:t> parameters. </a:t>
            </a:r>
          </a:p>
          <a:p>
            <a:r>
              <a:rPr lang="en-US" sz="2000" dirty="0"/>
              <a:t>This establishes a new </a:t>
            </a:r>
            <a:r>
              <a:rPr lang="en-US" sz="2000" b="1" i="1" dirty="0"/>
              <a:t>generic</a:t>
            </a:r>
            <a:r>
              <a:rPr lang="en-US" sz="2000" dirty="0"/>
              <a:t> class, referred to as a constructed </a:t>
            </a:r>
            <a:r>
              <a:rPr lang="en-US" sz="2000" b="1" i="1" dirty="0"/>
              <a:t>generic</a:t>
            </a:r>
            <a:r>
              <a:rPr lang="en-US" sz="2000" dirty="0"/>
              <a:t> class, with your chosen </a:t>
            </a:r>
            <a:r>
              <a:rPr lang="en-US" sz="2000" b="1" i="1" dirty="0"/>
              <a:t>types</a:t>
            </a:r>
            <a:r>
              <a:rPr lang="en-US" sz="2000" dirty="0"/>
              <a:t> substituted everywhere that the </a:t>
            </a:r>
            <a:r>
              <a:rPr lang="en-US" sz="2000" b="1" i="1" dirty="0"/>
              <a:t>type</a:t>
            </a:r>
            <a:r>
              <a:rPr lang="en-US" sz="2000" dirty="0"/>
              <a:t> parameters appear. The result is a </a:t>
            </a:r>
            <a:r>
              <a:rPr lang="en-US" sz="2000" b="1" i="1" dirty="0"/>
              <a:t>type-safe</a:t>
            </a:r>
            <a:r>
              <a:rPr lang="en-US" sz="2000" dirty="0"/>
              <a:t> class that is tailored to your choice of </a:t>
            </a:r>
            <a:r>
              <a:rPr lang="en-US" sz="2000" b="1" i="1" dirty="0"/>
              <a:t>types</a:t>
            </a:r>
            <a:r>
              <a:rPr lang="en-US" sz="2000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4F815B-A197-4987-93E2-E2D5612AAE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5061" y="2127553"/>
            <a:ext cx="6197045" cy="1655119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835287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A66EF0-A9E3-4404-8F5E-0F8A0BB65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2" y="287338"/>
            <a:ext cx="10517217" cy="14493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Generic Collections (1/2)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https://docs.microsoft.com/en-us/dotnet/csharp/programming-guide/generics/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https://docs.microsoft.com/en-us/dotnet/csharp/programming-guide/concepts/collections#systemcollectionsgeneric-classes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E5CC0D-C03C-4095-8BA3-40E2C864C1BD}"/>
              </a:ext>
            </a:extLst>
          </p:cNvPr>
          <p:cNvSpPr/>
          <p:nvPr/>
        </p:nvSpPr>
        <p:spPr>
          <a:xfrm>
            <a:off x="1096963" y="1872046"/>
            <a:ext cx="9992296" cy="1384995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2800" dirty="0"/>
              <a:t>The .NET class library provides a number of </a:t>
            </a:r>
            <a:r>
              <a:rPr lang="en-US" sz="2800" b="1" i="1" dirty="0"/>
              <a:t>strongly-typed</a:t>
            </a:r>
            <a:r>
              <a:rPr lang="en-US" sz="2800" dirty="0"/>
              <a:t> </a:t>
            </a:r>
            <a:r>
              <a:rPr lang="en-US" sz="2800" b="1" i="1" dirty="0"/>
              <a:t>generic</a:t>
            </a:r>
            <a:r>
              <a:rPr lang="en-US" sz="2800" dirty="0"/>
              <a:t> collection classes in the </a:t>
            </a:r>
            <a:r>
              <a:rPr lang="en-US" sz="2800" b="1" i="1" dirty="0" err="1"/>
              <a:t>System.Collections.Generic</a:t>
            </a:r>
            <a:r>
              <a:rPr lang="en-US" sz="2800" b="1" i="1" dirty="0"/>
              <a:t> </a:t>
            </a:r>
            <a:r>
              <a:rPr lang="en-US" sz="2800" dirty="0"/>
              <a:t>and </a:t>
            </a:r>
            <a:r>
              <a:rPr lang="en-US" sz="2800" b="1" i="1" dirty="0" err="1"/>
              <a:t>System.Collections.ObjectModel</a:t>
            </a:r>
            <a:r>
              <a:rPr lang="en-US" sz="2800" b="1" i="1" dirty="0"/>
              <a:t> </a:t>
            </a:r>
            <a:r>
              <a:rPr lang="en-US" sz="2800" dirty="0"/>
              <a:t>namespaces. 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A031112-5F9F-493A-BDC8-97D1FFFB84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329729"/>
              </p:ext>
            </p:extLst>
          </p:nvPr>
        </p:nvGraphicFramePr>
        <p:xfrm>
          <a:off x="1411357" y="3327165"/>
          <a:ext cx="9889324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6441">
                  <a:extLst>
                    <a:ext uri="{9D8B030D-6E8A-4147-A177-3AD203B41FA5}">
                      <a16:colId xmlns:a16="http://schemas.microsoft.com/office/drawing/2014/main" val="3363534476"/>
                    </a:ext>
                  </a:extLst>
                </a:gridCol>
                <a:gridCol w="2314346">
                  <a:extLst>
                    <a:ext uri="{9D8B030D-6E8A-4147-A177-3AD203B41FA5}">
                      <a16:colId xmlns:a16="http://schemas.microsoft.com/office/drawing/2014/main" val="2587444861"/>
                    </a:ext>
                  </a:extLst>
                </a:gridCol>
                <a:gridCol w="4278537">
                  <a:extLst>
                    <a:ext uri="{9D8B030D-6E8A-4147-A177-3AD203B41FA5}">
                      <a16:colId xmlns:a16="http://schemas.microsoft.com/office/drawing/2014/main" val="326816850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Many generic collection types are direct analogs of non-generic types.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910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Dictionary&lt;</a:t>
                      </a:r>
                      <a:r>
                        <a:rPr lang="en-US" dirty="0" err="1"/>
                        <a:t>TKey,TValue</a:t>
                      </a:r>
                      <a:r>
                        <a:rPr lang="en-US" dirty="0"/>
                        <a:t>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Hashtable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Creates a Dictionary of any datatype key and value.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396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List&lt;T&gt;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ArrayList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Creates a list of any object type you need.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226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Queue&lt;T&gt; and Stack&lt;T&gt;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Queue and Stack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Creates a Queue or Stack of any object type.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1961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SortedList</a:t>
                      </a:r>
                      <a:r>
                        <a:rPr lang="en-US" dirty="0"/>
                        <a:t>&lt;</a:t>
                      </a:r>
                      <a:r>
                        <a:rPr lang="en-US" dirty="0" err="1"/>
                        <a:t>TKey,TValue</a:t>
                      </a:r>
                      <a:r>
                        <a:rPr lang="en-US" dirty="0"/>
                        <a:t>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SortedList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Both versions are hybrids of a dictionary and a list.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592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3026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A66EF0-A9E3-4404-8F5E-0F8A0BB65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2" y="287338"/>
            <a:ext cx="10517217" cy="14493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Generic Collections (2/2)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https://docs.microsoft.com/en-us/dotnet/api/system.collections.generic.sorteddictionary-2?view=net-5.0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https://docs.microsoft.com/en-us/dotnet/api/system.collections.generic.linkedlist-1?view=net-5.0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E5CC0D-C03C-4095-8BA3-40E2C864C1BD}"/>
              </a:ext>
            </a:extLst>
          </p:cNvPr>
          <p:cNvSpPr/>
          <p:nvPr/>
        </p:nvSpPr>
        <p:spPr>
          <a:xfrm>
            <a:off x="1096963" y="1950307"/>
            <a:ext cx="9992296" cy="1384995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2800" dirty="0"/>
              <a:t>The .NET class library provides a number of </a:t>
            </a:r>
            <a:r>
              <a:rPr lang="en-US" sz="2800" b="1" i="1" dirty="0"/>
              <a:t>strongly-typed</a:t>
            </a:r>
            <a:r>
              <a:rPr lang="en-US" sz="2800" dirty="0"/>
              <a:t> </a:t>
            </a:r>
            <a:r>
              <a:rPr lang="en-US" sz="2800" b="1" i="1" dirty="0"/>
              <a:t>generic</a:t>
            </a:r>
            <a:r>
              <a:rPr lang="en-US" sz="2800" dirty="0"/>
              <a:t> collection classes in the </a:t>
            </a:r>
            <a:r>
              <a:rPr lang="en-US" sz="2800" b="1" i="1" dirty="0" err="1"/>
              <a:t>System.Collections.Generic</a:t>
            </a:r>
            <a:r>
              <a:rPr lang="en-US" sz="2800" b="1" i="1" dirty="0"/>
              <a:t> </a:t>
            </a:r>
            <a:r>
              <a:rPr lang="en-US" sz="2800" dirty="0"/>
              <a:t>and </a:t>
            </a:r>
            <a:r>
              <a:rPr lang="en-US" sz="2800" b="1" i="1" dirty="0" err="1"/>
              <a:t>System.Collections.ObjectModel</a:t>
            </a:r>
            <a:r>
              <a:rPr lang="en-US" sz="2800" b="1" i="1" dirty="0"/>
              <a:t> </a:t>
            </a:r>
            <a:r>
              <a:rPr lang="en-US" sz="2800" dirty="0"/>
              <a:t>namespaces. 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A031112-5F9F-493A-BDC8-97D1FFFB84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783296"/>
              </p:ext>
            </p:extLst>
          </p:nvPr>
        </p:nvGraphicFramePr>
        <p:xfrm>
          <a:off x="1223276" y="3604216"/>
          <a:ext cx="9739670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8581">
                  <a:extLst>
                    <a:ext uri="{9D8B030D-6E8A-4147-A177-3AD203B41FA5}">
                      <a16:colId xmlns:a16="http://schemas.microsoft.com/office/drawing/2014/main" val="3363534476"/>
                    </a:ext>
                  </a:extLst>
                </a:gridCol>
                <a:gridCol w="5551089">
                  <a:extLst>
                    <a:ext uri="{9D8B030D-6E8A-4147-A177-3AD203B41FA5}">
                      <a16:colId xmlns:a16="http://schemas.microsoft.com/office/drawing/2014/main" val="258744486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Generic Structures Unique to .NET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910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err="1"/>
                        <a:t>SortedDictionary</a:t>
                      </a:r>
                      <a:r>
                        <a:rPr lang="en-US" sz="2200" dirty="0"/>
                        <a:t>&lt;</a:t>
                      </a:r>
                      <a:r>
                        <a:rPr lang="en-US" sz="2200" dirty="0" err="1"/>
                        <a:t>TKey,TValue</a:t>
                      </a:r>
                      <a:r>
                        <a:rPr lang="en-US" sz="2200" dirty="0"/>
                        <a:t>&gt;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This is a pure dictionary of key/value pairs sorted based on the value of the key.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396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LinkedList&lt;T&gt;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A linked list of any object type.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2264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8622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809BA-2652-4EA3-821D-0C503372B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8852"/>
            <a:ext cx="10058400" cy="4516795"/>
          </a:xfrm>
        </p:spPr>
        <p:txBody>
          <a:bodyPr anchor="ctr"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 u="sng" dirty="0">
                <a:solidFill>
                  <a:schemeClr val="tx1"/>
                </a:solidFill>
              </a:rPr>
              <a:t>generic type definition</a:t>
            </a:r>
            <a:r>
              <a:rPr lang="en-US" sz="2000" dirty="0">
                <a:solidFill>
                  <a:schemeClr val="tx1"/>
                </a:solidFill>
              </a:rPr>
              <a:t> - a class, structure, or interface declaration that functions as a template with placeholders for its types.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u="sng" dirty="0">
                <a:solidFill>
                  <a:schemeClr val="tx1"/>
                </a:solidFill>
              </a:rPr>
              <a:t>generic type parameters </a:t>
            </a:r>
            <a:r>
              <a:rPr lang="en-US" sz="2000" dirty="0">
                <a:solidFill>
                  <a:schemeClr val="tx1"/>
                </a:solidFill>
              </a:rPr>
              <a:t>- type parameters. Placeholders in a generic type or method definition. Conventionally named &lt;T&gt;.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u="sng" dirty="0">
                <a:solidFill>
                  <a:schemeClr val="tx1"/>
                </a:solidFill>
              </a:rPr>
              <a:t>constructed generic type </a:t>
            </a:r>
            <a:r>
              <a:rPr lang="en-US" sz="2000" dirty="0">
                <a:solidFill>
                  <a:schemeClr val="tx1"/>
                </a:solidFill>
              </a:rPr>
              <a:t>- constructed type. The result of specifying types for the generic type parameters of a generic type definition.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u="sng" dirty="0">
                <a:solidFill>
                  <a:schemeClr val="tx1"/>
                </a:solidFill>
              </a:rPr>
              <a:t>generic type argument </a:t>
            </a:r>
            <a:r>
              <a:rPr lang="en-US" sz="2000" dirty="0">
                <a:solidFill>
                  <a:schemeClr val="tx1"/>
                </a:solidFill>
              </a:rPr>
              <a:t>- any type that is substituted for a generic type parameter.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u="sng" dirty="0">
                <a:solidFill>
                  <a:schemeClr val="tx1"/>
                </a:solidFill>
              </a:rPr>
              <a:t>generic type </a:t>
            </a:r>
            <a:r>
              <a:rPr lang="en-US" sz="2000" dirty="0">
                <a:solidFill>
                  <a:schemeClr val="tx1"/>
                </a:solidFill>
              </a:rPr>
              <a:t>- constructed types and generic type definitions.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u="sng" dirty="0">
                <a:solidFill>
                  <a:schemeClr val="tx1"/>
                </a:solidFill>
              </a:rPr>
              <a:t>constraints</a:t>
            </a:r>
            <a:r>
              <a:rPr lang="en-US" sz="2000" dirty="0">
                <a:solidFill>
                  <a:schemeClr val="tx1"/>
                </a:solidFill>
              </a:rPr>
              <a:t> - limits placed on generic type parameters. Arguments that do not satisfy the constraints cannot be used.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u="sng" dirty="0">
                <a:solidFill>
                  <a:schemeClr val="tx1"/>
                </a:solidFill>
              </a:rPr>
              <a:t>generic method definition </a:t>
            </a:r>
            <a:r>
              <a:rPr lang="en-US" sz="2000" dirty="0">
                <a:solidFill>
                  <a:schemeClr val="tx1"/>
                </a:solidFill>
              </a:rPr>
              <a:t>- a method with two parameter lists: a list of generic type parameters and a list of formal parameters. Type parameters can appear as the return type or as the types of the formal parameters.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E4C4478-0C99-4CA9-8557-07367C39C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Generics - Terminology</a:t>
            </a:r>
            <a:br>
              <a:rPr lang="en-US" sz="1400" dirty="0"/>
            </a:br>
            <a:r>
              <a:rPr lang="en-US" sz="1400" dirty="0">
                <a:hlinkClick r:id="rId2"/>
              </a:rPr>
              <a:t>https://docs.microsoft.com/en-us/dotnet/standard/generics/?view=net5.0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41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E7B68-4574-4D74-8AE4-996943102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7862846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Generic Methods</a:t>
            </a:r>
            <a:br>
              <a:rPr lang="en-US" sz="4400" dirty="0"/>
            </a:br>
            <a:r>
              <a:rPr lang="en-US" sz="1400" dirty="0">
                <a:hlinkClick r:id="rId2"/>
              </a:rPr>
              <a:t>https://docs.microsoft.com/en-us/dotnet/standard/generics/?view=net5.0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F0B46-63FA-437E-AD72-772840A4D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0095" y="1924141"/>
            <a:ext cx="6355133" cy="4519996"/>
          </a:xfrm>
        </p:spPr>
        <p:txBody>
          <a:bodyPr anchor="ctr"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 method is </a:t>
            </a:r>
            <a:r>
              <a:rPr lang="en-US" sz="2400" b="1" i="1" dirty="0">
                <a:solidFill>
                  <a:schemeClr val="tx1"/>
                </a:solidFill>
              </a:rPr>
              <a:t>generic</a:t>
            </a:r>
            <a:r>
              <a:rPr lang="en-US" sz="2400" dirty="0">
                <a:solidFill>
                  <a:schemeClr val="tx1"/>
                </a:solidFill>
              </a:rPr>
              <a:t> only if it has its own list of type parameters.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chemeClr val="tx1"/>
                </a:solidFill>
              </a:rPr>
              <a:t>Generic</a:t>
            </a:r>
            <a:r>
              <a:rPr lang="en-US" sz="2400" dirty="0">
                <a:solidFill>
                  <a:schemeClr val="tx1"/>
                </a:solidFill>
              </a:rPr>
              <a:t> methods can appear on </a:t>
            </a:r>
            <a:r>
              <a:rPr lang="en-US" sz="2400" b="1" i="1" dirty="0">
                <a:solidFill>
                  <a:schemeClr val="tx1"/>
                </a:solidFill>
              </a:rPr>
              <a:t>generic</a:t>
            </a:r>
            <a:r>
              <a:rPr lang="en-US" sz="2400" dirty="0">
                <a:solidFill>
                  <a:schemeClr val="tx1"/>
                </a:solidFill>
              </a:rPr>
              <a:t> or nongeneric types.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 method is not </a:t>
            </a:r>
            <a:r>
              <a:rPr lang="en-US" sz="2400" b="1" i="1" dirty="0">
                <a:solidFill>
                  <a:schemeClr val="tx1"/>
                </a:solidFill>
              </a:rPr>
              <a:t>generic</a:t>
            </a:r>
            <a:r>
              <a:rPr lang="en-US" sz="2400" dirty="0">
                <a:solidFill>
                  <a:schemeClr val="tx1"/>
                </a:solidFill>
              </a:rPr>
              <a:t> just because it belongs to a </a:t>
            </a:r>
            <a:r>
              <a:rPr lang="en-US" sz="2400" b="1" i="1" dirty="0">
                <a:solidFill>
                  <a:schemeClr val="tx1"/>
                </a:solidFill>
              </a:rPr>
              <a:t>generic</a:t>
            </a:r>
            <a:r>
              <a:rPr lang="en-US" sz="2400" dirty="0">
                <a:solidFill>
                  <a:schemeClr val="tx1"/>
                </a:solidFill>
              </a:rPr>
              <a:t> type, or even because it has formal parameters whose types are the </a:t>
            </a:r>
            <a:r>
              <a:rPr lang="en-US" sz="2400" b="1" i="1" dirty="0">
                <a:solidFill>
                  <a:schemeClr val="tx1"/>
                </a:solidFill>
              </a:rPr>
              <a:t>generic</a:t>
            </a:r>
            <a:r>
              <a:rPr lang="en-US" sz="2400" dirty="0">
                <a:solidFill>
                  <a:schemeClr val="tx1"/>
                </a:solidFill>
              </a:rPr>
              <a:t> parameters of the enclosing type.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In the following code, only method G is </a:t>
            </a:r>
            <a:r>
              <a:rPr lang="en-US" sz="2400" b="1" i="1" dirty="0">
                <a:solidFill>
                  <a:schemeClr val="tx1"/>
                </a:solidFill>
              </a:rPr>
              <a:t>generic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B271B0-CD03-45DE-828F-21B91DF99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0152" y="1998038"/>
            <a:ext cx="2457545" cy="4346198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97712618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{5B3D16BE-15B3-47D8-84CE-9AE21D5E9D1A}tf56160789</Template>
  <TotalTime>0</TotalTime>
  <Words>2392</Words>
  <Application>Microsoft Office PowerPoint</Application>
  <PresentationFormat>Widescreen</PresentationFormat>
  <Paragraphs>123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Bookman Old Style</vt:lpstr>
      <vt:lpstr>Calibri</vt:lpstr>
      <vt:lpstr>Franklin Gothic Book</vt:lpstr>
      <vt:lpstr>1_RetrospectVTI</vt:lpstr>
      <vt:lpstr>Collections</vt:lpstr>
      <vt:lpstr>Collections are ready-made classes that provide a more flexible way to work with groups of objects. The group of objects can grow and shrink dynamically as the needs of the application change. </vt:lpstr>
      <vt:lpstr>Collections https://docs.microsoft.com/en-us/dotnet/csharp/programming-guide/concepts/collections</vt:lpstr>
      <vt:lpstr>C# Array Class https://docs.microsoft.com/en-us/dotnet/csharp/programming-guide/arrays/ https://docs.microsoft.com/en-us/dotnet/standard/generics/?view=net5.0</vt:lpstr>
      <vt:lpstr>Generics https://docs.microsoft.com/en-us/dotnet/standard/generics/?view=net5.0</vt:lpstr>
      <vt:lpstr>Generic Collections (1/2) https://docs.microsoft.com/en-us/dotnet/csharp/programming-guide/generics/ https://docs.microsoft.com/en-us/dotnet/csharp/programming-guide/concepts/collections#systemcollectionsgeneric-classes</vt:lpstr>
      <vt:lpstr>Generic Collections (2/2) https://docs.microsoft.com/en-us/dotnet/api/system.collections.generic.sorteddictionary-2?view=net-5.0 https://docs.microsoft.com/en-us/dotnet/api/system.collections.generic.linkedlist-1?view=net-5.0</vt:lpstr>
      <vt:lpstr>Generics - Terminology https://docs.microsoft.com/en-us/dotnet/standard/generics/?view=net5.0</vt:lpstr>
      <vt:lpstr>Generic Methods https://docs.microsoft.com/en-us/dotnet/standard/generics/?view=net5.0</vt:lpstr>
      <vt:lpstr>Generics - Instantiation https://docs.microsoft.com/en-us/dotnet/csharp/programming-guide/generics/ https://docs.microsoft.com/en-us/dotnet/standard/generics/?view=net5.0</vt:lpstr>
      <vt:lpstr>List&lt;T&gt; https://docs.microsoft.com/en-us/dotnet/csharp/programming-guide/concepts/collections https://docs.microsoft.com/en-us/dotnet/api/system.collections.generic.list-1?view=net-5.0</vt:lpstr>
      <vt:lpstr>List&lt;T&gt; https://docs.microsoft.com/en-us/dotnet/csharp/programming-guide/concepts/collections https://docs.microsoft.com/en-us/dotnet/api/system.collections.generic.list-1?view=net-5.0</vt:lpstr>
      <vt:lpstr>Dictionary&lt;TKey,TValue&gt; https://docs.microsoft.com/en-us/dotnet/api/system.collections.generic.dictionary-2?view=netcore-5.0</vt:lpstr>
      <vt:lpstr>Dictionary&lt;TKey,TValue&gt; – Usage https://docs.microsoft.com/en-us/dotnet/api/system.collections.generic.dictionary-2?view=netcore-5.0</vt:lpstr>
      <vt:lpstr>Dictionary&lt;TKey,TValue&gt; https://docs.microsoft.com/en-us/dotnet/api/system.collections.generic.dictionary-2?view=netcore-5.0</vt:lpstr>
      <vt:lpstr>SortedList&lt;TKey,TValue&gt; https://docs.microsoft.com/en-us/dotnet/api/system.collections.generic.sortedset-1?view=net-5.0</vt:lpstr>
      <vt:lpstr>SortedList&lt;TKey,TValue&gt; https://docs.microsoft.com/en-us/dotnet/api/system.collections.generic.sortedlist-2?view=net-5.0</vt:lpstr>
      <vt:lpstr>SortedList&lt;TKey,TValue&gt; https://docs.microsoft.com/en-us/dotnet/api/system.collections.generic.sortedlist-2?view=net-5.0</vt:lpstr>
      <vt:lpstr>Queue&lt;T&gt; (rarely used) https://docs.microsoft.com/en-us/dotnet/api/system.collections.generic.queue-1?view=net-5.0</vt:lpstr>
      <vt:lpstr>Queue&lt;T&gt; (rarely used) https://docs.microsoft.com/en-us/dotnet/api/system.collections.generic.queue-1?view=net-5.0</vt:lpstr>
      <vt:lpstr>Stack&lt;T&gt; (rarely used) https://docs.microsoft.com/en-us/dotnet/api/system.collections.generic.stack-1.push?view=net-5.0</vt:lpstr>
      <vt:lpstr>Stack&lt;T&gt; (rarely used) https://docs.microsoft.com/en-us/dotnet/api/system.collections.generic.stack-1.push?view=net-5.0</vt:lpstr>
      <vt:lpstr>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2020-02-23T17:15:25Z</dcterms:created>
  <dcterms:modified xsi:type="dcterms:W3CDTF">2023-05-10T13:36:54Z</dcterms:modified>
</cp:coreProperties>
</file>