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84" r:id="rId4"/>
    <p:sldId id="293" r:id="rId5"/>
    <p:sldId id="294" r:id="rId6"/>
    <p:sldId id="286" r:id="rId7"/>
    <p:sldId id="290" r:id="rId8"/>
    <p:sldId id="295" r:id="rId9"/>
    <p:sldId id="28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82E0D8D-853B-4441-93B0-6A06E33C4E41}">
          <p14:sldIdLst>
            <p14:sldId id="257"/>
            <p14:sldId id="258"/>
            <p14:sldId id="284"/>
            <p14:sldId id="293"/>
            <p14:sldId id="294"/>
            <p14:sldId id="286"/>
            <p14:sldId id="290"/>
            <p14:sldId id="295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80" autoAdjust="0"/>
    <p:restoredTop sz="94660"/>
  </p:normalViewPr>
  <p:slideViewPr>
    <p:cSldViewPr snapToGrid="0">
      <p:cViewPr varScale="1">
        <p:scale>
          <a:sx n="65" d="100"/>
          <a:sy n="65" d="100"/>
        </p:scale>
        <p:origin x="50" y="3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8/3/2023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8/3/2023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8/3/2023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8/3/2023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fundamentals/networking/http/http-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api/system.net.http.httpclient.defaultrequestversion?view=net-6.0#system-net-http-httpclient-defaultrequestversion" TargetMode="External"/><Relationship Id="rId2" Type="http://schemas.openxmlformats.org/officeDocument/2006/relationships/hyperlink" Target="https://learn.microsoft.com/en-us/dotnet/fundamentals/networking/http/httpclien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uget.org/packages/System.Net.Http.Json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learn.microsoft.com/en-us/dotnet/api/system.version?view=net-6.0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learn.microsoft.com/en-us/dotnet/fundamentals/networking/http/httpclient#http-conten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IME" TargetMode="External"/><Relationship Id="rId2" Type="http://schemas.openxmlformats.org/officeDocument/2006/relationships/hyperlink" Target="https://learn.microsoft.com/en-us/dotnet/fundamentals/networking/http/httpclient#http-conten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microsoft.com/en-us/dotnet/csharp/programming-guide/concepts/collection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microsoft.com/en-us/dotnet/csharp/programming-guide/concepts/collection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fundamentals/networking/http/http-overview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sonplaceholder.typicode.com/guide/" TargetMode="External"/><Relationship Id="rId2" Type="http://schemas.openxmlformats.org/officeDocument/2006/relationships/hyperlink" Target="https://docs.microsoft.com/en-us/dotnet/csharp/programming-guide/concepts/collection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 err="1">
                <a:solidFill>
                  <a:schemeClr val="tx1"/>
                </a:solidFill>
              </a:rPr>
              <a:t>HttpClient</a:t>
            </a:r>
            <a:endParaRPr lang="en-US" sz="8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+mj-lt"/>
              </a:rPr>
              <a:t>.net</a:t>
            </a:r>
            <a:endParaRPr lang="en-US" sz="3200" dirty="0">
              <a:latin typeface="+mj-lt"/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6825" y="0"/>
            <a:ext cx="8420280" cy="4953000"/>
          </a:xfrm>
        </p:spPr>
        <p:txBody>
          <a:bodyPr anchor="ctr">
            <a:noAutofit/>
          </a:bodyPr>
          <a:lstStyle/>
          <a:p>
            <a:r>
              <a:rPr lang="en-US" sz="4400" i="1" dirty="0">
                <a:solidFill>
                  <a:schemeClr val="bg1"/>
                </a:solidFill>
              </a:rPr>
              <a:t>The </a:t>
            </a:r>
            <a:r>
              <a:rPr lang="en-US" sz="4400" i="1" dirty="0" err="1">
                <a:solidFill>
                  <a:schemeClr val="bg1"/>
                </a:solidFill>
              </a:rPr>
              <a:t>HttpClient</a:t>
            </a:r>
            <a:r>
              <a:rPr lang="en-US" sz="4400" i="1" dirty="0">
                <a:solidFill>
                  <a:schemeClr val="bg1"/>
                </a:solidFill>
              </a:rPr>
              <a:t> class provides the ability to send HTTP requests and receive HTTP responses from a resource identified by a URI.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953000"/>
            <a:ext cx="12192000" cy="1905000"/>
          </a:xfrm>
        </p:spPr>
        <p:txBody>
          <a:bodyPr anchor="ctr">
            <a:normAutofit/>
          </a:bodyPr>
          <a:lstStyle/>
          <a:p>
            <a:pPr algn="ctr"/>
            <a:r>
              <a:rPr lang="en-US" sz="1400" dirty="0">
                <a:hlinkClick r:id="rId2"/>
              </a:rPr>
              <a:t>https://learn.microsoft.com/en-us/dotnet/fundamentals/networking/http/http-overview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E0259-D80F-473F-83C2-1D15A00C6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HttpClient</a:t>
            </a:r>
            <a:r>
              <a:rPr lang="en-US" dirty="0">
                <a:solidFill>
                  <a:schemeClr val="tx1"/>
                </a:solidFill>
              </a:rPr>
              <a:t> Overview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  <a:hlinkClick r:id="rId2"/>
              </a:rPr>
              <a:t>https://learn.microsoft.com/en-us/dotnet/fundamentals/networking/http/httpclient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  <a:hlinkClick r:id="rId3"/>
              </a:rPr>
              <a:t>https://learn.microsoft.com/en-us/dotnet/api/system.net.http.httpclient.defaultrequestversion?view=net-6.0#system-net-http-httpclient-defaultrequestversion</a:t>
            </a:r>
            <a:endParaRPr lang="en-US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A3B93-2F0E-43D8-803D-D675AEC88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3405"/>
            <a:ext cx="10058400" cy="2571542"/>
          </a:xfrm>
        </p:spPr>
        <p:txBody>
          <a:bodyPr anchor="t"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2000" b="1" i="1" dirty="0" err="1">
                <a:solidFill>
                  <a:schemeClr val="tx1"/>
                </a:solidFill>
              </a:rPr>
              <a:t>HttpClient</a:t>
            </a:r>
            <a:r>
              <a:rPr lang="en-US" sz="2000" dirty="0">
                <a:solidFill>
                  <a:schemeClr val="tx1"/>
                </a:solidFill>
              </a:rPr>
              <a:t> is .NET’s Class for internet communication. An </a:t>
            </a:r>
            <a:r>
              <a:rPr lang="en-US" sz="2000" b="1" i="1" dirty="0" err="1">
                <a:solidFill>
                  <a:schemeClr val="tx1"/>
                </a:solidFill>
              </a:rPr>
              <a:t>HttpClient</a:t>
            </a:r>
            <a:r>
              <a:rPr lang="en-US" sz="2000" dirty="0">
                <a:solidFill>
                  <a:schemeClr val="tx1"/>
                </a:solidFill>
              </a:rPr>
              <a:t> instance is a collection of settings that's applied to all requests executed by that instance. You can make any type of HTTP request using </a:t>
            </a:r>
            <a:r>
              <a:rPr lang="en-US" sz="2000" b="1" i="1" dirty="0" err="1">
                <a:solidFill>
                  <a:schemeClr val="tx1"/>
                </a:solidFill>
              </a:rPr>
              <a:t>HttpClient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An </a:t>
            </a:r>
            <a:r>
              <a:rPr lang="en-US" sz="2000" b="1" i="1" dirty="0" err="1">
                <a:solidFill>
                  <a:schemeClr val="tx1"/>
                </a:solidFill>
              </a:rPr>
              <a:t>HttpClient</a:t>
            </a:r>
            <a:r>
              <a:rPr lang="en-US" sz="2000" dirty="0">
                <a:solidFill>
                  <a:schemeClr val="tx1"/>
                </a:solidFill>
              </a:rPr>
              <a:t> instance contains useful fields and methods that help you configure defaults your requests, such as: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/>
                </a:solidFill>
              </a:rPr>
              <a:t>DefaultRequestHeaders</a:t>
            </a:r>
            <a:r>
              <a:rPr lang="en-US" sz="1800" dirty="0">
                <a:solidFill>
                  <a:schemeClr val="tx1"/>
                </a:solidFill>
              </a:rPr>
              <a:t> – set the default headers for your requests.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/>
                </a:solidFill>
              </a:rPr>
              <a:t>DefaultRequestVersion</a:t>
            </a:r>
            <a:r>
              <a:rPr lang="en-US" sz="1800" dirty="0">
                <a:solidFill>
                  <a:schemeClr val="tx1"/>
                </a:solidFill>
              </a:rPr>
              <a:t> –  Gets or sets the default HTTP </a:t>
            </a:r>
            <a:r>
              <a:rPr lang="en-US" sz="1800" dirty="0">
                <a:solidFill>
                  <a:schemeClr val="tx1"/>
                </a:solidFill>
                <a:hlinkClick r:id="rId4"/>
              </a:rPr>
              <a:t>Version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/>
                </a:solidFill>
              </a:rPr>
              <a:t>HttpContent</a:t>
            </a:r>
            <a:r>
              <a:rPr lang="en-US" sz="1800" dirty="0">
                <a:solidFill>
                  <a:schemeClr val="tx1"/>
                </a:solidFill>
              </a:rPr>
              <a:t> – Used to represent an HTTP request body and headers needed for the request.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61E809-3FF6-2A98-1818-91442DD96B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5409" y="4464947"/>
            <a:ext cx="5780271" cy="1867062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47AD6F-D96E-A885-4295-49DE3C675BFF}"/>
              </a:ext>
            </a:extLst>
          </p:cNvPr>
          <p:cNvSpPr txBox="1"/>
          <p:nvPr/>
        </p:nvSpPr>
        <p:spPr>
          <a:xfrm>
            <a:off x="1426192" y="4464947"/>
            <a:ext cx="3949218" cy="1867062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</a:rPr>
              <a:t>HTTP endpoints usually return Serialized JSON data.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</a:rPr>
              <a:t>For convenience, </a:t>
            </a:r>
            <a:r>
              <a:rPr lang="en-US" sz="1600" dirty="0" err="1">
                <a:solidFill>
                  <a:schemeClr val="tx1"/>
                </a:solidFill>
                <a:hlinkClick r:id="rId6"/>
              </a:rPr>
              <a:t>System.Net.Http.Json</a:t>
            </a:r>
            <a:r>
              <a:rPr lang="en-US" sz="1600" dirty="0">
                <a:solidFill>
                  <a:schemeClr val="tx1"/>
                </a:solidFill>
              </a:rPr>
              <a:t> (NuGet package) provides several extension methods for </a:t>
            </a:r>
            <a:r>
              <a:rPr lang="en-US" sz="1600" b="1" i="1" dirty="0" err="1">
                <a:solidFill>
                  <a:schemeClr val="tx1"/>
                </a:solidFill>
              </a:rPr>
              <a:t>HttpClient</a:t>
            </a:r>
            <a:r>
              <a:rPr lang="en-US" sz="1600" b="1" i="1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that perform automatic serialization and deserialization using </a:t>
            </a:r>
            <a:r>
              <a:rPr lang="en-US" sz="1600" b="1" i="1" dirty="0" err="1">
                <a:solidFill>
                  <a:schemeClr val="tx1"/>
                </a:solidFill>
              </a:rPr>
              <a:t>System.Text.Json</a:t>
            </a:r>
            <a:r>
              <a:rPr lang="en-US" sz="1600" dirty="0">
                <a:solidFill>
                  <a:schemeClr val="tx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94608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2E3BD-A460-40CF-AF52-C2BFFC6C0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HttpContent</a:t>
            </a:r>
            <a:br>
              <a:rPr lang="en-US" dirty="0"/>
            </a:br>
            <a:r>
              <a:rPr lang="en-US" sz="1400" dirty="0">
                <a:hlinkClick r:id="rId2"/>
              </a:rPr>
              <a:t>https://learn.microsoft.com/en-us/dotnet/fundamentals/networking/http/httpclient#http-content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B3FDB-07DB-1C11-A531-9124DE493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2959295"/>
            <a:ext cx="3645542" cy="3414209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b="1" i="1" dirty="0" err="1">
                <a:solidFill>
                  <a:schemeClr val="tx1"/>
                </a:solidFill>
              </a:rPr>
              <a:t>HttpContent</a:t>
            </a:r>
            <a:r>
              <a:rPr lang="en-US" sz="2400" dirty="0">
                <a:solidFill>
                  <a:schemeClr val="tx1"/>
                </a:solidFill>
              </a:rPr>
              <a:t> class is also used as the response body of the </a:t>
            </a:r>
            <a:r>
              <a:rPr lang="en-US" sz="2400" b="1" i="1" dirty="0" err="1">
                <a:solidFill>
                  <a:schemeClr val="tx1"/>
                </a:solidFill>
              </a:rPr>
              <a:t>HttpResponseMessage</a:t>
            </a:r>
            <a:r>
              <a:rPr lang="en-US" sz="2400" dirty="0">
                <a:solidFill>
                  <a:schemeClr val="tx1"/>
                </a:solidFill>
              </a:rPr>
              <a:t>., which holds the content return ed from the server.</a:t>
            </a:r>
          </a:p>
          <a:p>
            <a:r>
              <a:rPr lang="en-US" sz="2400" dirty="0">
                <a:solidFill>
                  <a:schemeClr val="tx1"/>
                </a:solidFill>
              </a:rPr>
              <a:t>It is accessible on the property, </a:t>
            </a:r>
            <a:r>
              <a:rPr lang="en-US" sz="2400" dirty="0" err="1">
                <a:solidFill>
                  <a:srgbClr val="FF0000"/>
                </a:solidFill>
              </a:rPr>
              <a:t>HttpResponseMessage.Content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F7F738-D4D9-AB1D-8FBE-78E4CDD5F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455" y="2959295"/>
            <a:ext cx="6269225" cy="3252704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BBD7D56-BD2E-2C47-F63A-5F970480B8B2}"/>
              </a:ext>
            </a:extLst>
          </p:cNvPr>
          <p:cNvSpPr txBox="1"/>
          <p:nvPr/>
        </p:nvSpPr>
        <p:spPr>
          <a:xfrm>
            <a:off x="1097280" y="1911434"/>
            <a:ext cx="10058400" cy="1047861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The </a:t>
            </a:r>
            <a:r>
              <a:rPr lang="en-US" sz="2800" b="1" i="1" dirty="0" err="1">
                <a:solidFill>
                  <a:schemeClr val="tx1"/>
                </a:solidFill>
              </a:rPr>
              <a:t>HttpContent</a:t>
            </a:r>
            <a:r>
              <a:rPr lang="en-US" sz="2800" b="1" i="1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class is used  to hold the HTTP request body and the request content headers.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33621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2E3BD-A460-40CF-AF52-C2BFFC6C0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HttpContent</a:t>
            </a:r>
            <a:br>
              <a:rPr lang="en-US" dirty="0"/>
            </a:br>
            <a:r>
              <a:rPr lang="en-US" sz="1400" dirty="0">
                <a:hlinkClick r:id="rId2"/>
              </a:rPr>
              <a:t>https://learn.microsoft.com/en-us/dotnet/fundamentals/networking/http/httpclient#http-content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B3FDB-07DB-1C11-A531-9124DE493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10688"/>
            <a:ext cx="10058400" cy="74380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Although most returns are JSON formatted, subclasses exist in </a:t>
            </a:r>
            <a:r>
              <a:rPr lang="en-US" sz="2000" b="1" i="1" dirty="0" err="1">
                <a:solidFill>
                  <a:schemeClr val="tx1"/>
                </a:solidFill>
              </a:rPr>
              <a:t>HttpClient</a:t>
            </a:r>
            <a:r>
              <a:rPr lang="en-US" sz="2000" b="1" i="1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for different content types. These types are known as Multipurpose Internet Mail Extensions (</a:t>
            </a:r>
            <a:r>
              <a:rPr lang="en-US" sz="2000" dirty="0">
                <a:solidFill>
                  <a:schemeClr val="tx1"/>
                </a:solidFill>
                <a:hlinkClick r:id="rId3"/>
              </a:rPr>
              <a:t>MIME</a:t>
            </a:r>
            <a:r>
              <a:rPr lang="en-US" sz="2000" dirty="0">
                <a:solidFill>
                  <a:schemeClr val="tx1"/>
                </a:solidFill>
              </a:rPr>
              <a:t>).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C1418D3-2A04-4558-7012-A4C4B1AF5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446009"/>
              </p:ext>
            </p:extLst>
          </p:nvPr>
        </p:nvGraphicFramePr>
        <p:xfrm>
          <a:off x="1097279" y="2691768"/>
          <a:ext cx="10141651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6725">
                  <a:extLst>
                    <a:ext uri="{9D8B030D-6E8A-4147-A177-3AD203B41FA5}">
                      <a16:colId xmlns:a16="http://schemas.microsoft.com/office/drawing/2014/main" val="1089953489"/>
                    </a:ext>
                  </a:extLst>
                </a:gridCol>
                <a:gridCol w="7284926">
                  <a:extLst>
                    <a:ext uri="{9D8B030D-6E8A-4147-A177-3AD203B41FA5}">
                      <a16:colId xmlns:a16="http://schemas.microsoft.com/office/drawing/2014/main" val="3347232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Class/Type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Purpose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4836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FormUrlEncodedContent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HTTP content for name/value tuples encoded using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"application/x-www-form-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urlencoded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"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MIME type.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111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ByteArrayContent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HTTP content based on a byte array.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5533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JsonContent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HTTP content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ba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sed on JSON.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0703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MultipartContent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 collection of </a:t>
                      </a:r>
                      <a:r>
                        <a:rPr lang="en-US" b="1" i="1" dirty="0" err="1">
                          <a:solidFill>
                            <a:schemeClr val="tx1"/>
                          </a:solidFill>
                        </a:rPr>
                        <a:t>HttpContent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objects that get serialized using the "multipart/*" MIME type specification.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152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MultipartFormDataContent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 container for content encoded using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"multipart/form-data"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MIME type.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5932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ReadOnlyMemoryContent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HTTP content based on a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ReadOnlyMemory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&lt;T&gt;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373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StreamContent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HTTP content based on a stream.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488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StringContent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HTTP content based on a string.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764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9721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E0259-D80F-473F-83C2-1D15A00C6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HttpClient</a:t>
            </a:r>
            <a:r>
              <a:rPr lang="en-US" dirty="0">
                <a:solidFill>
                  <a:schemeClr val="tx1"/>
                </a:solidFill>
              </a:rPr>
              <a:t> Post Step-by-step (1/2)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https://docs.microsoft.com/en-us/dotnet/csharp/programming-guide/concepts/collections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A3B93-2F0E-43D8-803D-D675AEC88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7480" y="1893404"/>
            <a:ext cx="9928199" cy="4502425"/>
          </a:xfrm>
        </p:spPr>
        <p:txBody>
          <a:bodyPr anchor="t">
            <a:normAutofit/>
          </a:bodyPr>
          <a:lstStyle/>
          <a:p>
            <a:pPr marL="749808" lvl="1" indent="-457200">
              <a:buFont typeface="+mj-lt"/>
              <a:buAutoNum type="arabicPeriod"/>
            </a:pPr>
            <a:r>
              <a:rPr lang="en-US" sz="1900" dirty="0">
                <a:solidFill>
                  <a:schemeClr val="tx1"/>
                </a:solidFill>
              </a:rPr>
              <a:t>Create a </a:t>
            </a:r>
            <a:r>
              <a:rPr lang="en-US" sz="1900" dirty="0" err="1">
                <a:solidFill>
                  <a:schemeClr val="tx1"/>
                </a:solidFill>
              </a:rPr>
              <a:t>HttpClient</a:t>
            </a:r>
            <a:r>
              <a:rPr lang="en-US" sz="1900" dirty="0">
                <a:solidFill>
                  <a:schemeClr val="tx1"/>
                </a:solidFill>
              </a:rPr>
              <a:t> Object with:</a:t>
            </a:r>
            <a:br>
              <a:rPr lang="en-US" sz="1900" dirty="0">
                <a:solidFill>
                  <a:schemeClr val="tx1"/>
                </a:solidFill>
              </a:rPr>
            </a:br>
            <a:endParaRPr lang="en-US" sz="1900" dirty="0">
              <a:solidFill>
                <a:schemeClr val="tx1"/>
              </a:solidFill>
            </a:endParaRPr>
          </a:p>
          <a:p>
            <a:pPr marL="749808" lvl="1" indent="-457200">
              <a:buFont typeface="+mj-lt"/>
              <a:buAutoNum type="arabicPeriod"/>
            </a:pPr>
            <a:r>
              <a:rPr lang="en-US" sz="1900" dirty="0">
                <a:solidFill>
                  <a:schemeClr val="tx1"/>
                </a:solidFill>
              </a:rPr>
              <a:t>(optional) Set the base URL for your queries with:</a:t>
            </a:r>
            <a:br>
              <a:rPr lang="en-US" sz="1900" dirty="0">
                <a:solidFill>
                  <a:schemeClr val="tx1"/>
                </a:solidFill>
              </a:rPr>
            </a:br>
            <a:endParaRPr lang="en-US" sz="1900" dirty="0">
              <a:solidFill>
                <a:schemeClr val="tx1"/>
              </a:solidFill>
            </a:endParaRPr>
          </a:p>
          <a:p>
            <a:pPr marL="749808" lvl="1" indent="-457200">
              <a:buFont typeface="+mj-lt"/>
              <a:buAutoNum type="arabicPeriod"/>
            </a:pPr>
            <a:r>
              <a:rPr lang="en-US" sz="1900" dirty="0">
                <a:solidFill>
                  <a:schemeClr val="tx1"/>
                </a:solidFill>
              </a:rPr>
              <a:t>Create a </a:t>
            </a:r>
            <a:r>
              <a:rPr lang="en-US" sz="1900" b="1" i="1" dirty="0" err="1">
                <a:solidFill>
                  <a:schemeClr val="tx1"/>
                </a:solidFill>
              </a:rPr>
              <a:t>StringContent</a:t>
            </a:r>
            <a:r>
              <a:rPr lang="en-US" sz="1900" dirty="0">
                <a:solidFill>
                  <a:schemeClr val="tx1"/>
                </a:solidFill>
              </a:rPr>
              <a:t> Object leveraging the </a:t>
            </a:r>
            <a:r>
              <a:rPr lang="en-US" sz="1900" b="1" i="1" dirty="0" err="1">
                <a:solidFill>
                  <a:schemeClr val="tx1"/>
                </a:solidFill>
              </a:rPr>
              <a:t>System.Text.Json.JsonSerializer</a:t>
            </a:r>
            <a:r>
              <a:rPr lang="en-US" sz="1900" b="1" i="1" dirty="0">
                <a:solidFill>
                  <a:schemeClr val="tx1"/>
                </a:solidFill>
              </a:rPr>
              <a:t> </a:t>
            </a:r>
            <a:r>
              <a:rPr lang="en-US" sz="1900" dirty="0">
                <a:solidFill>
                  <a:schemeClr val="tx1"/>
                </a:solidFill>
              </a:rPr>
              <a:t>Class with: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085056-9B15-F033-BB01-417E7DED9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747" y="2297759"/>
            <a:ext cx="3981795" cy="297206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7BDCA7-91A9-F3B2-AD46-3538A0000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5395" y="2946179"/>
            <a:ext cx="5151566" cy="289585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ECEA17-DDEF-628D-4DF5-E2A80A8E87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5395" y="3676829"/>
            <a:ext cx="4675760" cy="2377062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386837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E0259-D80F-473F-83C2-1D15A00C6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HttpClient</a:t>
            </a:r>
            <a:r>
              <a:rPr lang="en-US" dirty="0">
                <a:solidFill>
                  <a:schemeClr val="tx1"/>
                </a:solidFill>
              </a:rPr>
              <a:t> Post Step-by-step (2/2)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https://docs.microsoft.com/en-us/dotnet/csharp/programming-guide/concepts/collections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A3B93-2F0E-43D8-803D-D675AEC88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7482" y="1893404"/>
            <a:ext cx="9928198" cy="4502425"/>
          </a:xfrm>
        </p:spPr>
        <p:txBody>
          <a:bodyPr anchor="t">
            <a:normAutofit/>
          </a:bodyPr>
          <a:lstStyle/>
          <a:p>
            <a:pPr marL="749808" lvl="1" indent="-457200">
              <a:buFont typeface="+mj-lt"/>
              <a:buAutoNum type="arabicPeriod" startAt="4"/>
            </a:pPr>
            <a:r>
              <a:rPr lang="en-US" dirty="0">
                <a:solidFill>
                  <a:schemeClr val="tx1"/>
                </a:solidFill>
              </a:rPr>
              <a:t>POST the new data to the external API with: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pPr marL="749808" lvl="1" indent="-457200">
              <a:buFont typeface="+mj-lt"/>
              <a:buAutoNum type="arabicPeriod" startAt="4"/>
            </a:pPr>
            <a:r>
              <a:rPr lang="en-US" dirty="0">
                <a:solidFill>
                  <a:schemeClr val="tx1"/>
                </a:solidFill>
              </a:rPr>
              <a:t>Create a model to hold the result of the POST request.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pPr marL="749808" lvl="1" indent="-457200">
              <a:buFont typeface="+mj-lt"/>
              <a:buAutoNum type="arabicPeriod" startAt="4"/>
            </a:pPr>
            <a:r>
              <a:rPr lang="en-US" dirty="0">
                <a:solidFill>
                  <a:schemeClr val="tx1"/>
                </a:solidFill>
              </a:rPr>
              <a:t>Verify that the Status Code result of the POST was 201 and access the content of the response message with: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3DD1E6-D94F-8861-B8C1-A7B2A7754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6484" y="2234462"/>
            <a:ext cx="6408962" cy="275469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8B069A-FDDC-A185-6BBB-2ACA8DD946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6484" y="2928879"/>
            <a:ext cx="3254022" cy="1329805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A9B7AF7-7028-14D3-5BBF-1E885B5006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6485" y="5051727"/>
            <a:ext cx="9029196" cy="1134359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391352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5572C-0F8D-85A2-EB7D-F929BD99A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HttpClient</a:t>
            </a:r>
            <a:r>
              <a:rPr lang="en-US" dirty="0">
                <a:solidFill>
                  <a:schemeClr val="tx1"/>
                </a:solidFill>
              </a:rPr>
              <a:t> Status Codes</a:t>
            </a:r>
            <a:br>
              <a:rPr lang="en-US" dirty="0"/>
            </a:br>
            <a:r>
              <a:rPr lang="en-US" sz="1400" dirty="0">
                <a:hlinkClick r:id="rId2"/>
              </a:rPr>
              <a:t>https://learn.microsoft.com/en-us/dotnet/fundamentals/networking/http/http-overview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05343-5C58-C2B0-DAE1-C4423BD60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page lists all the available and </a:t>
            </a:r>
            <a:r>
              <a:rPr lang="en-US"/>
              <a:t>supported status </a:t>
            </a:r>
            <a:r>
              <a:rPr lang="en-US" dirty="0"/>
              <a:t>codes on the .NET </a:t>
            </a:r>
            <a:r>
              <a:rPr lang="en-US" dirty="0" err="1"/>
              <a:t>HttpClient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046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E0259-D80F-473F-83C2-1D15A00C6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HttpClient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https://docs.microsoft.com/en-us/dotnet/csharp/programming-guide/concepts/collections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A3B93-2F0E-43D8-803D-D675AEC88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7482" y="1893404"/>
            <a:ext cx="5610639" cy="4502425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  <a:hlinkClick r:id="rId3"/>
              </a:rPr>
              <a:t>https://jsonplaceholder.typicode.com/guide/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This is where the MS Tutorial sends requests.</a:t>
            </a:r>
          </a:p>
        </p:txBody>
      </p:sp>
    </p:spTree>
    <p:extLst>
      <p:ext uri="{BB962C8B-B14F-4D97-AF65-F5344CB8AC3E}">
        <p14:creationId xmlns:p14="http://schemas.microsoft.com/office/powerpoint/2010/main" val="23407263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{5B3D16BE-15B3-47D8-84CE-9AE21D5E9D1A}tf56160789</Template>
  <TotalTime>0</TotalTime>
  <Words>672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Bookman Old Style</vt:lpstr>
      <vt:lpstr>Calibri</vt:lpstr>
      <vt:lpstr>Franklin Gothic Book</vt:lpstr>
      <vt:lpstr>1_RetrospectVTI</vt:lpstr>
      <vt:lpstr>HttpClient</vt:lpstr>
      <vt:lpstr>The HttpClient class provides the ability to send HTTP requests and receive HTTP responses from a resource identified by a URI. </vt:lpstr>
      <vt:lpstr>HttpClient Overview https://learn.microsoft.com/en-us/dotnet/fundamentals/networking/http/httpclient https://learn.microsoft.com/en-us/dotnet/api/system.net.http.httpclient.defaultrequestversion?view=net-6.0#system-net-http-httpclient-defaultrequestversion</vt:lpstr>
      <vt:lpstr>HttpContent https://learn.microsoft.com/en-us/dotnet/fundamentals/networking/http/httpclient#http-content</vt:lpstr>
      <vt:lpstr>HttpContent https://learn.microsoft.com/en-us/dotnet/fundamentals/networking/http/httpclient#http-content</vt:lpstr>
      <vt:lpstr>HttpClient Post Step-by-step (1/2) https://docs.microsoft.com/en-us/dotnet/csharp/programming-guide/concepts/collections</vt:lpstr>
      <vt:lpstr>HttpClient Post Step-by-step (2/2) https://docs.microsoft.com/en-us/dotnet/csharp/programming-guide/concepts/collections</vt:lpstr>
      <vt:lpstr>HttpClient Status Codes https://learn.microsoft.com/en-us/dotnet/fundamentals/networking/http/http-overview</vt:lpstr>
      <vt:lpstr>HttpClient https://docs.microsoft.com/en-us/dotnet/csharp/programming-guide/concepts/collections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2020-02-23T17:15:25Z</dcterms:created>
  <dcterms:modified xsi:type="dcterms:W3CDTF">2023-08-03T19:05:19Z</dcterms:modified>
</cp:coreProperties>
</file>