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4" r:id="rId5"/>
    <p:sldId id="281" r:id="rId6"/>
    <p:sldId id="275" r:id="rId7"/>
    <p:sldId id="277" r:id="rId8"/>
    <p:sldId id="278" r:id="rId9"/>
    <p:sldId id="280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utorials/working-with-lin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linq/query-expression-basics#orderby-clause" TargetMode="External"/><Relationship Id="rId3" Type="http://schemas.openxmlformats.org/officeDocument/2006/relationships/hyperlink" Target="https://docs.microsoft.com/en-us/dotnet/csharp/linq/query-expression-basics#ending-a-query-expression" TargetMode="External"/><Relationship Id="rId7" Type="http://schemas.openxmlformats.org/officeDocument/2006/relationships/hyperlink" Target="https://docs.microsoft.com/en-us/dotnet/csharp/linq/query-expression-basics#where-clause" TargetMode="External"/><Relationship Id="rId2" Type="http://schemas.openxmlformats.org/officeDocument/2006/relationships/hyperlink" Target="https://docs.microsoft.com/en-us/dotnet/csharp/linq/query-expression-basics#starting-a-query-exp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inq/query-expression-basics#filtering-ordering-and-joining" TargetMode="External"/><Relationship Id="rId11" Type="http://schemas.openxmlformats.org/officeDocument/2006/relationships/hyperlink" Target="https://docs.microsoft.com/en-us/dotnet/csharp/linq/query-expression-basics#subqueries-in-a-query-expression" TargetMode="External"/><Relationship Id="rId5" Type="http://schemas.openxmlformats.org/officeDocument/2006/relationships/hyperlink" Target="https://docs.microsoft.com/en-us/dotnet/csharp/linq/query-expression-basics#continuations-with-into" TargetMode="External"/><Relationship Id="rId10" Type="http://schemas.openxmlformats.org/officeDocument/2006/relationships/hyperlink" Target="https://docs.microsoft.com/en-us/dotnet/csharp/linq/query-expression-basics#let-clause" TargetMode="External"/><Relationship Id="rId4" Type="http://schemas.openxmlformats.org/officeDocument/2006/relationships/hyperlink" Target="https://docs.microsoft.com/en-us/dotnet/csharp/linq/query-expression-basics#select-clause" TargetMode="External"/><Relationship Id="rId9" Type="http://schemas.openxmlformats.org/officeDocument/2006/relationships/hyperlink" Target="https://docs.microsoft.com/en-us/dotnet/csharp/linq/query-expression-basics#join-clau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inq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linq/" TargetMode="External"/><Relationship Id="rId2" Type="http://schemas.openxmlformats.org/officeDocument/2006/relationships/hyperlink" Target="https://docs.microsoft.com/en-us/dotnet/csharp/lin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linq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docs.microsoft.com/en-us/dotnet/framework/data/adonet/linq-and-ado-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inq/query-expression-basics#what-is-a-query-expression" TargetMode="External"/><Relationship Id="rId2" Type="http://schemas.openxmlformats.org/officeDocument/2006/relationships/hyperlink" Target="https://docs.microsoft.com/en-us/dotnet/csharp/linq/query-expression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linq/query-expression-basics#query-varia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csharp/programming-guide/concepts/linq/query-syntax-and-method-syntax-in-lin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LINQ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(Language-Integrated Query)</a:t>
            </a:r>
            <a:endParaRPr lang="en-US" sz="115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13F3-DAB5-4451-8741-BBF782BC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LINQ – Activity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https://docs.microsoft.com/en-us/dotnet/csharp/tutorials/working-with-linq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2A4-D046-4C60-A8D0-5EFC303B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Complete the tutorial at the above link.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Then change all queries in Method Syntax.</a:t>
            </a:r>
          </a:p>
        </p:txBody>
      </p:sp>
    </p:spTree>
    <p:extLst>
      <p:ext uri="{BB962C8B-B14F-4D97-AF65-F5344CB8AC3E}">
        <p14:creationId xmlns:p14="http://schemas.microsoft.com/office/powerpoint/2010/main" val="255649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9634-4994-4337-8FCC-4EEB92E2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LINQ – Additional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BA34-3165-485D-935C-2C1FD9E4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68" y="2108201"/>
            <a:ext cx="9479424" cy="3760891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Starting a query expression</a:t>
            </a:r>
            <a:r>
              <a:rPr lang="en-US" dirty="0"/>
              <a:t>			</a:t>
            </a:r>
            <a:r>
              <a:rPr lang="en-US" dirty="0">
                <a:hlinkClick r:id="rId3"/>
              </a:rPr>
              <a:t>Ending a query expression</a:t>
            </a:r>
            <a:endParaRPr lang="en-US" dirty="0"/>
          </a:p>
          <a:p>
            <a:r>
              <a:rPr lang="en-US" b="1" i="1" dirty="0">
                <a:hlinkClick r:id="rId4"/>
              </a:rPr>
              <a:t>select </a:t>
            </a:r>
            <a:r>
              <a:rPr lang="en-US" dirty="0">
                <a:hlinkClick r:id="rId4"/>
              </a:rPr>
              <a:t>clause</a:t>
            </a:r>
            <a:r>
              <a:rPr lang="en-US" dirty="0"/>
              <a:t>					</a:t>
            </a:r>
            <a:r>
              <a:rPr lang="en-US" i="1" dirty="0">
                <a:hlinkClick r:id="rId5"/>
              </a:rPr>
              <a:t>Continuations with "</a:t>
            </a:r>
            <a:r>
              <a:rPr lang="en-US" b="1" i="1" dirty="0">
                <a:hlinkClick r:id="rId5"/>
              </a:rPr>
              <a:t>into</a:t>
            </a:r>
            <a:r>
              <a:rPr lang="en-US" i="1" dirty="0">
                <a:hlinkClick r:id="rId5"/>
              </a:rPr>
              <a:t>“</a:t>
            </a:r>
            <a:endParaRPr lang="en-US" i="1" dirty="0"/>
          </a:p>
          <a:p>
            <a:r>
              <a:rPr lang="en-US" dirty="0">
                <a:hlinkClick r:id="rId6"/>
              </a:rPr>
              <a:t>Filtering, ordering, and joining</a:t>
            </a:r>
            <a:r>
              <a:rPr lang="en-US" dirty="0"/>
              <a:t>			</a:t>
            </a:r>
            <a:r>
              <a:rPr lang="en-US" b="1" i="1" dirty="0">
                <a:hlinkClick r:id="rId7"/>
              </a:rPr>
              <a:t>where</a:t>
            </a:r>
            <a:r>
              <a:rPr lang="en-US" dirty="0">
                <a:hlinkClick r:id="rId7"/>
              </a:rPr>
              <a:t> clause</a:t>
            </a:r>
            <a:endParaRPr lang="en-US" dirty="0"/>
          </a:p>
          <a:p>
            <a:r>
              <a:rPr lang="en-US" b="1" i="1" dirty="0" err="1">
                <a:hlinkClick r:id="rId8"/>
              </a:rPr>
              <a:t>orderby</a:t>
            </a:r>
            <a:r>
              <a:rPr lang="en-US" dirty="0">
                <a:hlinkClick r:id="rId8"/>
              </a:rPr>
              <a:t> clause</a:t>
            </a:r>
            <a:r>
              <a:rPr lang="en-US" dirty="0"/>
              <a:t>					</a:t>
            </a:r>
            <a:r>
              <a:rPr lang="en-US" b="1" i="1" dirty="0">
                <a:hlinkClick r:id="rId9"/>
              </a:rPr>
              <a:t>join</a:t>
            </a:r>
            <a:r>
              <a:rPr lang="en-US" dirty="0">
                <a:hlinkClick r:id="rId9"/>
              </a:rPr>
              <a:t> clause</a:t>
            </a:r>
            <a:endParaRPr lang="en-US" dirty="0"/>
          </a:p>
          <a:p>
            <a:r>
              <a:rPr lang="en-US" b="1" i="1" dirty="0">
                <a:hlinkClick r:id="rId10"/>
              </a:rPr>
              <a:t>let </a:t>
            </a:r>
            <a:r>
              <a:rPr lang="en-US" dirty="0">
                <a:hlinkClick r:id="rId10"/>
              </a:rPr>
              <a:t>clause</a:t>
            </a:r>
            <a:r>
              <a:rPr lang="en-US" dirty="0"/>
              <a:t>					</a:t>
            </a:r>
            <a:r>
              <a:rPr lang="en-US" dirty="0">
                <a:hlinkClick r:id="rId11"/>
              </a:rPr>
              <a:t>Subqueries in a query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8166" y="0"/>
            <a:ext cx="8075033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i="1" dirty="0">
                <a:solidFill>
                  <a:schemeClr val="bg1"/>
                </a:solidFill>
              </a:rPr>
              <a:t>Language-Integrated Query (LINQ) </a:t>
            </a:r>
            <a:r>
              <a:rPr lang="en-US" sz="4000" i="1" dirty="0">
                <a:solidFill>
                  <a:schemeClr val="bg1"/>
                </a:solidFill>
              </a:rPr>
              <a:t>is the name for a set of Libraries and classes based on the integration of query capabilities directly into the C# language.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20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https://docs.microsoft.com/en-us/dotnet/csharp/linq/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3931-4B61-45E7-A145-99E68155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LINQ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https://docs.microsoft.com/en-us/dotnet/csharp/linq/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https://docs.microsoft.com/en-us/dotnet/csharp/programming-guide/concepts/linq/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99F-11C5-40FA-B502-95F66509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404"/>
            <a:ext cx="10058400" cy="452230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Traditionally, queries against data (in a DB or file) have been expressed as simple strings without type-checking at compile time or IntelliSense.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You’d have to learn a different query language for each type of data source: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SQL databases,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XML documents,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various Web services, etc.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With </a:t>
            </a:r>
            <a:r>
              <a:rPr lang="en-US" sz="1800" b="1" i="1" dirty="0">
                <a:solidFill>
                  <a:schemeClr val="tx1"/>
                </a:solidFill>
              </a:rPr>
              <a:t>LINQ</a:t>
            </a:r>
            <a:r>
              <a:rPr lang="en-US" sz="1800" dirty="0">
                <a:solidFill>
                  <a:schemeClr val="tx1"/>
                </a:solidFill>
              </a:rPr>
              <a:t>, a query is a language construct, just like </a:t>
            </a:r>
            <a:r>
              <a:rPr lang="en-US" sz="1800" b="1" i="1" dirty="0">
                <a:solidFill>
                  <a:schemeClr val="tx1"/>
                </a:solidFill>
              </a:rPr>
              <a:t>classes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i="1" dirty="0">
                <a:solidFill>
                  <a:schemeClr val="tx1"/>
                </a:solidFill>
              </a:rPr>
              <a:t>methods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i="1" dirty="0">
                <a:solidFill>
                  <a:schemeClr val="tx1"/>
                </a:solidFill>
              </a:rPr>
              <a:t>events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Query expressions are written in a “declarative” query syntax.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Perform filtering, ordering, and grouping operations on data sources with minimal code.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the same basic query expression patterns to query and transform data in SQL databases, ADO.NET Datasets, XML documents and streams, and .NET collections.</a:t>
            </a:r>
          </a:p>
        </p:txBody>
      </p:sp>
    </p:spTree>
    <p:extLst>
      <p:ext uri="{BB962C8B-B14F-4D97-AF65-F5344CB8AC3E}">
        <p14:creationId xmlns:p14="http://schemas.microsoft.com/office/powerpoint/2010/main" val="246764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080E-3F4D-4C4F-9813-2EAD9B7B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433" y="1878627"/>
            <a:ext cx="4872246" cy="44875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 complete LINQ query operation includes: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creating a data source,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defining the query expression,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executing the query in a </a:t>
            </a:r>
            <a:r>
              <a:rPr lang="en-US" sz="2000" b="1" i="1" dirty="0">
                <a:solidFill>
                  <a:schemeClr val="tx1"/>
                </a:solidFill>
              </a:rPr>
              <a:t>foreach</a:t>
            </a:r>
            <a:r>
              <a:rPr lang="en-US" sz="2000" dirty="0">
                <a:solidFill>
                  <a:schemeClr val="tx1"/>
                </a:solidFill>
              </a:rPr>
              <a:t> statement.</a:t>
            </a:r>
          </a:p>
          <a:p>
            <a:pPr marL="0">
              <a:buNone/>
            </a:pPr>
            <a:r>
              <a:rPr lang="en-US" sz="2000" dirty="0">
                <a:solidFill>
                  <a:schemeClr val="tx1"/>
                </a:solidFill>
              </a:rPr>
              <a:t>There are two </a:t>
            </a:r>
            <a:r>
              <a:rPr lang="en-US" sz="2000" b="1" i="1" dirty="0">
                <a:solidFill>
                  <a:schemeClr val="tx1"/>
                </a:solidFill>
              </a:rPr>
              <a:t>Query Expression</a:t>
            </a:r>
            <a:r>
              <a:rPr lang="en-US" sz="2000" dirty="0">
                <a:solidFill>
                  <a:schemeClr val="tx1"/>
                </a:solidFill>
              </a:rPr>
              <a:t> syntaxes:</a:t>
            </a:r>
            <a:endParaRPr lang="en-US" sz="2000" b="1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Query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Method-Based Syntax (Lambda Expression)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21D2B-DD77-47BD-A8A7-3202952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4" y="287338"/>
            <a:ext cx="5297639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LINQ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https://docs.microsoft.com/en-us/dotnet/csharp/linq/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22F68-725B-4F69-9842-22656888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13" y="1565843"/>
            <a:ext cx="4677058" cy="47267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2674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093B-E5E1-4A9B-A532-F9D1DFDF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LINQ and ADO.NET (FYI only)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https://docs.microsoft.com/en-us/dotnet/framework/data/adonet/linq-and-ado-net</a:t>
            </a:r>
            <a:endParaRPr lang="en-US" dirty="0"/>
          </a:p>
        </p:txBody>
      </p:sp>
      <p:pic>
        <p:nvPicPr>
          <p:cNvPr id="1026" name="Picture 2" descr="LINQ to ADO.NET overview">
            <a:extLst>
              <a:ext uri="{FF2B5EF4-FFF2-40B4-BE49-F238E27FC236}">
                <a16:creationId xmlns:a16="http://schemas.microsoft.com/office/drawing/2014/main" id="{DD7003B1-631A-4D77-BB53-E825D9B8E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70" y="2585622"/>
            <a:ext cx="4362450" cy="303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F663B-C12A-4AD1-92C4-C48B1C4A87B0}"/>
              </a:ext>
            </a:extLst>
          </p:cNvPr>
          <p:cNvSpPr txBox="1"/>
          <p:nvPr/>
        </p:nvSpPr>
        <p:spPr>
          <a:xfrm>
            <a:off x="1097280" y="1901384"/>
            <a:ext cx="5567377" cy="452185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1600" dirty="0"/>
              <a:t>Transferring data from SQL tables into objects in memory is often tedious and error-prone. The LINQ provider implemented by LINQ to </a:t>
            </a:r>
            <a:r>
              <a:rPr lang="en-US" sz="1600" dirty="0" err="1"/>
              <a:t>DataSet</a:t>
            </a:r>
            <a:r>
              <a:rPr lang="en-US" sz="1600" dirty="0"/>
              <a:t> and LINQ to SQL converts the source data into </a:t>
            </a:r>
            <a:r>
              <a:rPr lang="en-US" sz="1600" dirty="0" err="1"/>
              <a:t>IEnumerable</a:t>
            </a:r>
            <a:r>
              <a:rPr lang="en-US" sz="1600" dirty="0"/>
              <a:t>-based object collections. The programmer always views the data as an </a:t>
            </a:r>
            <a:r>
              <a:rPr lang="en-US" sz="1600" dirty="0" err="1"/>
              <a:t>IEnumerable</a:t>
            </a:r>
            <a:r>
              <a:rPr lang="en-US" sz="1600" dirty="0"/>
              <a:t> collection, both when you query and when you update. Full IntelliSense support is provided for writing queries against those collections.</a:t>
            </a:r>
          </a:p>
          <a:p>
            <a:endParaRPr lang="en-US" sz="1600" dirty="0"/>
          </a:p>
          <a:p>
            <a:r>
              <a:rPr lang="en-US" sz="1600" dirty="0"/>
              <a:t>There are three separate ADO.NET Language-Integrated Query (LINQ) technologies: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LINQ to </a:t>
            </a:r>
            <a:r>
              <a:rPr lang="en-US" sz="1400" dirty="0" err="1"/>
              <a:t>DataSet</a:t>
            </a:r>
            <a:r>
              <a:rPr lang="en-US" sz="1400" dirty="0"/>
              <a:t> - provides richer, optimized querying over the </a:t>
            </a:r>
            <a:r>
              <a:rPr lang="en-US" sz="1400" dirty="0" err="1"/>
              <a:t>DataSet</a:t>
            </a:r>
            <a:r>
              <a:rPr lang="en-U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LINQ to SQL - LINQ to SQL enables you to directly query SQL Server database schemas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LINQ to Entities - LINQ to Entities allows you to query an Entity Data Model.</a:t>
            </a:r>
          </a:p>
        </p:txBody>
      </p:sp>
    </p:spTree>
    <p:extLst>
      <p:ext uri="{BB962C8B-B14F-4D97-AF65-F5344CB8AC3E}">
        <p14:creationId xmlns:p14="http://schemas.microsoft.com/office/powerpoint/2010/main" val="211946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2057-6644-4574-82C2-D2BA3235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LINQ – Query Expression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7DE6-30D4-4554-A925-ED0E7C0F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084" y="1880805"/>
            <a:ext cx="9856496" cy="4528662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query</a:t>
            </a:r>
            <a:r>
              <a:rPr lang="en-US" sz="2000" dirty="0">
                <a:solidFill>
                  <a:schemeClr val="tx1"/>
                </a:solidFill>
              </a:rPr>
              <a:t> is a set of instructions that describes what data to retrieve from a given data source (or sources) and what type and organization the returned data should have. A </a:t>
            </a:r>
            <a:r>
              <a:rPr lang="en-US" sz="2000" b="1" i="1" dirty="0">
                <a:solidFill>
                  <a:schemeClr val="tx1"/>
                </a:solidFill>
              </a:rPr>
              <a:t>query expression</a:t>
            </a:r>
            <a:r>
              <a:rPr lang="en-US" sz="2000" dirty="0">
                <a:solidFill>
                  <a:schemeClr val="tx1"/>
                </a:solidFill>
              </a:rPr>
              <a:t> is a query expressed in </a:t>
            </a:r>
            <a:r>
              <a:rPr lang="en-US" sz="2000" b="1" i="1" dirty="0">
                <a:solidFill>
                  <a:schemeClr val="tx1"/>
                </a:solidFill>
              </a:rPr>
              <a:t>query</a:t>
            </a:r>
            <a:r>
              <a:rPr lang="en-US" sz="2000" dirty="0">
                <a:solidFill>
                  <a:schemeClr val="tx1"/>
                </a:solidFill>
              </a:rPr>
              <a:t> syntax.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source data is organized logically as a sequence of elements of the same kind. For example: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SQL database table contains a sequence of rows.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an XML file, there is a "sequence" of XML elements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 ‘in-memory’ collection contains a sequence of objects.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query expression </a:t>
            </a:r>
            <a:r>
              <a:rPr lang="en-US" sz="2000" dirty="0">
                <a:solidFill>
                  <a:schemeClr val="tx1"/>
                </a:solidFill>
              </a:rPr>
              <a:t>must begin with a </a:t>
            </a:r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clause and must end with a </a:t>
            </a:r>
            <a:r>
              <a:rPr lang="en-US" sz="2000" dirty="0">
                <a:solidFill>
                  <a:srgbClr val="FF0000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FF0000"/>
                </a:solidFill>
              </a:rPr>
              <a:t>group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clause. Between the first </a:t>
            </a:r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clause and the last </a:t>
            </a:r>
            <a:r>
              <a:rPr lang="en-US" sz="2000" dirty="0">
                <a:solidFill>
                  <a:srgbClr val="FF0000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group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clause, it can contain one or more of: </a:t>
            </a:r>
            <a:r>
              <a:rPr lang="en-US" sz="2000" dirty="0">
                <a:solidFill>
                  <a:srgbClr val="FF0000"/>
                </a:solidFill>
              </a:rPr>
              <a:t>where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orderby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let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and even more </a:t>
            </a:r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clauses. You can also use the </a:t>
            </a:r>
            <a:r>
              <a:rPr lang="en-US" sz="2000" dirty="0">
                <a:solidFill>
                  <a:srgbClr val="FF0000"/>
                </a:solidFill>
              </a:rPr>
              <a:t>into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keyword to enable the result of a </a:t>
            </a:r>
            <a:r>
              <a:rPr lang="en-US" sz="2000" dirty="0">
                <a:solidFill>
                  <a:srgbClr val="FF0000"/>
                </a:solidFill>
              </a:rPr>
              <a:t>join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group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clause to serve as the source for additional </a:t>
            </a:r>
            <a:r>
              <a:rPr lang="en-US" sz="2000" b="1" i="1" dirty="0">
                <a:solidFill>
                  <a:schemeClr val="tx1"/>
                </a:solidFill>
              </a:rPr>
              <a:t>query</a:t>
            </a:r>
            <a:r>
              <a:rPr lang="en-US" sz="2000" dirty="0">
                <a:solidFill>
                  <a:schemeClr val="tx1"/>
                </a:solidFill>
              </a:rPr>
              <a:t> clauses in the same query expression.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From an application's viewpoint, the specific </a:t>
            </a:r>
            <a:r>
              <a:rPr lang="en-US" sz="2000" b="1" i="1" dirty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 and structure of the original source data is not important.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application always sees the source data as an </a:t>
            </a:r>
            <a:r>
              <a:rPr lang="en-US" sz="2000" dirty="0" err="1">
                <a:solidFill>
                  <a:srgbClr val="FF0000"/>
                </a:solidFill>
              </a:rPr>
              <a:t>IEnumerable</a:t>
            </a:r>
            <a:r>
              <a:rPr lang="en-US" sz="2000" dirty="0">
                <a:solidFill>
                  <a:srgbClr val="FF0000"/>
                </a:solidFill>
              </a:rPr>
              <a:t>&lt;T&gt;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or</a:t>
            </a:r>
            <a:r>
              <a:rPr lang="en-US" sz="2000" b="1" i="1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IQueryable</a:t>
            </a:r>
            <a:r>
              <a:rPr lang="en-US" sz="2000" dirty="0">
                <a:solidFill>
                  <a:srgbClr val="FF0000"/>
                </a:solidFill>
              </a:rPr>
              <a:t>&lt;T&gt; </a:t>
            </a:r>
            <a:r>
              <a:rPr lang="en-US" sz="2000" dirty="0">
                <a:solidFill>
                  <a:schemeClr val="tx1"/>
                </a:solidFill>
              </a:rPr>
              <a:t>collection. </a:t>
            </a:r>
          </a:p>
        </p:txBody>
      </p:sp>
    </p:spTree>
    <p:extLst>
      <p:ext uri="{BB962C8B-B14F-4D97-AF65-F5344CB8AC3E}">
        <p14:creationId xmlns:p14="http://schemas.microsoft.com/office/powerpoint/2010/main" val="340232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BF09-2001-4B81-8D14-933D63C7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LINQ – Query Expression Examples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https://docs.microsoft.com/en-us/dotnet/csharp/linq/query-expression-basics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https://docs.microsoft.com/en-us/dotnet/csharp/linq/query-expression-basics#what-is-a-query-expression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422A-580E-4B6E-8258-81F8ABE2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432" y="1908313"/>
            <a:ext cx="9799248" cy="292837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query can: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Retrieve a subset of the elements to produce a new sequence without modifying the individual elements. The query may then sort or group the returned sequence in various ways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Retrieve a sequence of elements but transform them to a new type of object.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Retrieve a singleton value about the source data, such 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number of elements that match a certain condition.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element that has the greatest or least value.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first element that matches a condition, or the sum of particular values in a specified set of elements.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8BE76-18EE-4D4D-A705-AE818AECD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71" y="4836686"/>
            <a:ext cx="3626264" cy="142044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1B700-7659-47D8-A15F-3BA5569D9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072" y="4836686"/>
            <a:ext cx="3473448" cy="129689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D96979-E1D3-4128-B4A8-7F18EF722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757" y="4836686"/>
            <a:ext cx="2850611" cy="145075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6753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4C52-704A-4ACD-8A02-34B98FE7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10" y="286603"/>
            <a:ext cx="996067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LINQ – Query Variables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https://docs.microsoft.com/en-us/dotnet/csharp/linq/query-expression-basics#query-variable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BF24-26D3-4D8D-B66E-3B13D98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716" y="1901371"/>
            <a:ext cx="4897423" cy="449459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query variable</a:t>
            </a:r>
            <a:r>
              <a:rPr lang="en-US" sz="2000" dirty="0">
                <a:solidFill>
                  <a:schemeClr val="tx1"/>
                </a:solidFill>
              </a:rPr>
              <a:t> is any variable that stores a </a:t>
            </a:r>
            <a:r>
              <a:rPr lang="en-US" sz="2000" b="1" i="1" dirty="0">
                <a:solidFill>
                  <a:schemeClr val="tx1"/>
                </a:solidFill>
              </a:rPr>
              <a:t>query</a:t>
            </a:r>
            <a:r>
              <a:rPr lang="en-US" sz="2000" dirty="0">
                <a:solidFill>
                  <a:schemeClr val="tx1"/>
                </a:solidFill>
              </a:rPr>
              <a:t> instead of the result of a </a:t>
            </a:r>
            <a:r>
              <a:rPr lang="en-US" sz="2000" b="1" i="1" dirty="0">
                <a:solidFill>
                  <a:schemeClr val="tx1"/>
                </a:solidFill>
              </a:rPr>
              <a:t>query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query variable</a:t>
            </a:r>
            <a:r>
              <a:rPr lang="en-US" sz="2000" dirty="0">
                <a:solidFill>
                  <a:schemeClr val="tx1"/>
                </a:solidFill>
              </a:rPr>
              <a:t> is always an </a:t>
            </a:r>
            <a:r>
              <a:rPr lang="en-US" sz="2000" b="1" i="1" dirty="0">
                <a:solidFill>
                  <a:schemeClr val="tx1"/>
                </a:solidFill>
              </a:rPr>
              <a:t>enumerable type </a:t>
            </a:r>
            <a:r>
              <a:rPr lang="en-US" sz="2000" dirty="0">
                <a:solidFill>
                  <a:schemeClr val="tx1"/>
                </a:solidFill>
              </a:rPr>
              <a:t>that will produce a </a:t>
            </a:r>
            <a:r>
              <a:rPr lang="en-US" sz="2000" u="sng" dirty="0">
                <a:solidFill>
                  <a:schemeClr val="tx1"/>
                </a:solidFill>
              </a:rPr>
              <a:t>sequence of elements</a:t>
            </a:r>
            <a:r>
              <a:rPr lang="en-US" sz="2000" dirty="0">
                <a:solidFill>
                  <a:schemeClr val="tx1"/>
                </a:solidFill>
              </a:rPr>
              <a:t> when it is iterated over in a </a:t>
            </a:r>
            <a:r>
              <a:rPr lang="en-US" sz="2000" b="1" i="1" dirty="0">
                <a:solidFill>
                  <a:schemeClr val="tx1"/>
                </a:solidFill>
              </a:rPr>
              <a:t>foreach</a:t>
            </a:r>
            <a:r>
              <a:rPr lang="en-US" sz="2000" dirty="0">
                <a:solidFill>
                  <a:schemeClr val="tx1"/>
                </a:solidFill>
              </a:rPr>
              <a:t> statement or a direct call to its </a:t>
            </a:r>
            <a:r>
              <a:rPr lang="en-US" sz="2000" b="1" i="1" dirty="0" err="1">
                <a:solidFill>
                  <a:schemeClr val="tx1"/>
                </a:solidFill>
              </a:rPr>
              <a:t>IEnumerator.MoveNext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48D4A-4824-4CC1-A3E4-986D3A46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61" y="2056112"/>
            <a:ext cx="4897423" cy="426046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458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6CD2-ACB8-450D-8E5D-4819860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6424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LINQ – Method Expressions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https://docs.microsoft.com/en-us/dotnet/csharp/programming-guide/concepts/linq/query-syntax-and-method-syntax-in-linq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4C10-6428-4EB1-9CFA-3C3D5C02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9" y="1918121"/>
            <a:ext cx="4256918" cy="44730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 a rule, when you write </a:t>
            </a:r>
            <a:r>
              <a:rPr lang="en-US" sz="2000" b="1" i="1" dirty="0">
                <a:solidFill>
                  <a:schemeClr val="tx1"/>
                </a:solidFill>
              </a:rPr>
              <a:t>LINQ</a:t>
            </a:r>
            <a:r>
              <a:rPr lang="en-US" sz="2000" dirty="0">
                <a:solidFill>
                  <a:schemeClr val="tx1"/>
                </a:solidFill>
              </a:rPr>
              <a:t> queries, it is recommended to use </a:t>
            </a:r>
            <a:r>
              <a:rPr lang="en-US" sz="2000" b="1" i="1" dirty="0">
                <a:solidFill>
                  <a:schemeClr val="tx1"/>
                </a:solidFill>
              </a:rPr>
              <a:t>query syntax</a:t>
            </a:r>
            <a:r>
              <a:rPr lang="en-US" sz="2000" dirty="0">
                <a:solidFill>
                  <a:schemeClr val="tx1"/>
                </a:solidFill>
              </a:rPr>
              <a:t> whenever </a:t>
            </a:r>
            <a:r>
              <a:rPr lang="en-US" sz="2000" u="sng" dirty="0">
                <a:solidFill>
                  <a:schemeClr val="tx1"/>
                </a:solidFill>
              </a:rPr>
              <a:t>possible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method syntax </a:t>
            </a:r>
            <a:r>
              <a:rPr lang="en-US" sz="2000" dirty="0">
                <a:solidFill>
                  <a:schemeClr val="tx1"/>
                </a:solidFill>
              </a:rPr>
              <a:t>whenever </a:t>
            </a:r>
            <a:r>
              <a:rPr lang="en-US" sz="2000" u="sng" dirty="0">
                <a:solidFill>
                  <a:schemeClr val="tx1"/>
                </a:solidFill>
              </a:rPr>
              <a:t>necessary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Some queries </a:t>
            </a:r>
            <a:r>
              <a:rPr lang="en-US" sz="2000" u="sng" dirty="0">
                <a:solidFill>
                  <a:schemeClr val="tx1"/>
                </a:solidFill>
              </a:rPr>
              <a:t>must</a:t>
            </a:r>
            <a:r>
              <a:rPr lang="en-US" sz="2000" dirty="0">
                <a:solidFill>
                  <a:schemeClr val="tx1"/>
                </a:solidFill>
              </a:rPr>
              <a:t> be expressed as method calls.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retrieve the number of elements that match a specified condition.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retrieve the element that has the maximum value in a source sequence.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78B9B-9E34-4A35-AD4F-EA4FD83D2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01" y="2028595"/>
            <a:ext cx="4214604" cy="42505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158033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1074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LINQ  (Language-Integrated Query)</vt:lpstr>
      <vt:lpstr>Language-Integrated Query (LINQ) is the name for a set of Libraries and classes based on the integration of query capabilities directly into the C# language.</vt:lpstr>
      <vt:lpstr>LINQ - Overview https://docs.microsoft.com/en-us/dotnet/csharp/linq/ https://docs.microsoft.com/en-us/dotnet/csharp/programming-guide/concepts/linq/</vt:lpstr>
      <vt:lpstr>LINQ - Overview https://docs.microsoft.com/en-us/dotnet/csharp/linq/</vt:lpstr>
      <vt:lpstr>LINQ and ADO.NET (FYI only) https://docs.microsoft.com/en-us/dotnet/framework/data/adonet/linq-and-ado-net</vt:lpstr>
      <vt:lpstr>LINQ – Query Expression Basics</vt:lpstr>
      <vt:lpstr>LINQ – Query Expression Examples https://docs.microsoft.com/en-us/dotnet/csharp/linq/query-expression-basics https://docs.microsoft.com/en-us/dotnet/csharp/linq/query-expression-basics#what-is-a-query-expression</vt:lpstr>
      <vt:lpstr>LINQ – Query Variables https://docs.microsoft.com/en-us/dotnet/csharp/linq/query-expression-basics#query-variable</vt:lpstr>
      <vt:lpstr>LINQ – Method Expressions https://docs.microsoft.com/en-us/dotnet/csharp/programming-guide/concepts/linq/query-syntax-and-method-syntax-in-linq</vt:lpstr>
      <vt:lpstr>LINQ – Activity https://docs.microsoft.com/en-us/dotnet/csharp/tutorials/working-with-linq</vt:lpstr>
      <vt:lpstr>LINQ – Additional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2020-03-05T21:52:04Z</dcterms:created>
  <dcterms:modified xsi:type="dcterms:W3CDTF">2023-08-04T22:44:15Z</dcterms:modified>
</cp:coreProperties>
</file>