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95" r:id="rId4"/>
    <p:sldId id="279" r:id="rId5"/>
    <p:sldId id="276" r:id="rId6"/>
    <p:sldId id="283" r:id="rId7"/>
    <p:sldId id="287" r:id="rId8"/>
    <p:sldId id="282" r:id="rId9"/>
    <p:sldId id="297" r:id="rId10"/>
    <p:sldId id="288" r:id="rId11"/>
    <p:sldId id="284" r:id="rId12"/>
    <p:sldId id="285" r:id="rId13"/>
    <p:sldId id="293" r:id="rId14"/>
    <p:sldId id="29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07" autoAdjust="0"/>
    <p:restoredTop sz="94660"/>
  </p:normalViewPr>
  <p:slideViewPr>
    <p:cSldViewPr snapToGrid="0">
      <p:cViewPr varScale="1">
        <p:scale>
          <a:sx n="84" d="100"/>
          <a:sy n="84" d="100"/>
        </p:scale>
        <p:origin x="562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ocs.microsoft.com/en-us/dotnet/csharp/tour-of-csharp/classes-and-objects#method-overloading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ocs.microsoft.com/en-us/dotnet/csharp/language-reference/keywords/ref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language-reference/keywords/out-parameter-modifier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https://docs.microsoft.com/en-us/dotnet/csharp/language-reference/keywords/param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docs.microsoft.com/en-us/dotnet/csharp/language-reference/keywords/in-parameter-modifier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docs.microsoft.com/en-us/dotnet/csharp/programming-guide/classes-and-structs/named-and-optional-arguments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csharp/methods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learn.microsoft.com/en-us/dotnet/csharp/methods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tour-of-csharp/classes-and-objects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microsoft.com/en-us/dotnet/csharp/method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microsoft.com/en-us/dotnet/csharp/tour-of-csharp/classes-and-objects#methods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cs.microsoft.com/en-us/dotnet/csharp/tour-of-csharp/classes-and-objects#static-and-instance-methods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microsoft.com/en-us/dotnet/csharp/methods#method-invocati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ocs.microsoft.com/en-us/dotnet/csharp/methods#method-invoca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tx1"/>
                </a:solidFill>
              </a:rPr>
              <a:t>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+mj-lt"/>
              </a:rPr>
              <a:t>.net</a:t>
            </a:r>
            <a:endParaRPr lang="en-US" sz="3200" dirty="0">
              <a:latin typeface="+mj-lt"/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5F47B-7C51-4C66-B56A-4DFF78DCF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7094" y="1876471"/>
            <a:ext cx="6475780" cy="4514804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Method overloading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permits multiple methods in the same class to have the same name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Methods must each have unique </a:t>
            </a:r>
            <a:r>
              <a:rPr lang="en-US" sz="2000" b="1" i="1" dirty="0">
                <a:solidFill>
                  <a:schemeClr val="tx1"/>
                </a:solidFill>
              </a:rPr>
              <a:t>parameter</a:t>
            </a:r>
            <a:r>
              <a:rPr lang="en-US" sz="2000" dirty="0">
                <a:solidFill>
                  <a:schemeClr val="tx1"/>
                </a:solidFill>
              </a:rPr>
              <a:t> lists.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compiler uses ‘overload resolution’ to determine the specific method to invoke.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‘Overload resolution’ finds the one method that </a:t>
            </a:r>
            <a:r>
              <a:rPr lang="en-US" sz="2000" u="sng" dirty="0">
                <a:solidFill>
                  <a:schemeClr val="tx1"/>
                </a:solidFill>
              </a:rPr>
              <a:t>best</a:t>
            </a:r>
            <a:r>
              <a:rPr lang="en-US" sz="2000" dirty="0">
                <a:solidFill>
                  <a:schemeClr val="tx1"/>
                </a:solidFill>
              </a:rPr>
              <a:t> matches the arguments or reports an error if none is found.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 method can be selected by explicitly </a:t>
            </a:r>
            <a:r>
              <a:rPr lang="en-US" sz="2000" b="1" i="1" dirty="0">
                <a:solidFill>
                  <a:schemeClr val="tx1"/>
                </a:solidFill>
              </a:rPr>
              <a:t>casting</a:t>
            </a:r>
            <a:r>
              <a:rPr lang="en-US" sz="2000" dirty="0">
                <a:solidFill>
                  <a:schemeClr val="tx1"/>
                </a:solidFill>
              </a:rPr>
              <a:t> the arguments to the exact </a:t>
            </a:r>
            <a:r>
              <a:rPr lang="en-US" sz="2000" b="1" i="1" dirty="0">
                <a:solidFill>
                  <a:schemeClr val="tx1"/>
                </a:solidFill>
              </a:rPr>
              <a:t>parameter</a:t>
            </a:r>
            <a:r>
              <a:rPr lang="en-US" sz="2000" dirty="0">
                <a:solidFill>
                  <a:schemeClr val="tx1"/>
                </a:solidFill>
              </a:rPr>
              <a:t> types.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2DCB0A6-6046-48F7-87C0-D5F070AC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094" y="287338"/>
            <a:ext cx="9108705" cy="144938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Method Overloading</a:t>
            </a:r>
            <a:br>
              <a:rPr lang="en-US" sz="1400" dirty="0"/>
            </a:br>
            <a:r>
              <a:rPr lang="en-US" sz="1400" dirty="0">
                <a:hlinkClick r:id="rId2"/>
              </a:rPr>
              <a:t>https://docs.microsoft.com/en-us/dotnet/csharp/tour-of-csharp/classes-and-objects#method-overloading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45A21E-AFD2-4138-861D-2D78A5F3C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9125" y="2019503"/>
            <a:ext cx="2812679" cy="4712983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977110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1576C-7E0E-4BD3-B3BE-773D8BDC5E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6998" y="1914712"/>
            <a:ext cx="5567422" cy="1287855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Parameters are used to receive variables from method calls.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There are five types of method parameters: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93EFBA-A3C7-4569-957F-E5D479ED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744" y="287338"/>
            <a:ext cx="10325103" cy="14493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Value and reference Parameters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https://docs.microsoft.com/en-us/dotnet/csharp/language-reference/keywords/ref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281B8A-165F-48CA-BAF6-54C4A97BA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389" y="2032051"/>
            <a:ext cx="4265086" cy="2886510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0940C04-B95C-4588-9793-128A641D9F37}"/>
              </a:ext>
            </a:extLst>
          </p:cNvPr>
          <p:cNvSpPr/>
          <p:nvPr/>
        </p:nvSpPr>
        <p:spPr>
          <a:xfrm>
            <a:off x="1130288" y="4981150"/>
            <a:ext cx="4988699" cy="1354645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r>
              <a:rPr lang="en-US" sz="2400" u="sng" dirty="0"/>
              <a:t>1. value parameter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a </a:t>
            </a:r>
            <a:r>
              <a:rPr lang="en-US" u="sng" dirty="0"/>
              <a:t>copy</a:t>
            </a:r>
            <a:r>
              <a:rPr lang="en-US" dirty="0"/>
              <a:t> of the argument passed. Changes don’t affect the original argument. Can be options by specifying a default value.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40BCD5-7B7A-463F-A6E3-54913B4C2572}"/>
              </a:ext>
            </a:extLst>
          </p:cNvPr>
          <p:cNvSpPr/>
          <p:nvPr/>
        </p:nvSpPr>
        <p:spPr>
          <a:xfrm>
            <a:off x="6335798" y="4960080"/>
            <a:ext cx="5233064" cy="1449388"/>
          </a:xfrm>
          <a:prstGeom prst="rect">
            <a:avLst/>
          </a:prstGeom>
        </p:spPr>
        <p:txBody>
          <a:bodyPr wrap="square" anchor="ctr">
            <a:normAutofit lnSpcReduction="10000"/>
          </a:bodyPr>
          <a:lstStyle/>
          <a:p>
            <a:r>
              <a:rPr lang="en-US" sz="2400" u="sng" dirty="0"/>
              <a:t>2. reference parameter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declared with the ‘</a:t>
            </a:r>
            <a:r>
              <a:rPr lang="en-US" dirty="0">
                <a:solidFill>
                  <a:srgbClr val="FF0000"/>
                </a:solidFill>
              </a:rPr>
              <a:t>ref</a:t>
            </a:r>
            <a:r>
              <a:rPr lang="en-US" dirty="0"/>
              <a:t>’ modifier. Used for passing value arguments by reference. The argument must be a variable with a definite value. Changes take place on the original value.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C450EC-D702-4714-B3F8-3DEB08DDA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2101" y="3277712"/>
            <a:ext cx="4125075" cy="1640849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597449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494BA46-A7FE-48C9-A002-FA9746ED1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392" y="4839109"/>
            <a:ext cx="6315478" cy="1369986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68CC7-0E1F-48B6-B562-73FFA17747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3276" y="1914705"/>
            <a:ext cx="5648506" cy="2924404"/>
          </a:xfrm>
        </p:spPr>
        <p:txBody>
          <a:bodyPr anchor="ctr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800" b="1" u="sng" dirty="0">
                <a:solidFill>
                  <a:schemeClr val="tx1"/>
                </a:solidFill>
              </a:rPr>
              <a:t>3. output parameter </a:t>
            </a:r>
            <a:r>
              <a:rPr lang="en-US" sz="1800" dirty="0">
                <a:solidFill>
                  <a:schemeClr val="tx1"/>
                </a:solidFill>
              </a:rPr>
              <a:t>–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declared with the </a:t>
            </a:r>
            <a:r>
              <a:rPr lang="en-US" sz="1400" dirty="0">
                <a:solidFill>
                  <a:srgbClr val="FF0000"/>
                </a:solidFill>
              </a:rPr>
              <a:t>out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tx1"/>
                </a:solidFill>
              </a:rPr>
              <a:t>modifier. 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Used for passing arguments by reference. 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An explicitly assigned value is not allowed before the method call.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u="sng" dirty="0">
                <a:solidFill>
                  <a:schemeClr val="tx1"/>
                </a:solidFill>
              </a:rPr>
              <a:t>4. parameter array </a:t>
            </a:r>
            <a:r>
              <a:rPr lang="en-US" sz="1800" dirty="0">
                <a:solidFill>
                  <a:schemeClr val="tx1"/>
                </a:solidFill>
              </a:rPr>
              <a:t>–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permits an ‘N’ number of arguments to be passed to a method.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Declared with the </a:t>
            </a:r>
            <a:r>
              <a:rPr lang="en-US" sz="1400" dirty="0">
                <a:solidFill>
                  <a:srgbClr val="FF0000"/>
                </a:solidFill>
              </a:rPr>
              <a:t>params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tx1"/>
                </a:solidFill>
              </a:rPr>
              <a:t>modifier.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Must be the last parameter and be a 1-D array.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Write()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tx1"/>
                </a:solidFill>
              </a:rPr>
              <a:t>and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0000"/>
                </a:solidFill>
              </a:rPr>
              <a:t>WriteLine()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tx1"/>
                </a:solidFill>
              </a:rPr>
              <a:t>methods use parameter arrays.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373ADE8-4C3B-43A7-B8E6-D30CC7FD1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2" y="287338"/>
            <a:ext cx="10295385" cy="144938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out</a:t>
            </a:r>
            <a:r>
              <a:rPr lang="en-US" sz="4000" dirty="0">
                <a:solidFill>
                  <a:schemeClr val="tx1"/>
                </a:solidFill>
              </a:rPr>
              <a:t> and </a:t>
            </a:r>
            <a:r>
              <a:rPr lang="en-US" sz="4000" dirty="0">
                <a:solidFill>
                  <a:srgbClr val="FF0000"/>
                </a:solidFill>
              </a:rPr>
              <a:t>params</a:t>
            </a:r>
            <a:r>
              <a:rPr lang="en-US" sz="4000" dirty="0">
                <a:solidFill>
                  <a:schemeClr val="tx1"/>
                </a:solidFill>
              </a:rPr>
              <a:t> parameters</a:t>
            </a:r>
            <a:br>
              <a:rPr lang="en-US" dirty="0"/>
            </a:br>
            <a:r>
              <a:rPr lang="en-US" sz="1400" dirty="0">
                <a:hlinkClick r:id="rId3"/>
              </a:rPr>
              <a:t>https://docs.microsoft.com/en-us/dotnet/csharp/language-reference/keywords/out-parameter-modifier</a:t>
            </a:r>
            <a:br>
              <a:rPr lang="en-US" sz="1400" dirty="0"/>
            </a:br>
            <a:r>
              <a:rPr lang="en-US" sz="1400" dirty="0">
                <a:hlinkClick r:id="rId4"/>
              </a:rPr>
              <a:t>https://docs.microsoft.com/en-us/dotnet/csharp/language-reference/keywords/params</a:t>
            </a:r>
            <a:endParaRPr lang="en-US" sz="1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5C9B7C5-3D7C-4402-876E-9469E4E1B0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9656" y="2115401"/>
            <a:ext cx="4849984" cy="2545728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5D297CC-07AB-4D48-BDC6-E7FF1695E4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5010" y="5836488"/>
            <a:ext cx="6349062" cy="505246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89A14AEE-47FC-4AEB-A797-6F212CEA5B90}"/>
              </a:ext>
            </a:extLst>
          </p:cNvPr>
          <p:cNvCxnSpPr>
            <a:cxnSpLocks/>
            <a:endCxn id="13" idx="1"/>
          </p:cNvCxnSpPr>
          <p:nvPr/>
        </p:nvCxnSpPr>
        <p:spPr>
          <a:xfrm rot="5400000">
            <a:off x="18127" y="4445267"/>
            <a:ext cx="2095100" cy="62570"/>
          </a:xfrm>
          <a:prstGeom prst="bentConnector4">
            <a:avLst>
              <a:gd name="adj1" fmla="val -877"/>
              <a:gd name="adj2" fmla="val 465351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2DFB6BB-2F18-48A7-ADCE-5960E2980935}"/>
              </a:ext>
            </a:extLst>
          </p:cNvPr>
          <p:cNvSpPr/>
          <p:nvPr/>
        </p:nvSpPr>
        <p:spPr>
          <a:xfrm>
            <a:off x="9164483" y="2670048"/>
            <a:ext cx="2335157" cy="24203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F245174-7EFE-4CAC-B509-ACDF93465D6A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426106" y="2210765"/>
            <a:ext cx="6905956" cy="459283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059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52CEA-2DAC-420D-90A8-32C21FD92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</a:t>
            </a:r>
            <a:r>
              <a:rPr lang="en-US" dirty="0">
                <a:solidFill>
                  <a:schemeClr val="tx1"/>
                </a:solidFill>
              </a:rPr>
              <a:t> parameter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https://docs.microsoft.com/en-us/dotnet/csharp/language-reference/keywords/in-parameter-modifier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6B27D-405F-451C-82E7-F152D1BD7D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60584" y="1897259"/>
            <a:ext cx="9995095" cy="203796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in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keyword causes arguments to be passed by reference but ensures the argument is not modified. It makes the formal parameter an alias for the argument, which must be a variable. </a:t>
            </a:r>
          </a:p>
          <a:p>
            <a:r>
              <a:rPr lang="en-US" dirty="0">
                <a:solidFill>
                  <a:schemeClr val="tx1"/>
                </a:solidFill>
              </a:rPr>
              <a:t>It is like the </a:t>
            </a:r>
            <a:r>
              <a:rPr lang="en-US" dirty="0">
                <a:solidFill>
                  <a:srgbClr val="FF0000"/>
                </a:solidFill>
              </a:rPr>
              <a:t>ref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or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out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keywords, except that </a:t>
            </a:r>
            <a:r>
              <a:rPr lang="en-US" dirty="0">
                <a:solidFill>
                  <a:srgbClr val="FF0000"/>
                </a:solidFill>
              </a:rPr>
              <a:t>in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arguments cannot be modified by the called method. Whereas </a:t>
            </a:r>
            <a:r>
              <a:rPr lang="en-US" dirty="0">
                <a:solidFill>
                  <a:srgbClr val="FF0000"/>
                </a:solidFill>
              </a:rPr>
              <a:t>ref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arguments may be modified, </a:t>
            </a:r>
            <a:r>
              <a:rPr lang="en-US" dirty="0">
                <a:solidFill>
                  <a:srgbClr val="FF0000"/>
                </a:solidFill>
              </a:rPr>
              <a:t>out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arguments must be modified by the called method, and those modifications are observable in the calling context.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ABB594-6050-470E-8662-DD10CF79D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121" y="3935225"/>
            <a:ext cx="6122413" cy="2317409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292478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C89FA-560E-41D6-9052-E5EAB6376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842674" cy="1450757"/>
          </a:xfrm>
        </p:spPr>
        <p:txBody>
          <a:bodyPr>
            <a:normAutofit fontScale="90000"/>
          </a:bodyPr>
          <a:lstStyle/>
          <a:p>
            <a:r>
              <a:rPr lang="en-US" sz="5200" dirty="0">
                <a:solidFill>
                  <a:schemeClr val="tx1"/>
                </a:solidFill>
              </a:rPr>
              <a:t>Optional Params and Default Values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600" dirty="0">
                <a:hlinkClick r:id="rId2"/>
              </a:rPr>
              <a:t>https://docs.microsoft.com/en-us/dotnet/csharp/programming-guide/classes-and-structs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ABE32E-3BAA-429F-B0D5-CBBAF19A5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1138" y="1911927"/>
            <a:ext cx="9874542" cy="2112411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 parameter can be </a:t>
            </a:r>
            <a:r>
              <a:rPr lang="en-US" sz="2400" b="1" i="1" dirty="0">
                <a:solidFill>
                  <a:schemeClr val="tx1"/>
                </a:solidFill>
              </a:rPr>
              <a:t>optional</a:t>
            </a:r>
            <a:r>
              <a:rPr lang="en-US" sz="2400" dirty="0">
                <a:solidFill>
                  <a:schemeClr val="tx1"/>
                </a:solidFill>
              </a:rPr>
              <a:t>. Any call must provide arguments for all required parameters but can omit arguments for </a:t>
            </a:r>
            <a:r>
              <a:rPr lang="en-US" sz="2400" b="1" i="1" dirty="0">
                <a:solidFill>
                  <a:schemeClr val="tx1"/>
                </a:solidFill>
              </a:rPr>
              <a:t>optional</a:t>
            </a:r>
            <a:r>
              <a:rPr lang="en-US" sz="2400" dirty="0">
                <a:solidFill>
                  <a:schemeClr val="tx1"/>
                </a:solidFill>
              </a:rPr>
              <a:t> parameters.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Each </a:t>
            </a:r>
            <a:r>
              <a:rPr lang="en-US" sz="2400" b="1" i="1" dirty="0">
                <a:solidFill>
                  <a:schemeClr val="tx1"/>
                </a:solidFill>
              </a:rPr>
              <a:t>optional</a:t>
            </a:r>
            <a:r>
              <a:rPr lang="en-US" sz="2400" dirty="0">
                <a:solidFill>
                  <a:schemeClr val="tx1"/>
                </a:solidFill>
              </a:rPr>
              <a:t> parameter has a default value as part of its definition. If no argument is sent for that parameter, the default value is used.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A256D5-87CA-4C50-BF49-EB01F6AB6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303" y="4078125"/>
            <a:ext cx="9937377" cy="852571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385A5B-E8CC-43B3-8BAA-9724DD8AE769}"/>
              </a:ext>
            </a:extLst>
          </p:cNvPr>
          <p:cNvSpPr txBox="1"/>
          <p:nvPr/>
        </p:nvSpPr>
        <p:spPr>
          <a:xfrm>
            <a:off x="1281138" y="4930697"/>
            <a:ext cx="9916594" cy="1507808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r>
              <a:rPr lang="en-US" sz="2400" dirty="0"/>
              <a:t>Optional parameters are at the end of the parameter list after all required parameters. The caller must provide arguments for all required parameters before any optional parameters. </a:t>
            </a:r>
          </a:p>
        </p:txBody>
      </p:sp>
    </p:spTree>
    <p:extLst>
      <p:ext uri="{BB962C8B-B14F-4D97-AF65-F5344CB8AC3E}">
        <p14:creationId xmlns:p14="http://schemas.microsoft.com/office/powerpoint/2010/main" val="4138589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145" y="-3251"/>
            <a:ext cx="8254721" cy="4588251"/>
          </a:xfrm>
          <a:solidFill>
            <a:schemeClr val="accent1"/>
          </a:solidFill>
        </p:spPr>
        <p:txBody>
          <a:bodyPr anchor="ctr">
            <a:noAutofit/>
          </a:bodyPr>
          <a:lstStyle/>
          <a:p>
            <a:r>
              <a:rPr lang="en-US" i="1" dirty="0"/>
              <a:t>In C#, every action is performed within a method. A method is a code block that contains a series of statements. A program calls the method, specifying any required method arguments.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4585000"/>
            <a:ext cx="12191999" cy="2273000"/>
          </a:xfrm>
        </p:spPr>
        <p:txBody>
          <a:bodyPr anchor="ctr">
            <a:noAutofit/>
          </a:bodyPr>
          <a:lstStyle/>
          <a:p>
            <a:pPr algn="ctr"/>
            <a:r>
              <a:rPr lang="en-US" sz="1400" dirty="0">
                <a:hlinkClick r:id="rId2"/>
              </a:rPr>
              <a:t>https://learn.microsoft.com/en-us/dotnet/csharp/methods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B7AC1-DA19-2B7F-ADA9-05D6701F0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Methods overview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  <a:hlinkClick r:id="rId2"/>
              </a:rPr>
              <a:t>https://learn.microsoft.com/en-us/dotnet/csharp/methods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9D6D7-DCAF-D59B-2B3A-2BAB7D70E8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1" y="3159580"/>
            <a:ext cx="4013562" cy="3247082"/>
          </a:xfrm>
        </p:spPr>
        <p:txBody>
          <a:bodyPr anchor="ctr">
            <a:normAutofit/>
          </a:bodyPr>
          <a:lstStyle/>
          <a:p>
            <a:r>
              <a:rPr lang="en-US" sz="2600" dirty="0">
                <a:solidFill>
                  <a:schemeClr val="tx1"/>
                </a:solidFill>
              </a:rPr>
              <a:t>Methods are declared in a class, record, or struct and have unique signatures. They are invoked by other parts of the application that have access to the method.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13BAA7-E458-10EB-5298-5883E90D8C12}"/>
              </a:ext>
            </a:extLst>
          </p:cNvPr>
          <p:cNvSpPr txBox="1"/>
          <p:nvPr/>
        </p:nvSpPr>
        <p:spPr>
          <a:xfrm>
            <a:off x="1097280" y="1916138"/>
            <a:ext cx="10058400" cy="1341412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r>
              <a:rPr lang="en-US" sz="2600" dirty="0">
                <a:solidFill>
                  <a:schemeClr val="tx1"/>
                </a:solidFill>
              </a:rPr>
              <a:t>The Main method is the entry point for every C# application. Methods are called by the </a:t>
            </a:r>
            <a:r>
              <a:rPr lang="en-US" sz="2600" b="1" i="1" dirty="0">
                <a:solidFill>
                  <a:schemeClr val="tx1"/>
                </a:solidFill>
              </a:rPr>
              <a:t>common language runtime (CLR) </a:t>
            </a:r>
            <a:r>
              <a:rPr lang="en-US" sz="2600" dirty="0">
                <a:solidFill>
                  <a:schemeClr val="tx1"/>
                </a:solidFill>
              </a:rPr>
              <a:t>when the program is started.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498505-F2A1-FCE8-5A50-BAC720426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375" y="3327889"/>
            <a:ext cx="5817772" cy="2665633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88219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1B4A2-7BA2-43B3-970F-809B5D37D4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46276" y="1912771"/>
            <a:ext cx="4720233" cy="4508432"/>
          </a:xfrm>
          <a:ln w="25400">
            <a:noFill/>
          </a:ln>
        </p:spPr>
        <p:txBody>
          <a:bodyPr anchor="ctr">
            <a:normAutofit fontScale="92500"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Class members can be: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chemeClr val="tx1"/>
                </a:solidFill>
              </a:rPr>
              <a:t>static</a:t>
            </a:r>
            <a:r>
              <a:rPr lang="en-US" sz="2400" dirty="0">
                <a:solidFill>
                  <a:schemeClr val="tx1"/>
                </a:solidFill>
              </a:rPr>
              <a:t> - belong to classes. </a:t>
            </a:r>
            <a:r>
              <a:rPr lang="en-US" sz="2400" dirty="0" err="1">
                <a:solidFill>
                  <a:schemeClr val="tx1"/>
                </a:solidFill>
              </a:rPr>
              <a:t>Envoked</a:t>
            </a:r>
            <a:r>
              <a:rPr lang="en-US" sz="2400" dirty="0">
                <a:solidFill>
                  <a:schemeClr val="tx1"/>
                </a:solidFill>
              </a:rPr>
              <a:t> with: </a:t>
            </a:r>
            <a:r>
              <a:rPr lang="en-US" sz="2400" dirty="0" err="1">
                <a:solidFill>
                  <a:srgbClr val="FF0000"/>
                </a:solidFill>
              </a:rPr>
              <a:t>ClassName.MethodName</a:t>
            </a:r>
            <a:r>
              <a:rPr lang="en-US" sz="2400" dirty="0">
                <a:solidFill>
                  <a:srgbClr val="FF0000"/>
                </a:solidFill>
              </a:rPr>
              <a:t>();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chemeClr val="tx1"/>
                </a:solidFill>
              </a:rPr>
              <a:t>instance</a:t>
            </a:r>
            <a:r>
              <a:rPr lang="en-US" sz="2400" dirty="0">
                <a:solidFill>
                  <a:schemeClr val="tx1"/>
                </a:solidFill>
              </a:rPr>
              <a:t> - belong to </a:t>
            </a:r>
            <a:r>
              <a:rPr lang="en-US" sz="2400" b="1" i="1" dirty="0">
                <a:solidFill>
                  <a:schemeClr val="tx1"/>
                </a:solidFill>
              </a:rPr>
              <a:t>instances</a:t>
            </a:r>
            <a:r>
              <a:rPr lang="en-US" sz="2400" dirty="0">
                <a:solidFill>
                  <a:schemeClr val="tx1"/>
                </a:solidFill>
              </a:rPr>
              <a:t> of classes. </a:t>
            </a:r>
            <a:r>
              <a:rPr lang="en-US" sz="2400" dirty="0" err="1">
                <a:solidFill>
                  <a:schemeClr val="tx1"/>
                </a:solidFill>
              </a:rPr>
              <a:t>Envoked</a:t>
            </a:r>
            <a:r>
              <a:rPr lang="en-US" sz="2400" dirty="0">
                <a:solidFill>
                  <a:schemeClr val="tx1"/>
                </a:solidFill>
              </a:rPr>
              <a:t> with: </a:t>
            </a:r>
            <a:r>
              <a:rPr lang="en-US" sz="2400" dirty="0" err="1">
                <a:solidFill>
                  <a:srgbClr val="FF0000"/>
                </a:solidFill>
              </a:rPr>
              <a:t>InstanceName.MethodName</a:t>
            </a:r>
            <a:r>
              <a:rPr lang="en-US" sz="2400" dirty="0">
                <a:solidFill>
                  <a:srgbClr val="FF0000"/>
                </a:solidFill>
              </a:rPr>
              <a:t>();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C2DF2-389C-4E3F-A6DB-E6E7A822A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31191" y="2034174"/>
            <a:ext cx="5715085" cy="4265626"/>
          </a:xfrm>
          <a:ln w="25400">
            <a:noFill/>
          </a:ln>
        </p:spPr>
        <p:txBody>
          <a:bodyPr anchor="ctr"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1"/>
                </a:solidFill>
              </a:rPr>
              <a:t>Members of a class are: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chemeClr val="tx1"/>
                </a:solidFill>
              </a:rPr>
              <a:t>Constructors</a:t>
            </a:r>
            <a:r>
              <a:rPr lang="en-US" sz="2400" dirty="0">
                <a:solidFill>
                  <a:schemeClr val="tx1"/>
                </a:solidFill>
              </a:rPr>
              <a:t> - To initialize instances of the class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chemeClr val="tx1"/>
                </a:solidFill>
              </a:rPr>
              <a:t>Constants</a:t>
            </a:r>
            <a:r>
              <a:rPr lang="en-US" sz="2400" dirty="0">
                <a:solidFill>
                  <a:schemeClr val="tx1"/>
                </a:solidFill>
              </a:rPr>
              <a:t> - Constant values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chemeClr val="tx1"/>
                </a:solidFill>
              </a:rPr>
              <a:t>Fields</a:t>
            </a:r>
            <a:r>
              <a:rPr lang="en-US" sz="2400" dirty="0">
                <a:solidFill>
                  <a:schemeClr val="tx1"/>
                </a:solidFill>
              </a:rPr>
              <a:t> – Variables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chemeClr val="tx1"/>
                </a:solidFill>
              </a:rPr>
              <a:t>Methods</a:t>
            </a:r>
            <a:r>
              <a:rPr lang="en-US" sz="2400" dirty="0">
                <a:solidFill>
                  <a:schemeClr val="tx1"/>
                </a:solidFill>
              </a:rPr>
              <a:t> – Computations/actions that can be performed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chemeClr val="tx1"/>
                </a:solidFill>
              </a:rPr>
              <a:t>Properties</a:t>
            </a:r>
            <a:r>
              <a:rPr lang="en-US" sz="2400" dirty="0">
                <a:solidFill>
                  <a:schemeClr val="tx1"/>
                </a:solidFill>
              </a:rPr>
              <a:t> – Fields combined with the actions associated with reading/writing them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chemeClr val="tx1"/>
                </a:solidFill>
              </a:rPr>
              <a:t>Types</a:t>
            </a:r>
            <a:r>
              <a:rPr lang="en-US" sz="2400" dirty="0">
                <a:solidFill>
                  <a:schemeClr val="tx1"/>
                </a:solidFill>
              </a:rPr>
              <a:t> - Nested types declared by the class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F135242-1417-493C-B5DE-F4E0F609E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Class Members Overview</a:t>
            </a:r>
            <a:br>
              <a:rPr lang="en-US" sz="2900" dirty="0"/>
            </a:br>
            <a:r>
              <a:rPr lang="en-US" sz="1400" dirty="0">
                <a:hlinkClick r:id="rId2"/>
              </a:rPr>
              <a:t>https://docs.microsoft.com/en-us/dotnet/csharp/tour-of-csharp/classes-and-objects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913306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3DD2D-A8AE-4A61-958D-8E99349A2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05" y="1900178"/>
            <a:ext cx="9969658" cy="454584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 method (procedure, function) is a code block that contains a series of statements. A program calls the method and includes any required arguments. Every C# command is executed within a method.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Methods are declared in a </a:t>
            </a:r>
            <a:r>
              <a:rPr lang="en-US" sz="2400" b="1" i="1" dirty="0">
                <a:solidFill>
                  <a:schemeClr val="tx1"/>
                </a:solidFill>
              </a:rPr>
              <a:t>class</a:t>
            </a:r>
            <a:r>
              <a:rPr lang="en-US" sz="2400" dirty="0">
                <a:solidFill>
                  <a:schemeClr val="tx1"/>
                </a:solidFill>
              </a:rPr>
              <a:t> or </a:t>
            </a:r>
            <a:r>
              <a:rPr lang="en-US" sz="2400" b="1" i="1" dirty="0">
                <a:solidFill>
                  <a:schemeClr val="tx1"/>
                </a:solidFill>
              </a:rPr>
              <a:t>struct</a:t>
            </a:r>
            <a:r>
              <a:rPr lang="en-US" sz="2400" dirty="0">
                <a:solidFill>
                  <a:schemeClr val="tx1"/>
                </a:solidFill>
              </a:rPr>
              <a:t> by specifying a method signature that contains: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(optional) access level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(optional) modifiers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Return value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Method name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Method parameters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1AADC01-7A33-4573-B9CD-FEE6D6807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Methods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https://docs.microsoft.com/en-us/dotnet/csharp/methods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E45365-BF92-4383-9135-CDEDBF6E0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3547" y="4082434"/>
            <a:ext cx="7191816" cy="1902290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877050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632C9-160A-488B-A608-E5A14C972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Methods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https://docs.microsoft.com/en-us/dotnet/csharp/tour-of-csharp/classes-and-objects#methods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A3EBA-24CB-4738-8174-3B17129A1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71368" y="1957900"/>
            <a:ext cx="4846541" cy="4380146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There are two categories of methods: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chemeClr val="tx1"/>
                </a:solidFill>
              </a:rPr>
              <a:t>Static</a:t>
            </a:r>
            <a:r>
              <a:rPr lang="en-US" sz="2400" dirty="0">
                <a:solidFill>
                  <a:schemeClr val="tx1"/>
                </a:solidFill>
              </a:rPr>
              <a:t> – accessed directly through the class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chemeClr val="tx1"/>
                </a:solidFill>
              </a:rPr>
              <a:t>Instance</a:t>
            </a:r>
            <a:r>
              <a:rPr lang="en-US" sz="2400" dirty="0">
                <a:solidFill>
                  <a:schemeClr val="tx1"/>
                </a:solidFill>
              </a:rPr>
              <a:t> – accessed though instances of a class.</a:t>
            </a:r>
          </a:p>
          <a:p>
            <a:pPr marL="0">
              <a:buNone/>
            </a:pPr>
            <a:r>
              <a:rPr lang="en-US" sz="2800" dirty="0">
                <a:solidFill>
                  <a:schemeClr val="tx1"/>
                </a:solidFill>
              </a:rPr>
              <a:t>Methods have a </a:t>
            </a:r>
            <a:r>
              <a:rPr lang="en-US" sz="2800" b="1" i="1" dirty="0">
                <a:solidFill>
                  <a:schemeClr val="tx1"/>
                </a:solidFill>
              </a:rPr>
              <a:t>Method Signature</a:t>
            </a:r>
            <a:r>
              <a:rPr lang="en-US" sz="2800" dirty="0">
                <a:solidFill>
                  <a:schemeClr val="tx1"/>
                </a:solidFill>
              </a:rPr>
              <a:t> which consists of: </a:t>
            </a:r>
          </a:p>
          <a:p>
            <a:pPr marL="544068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 name of the method, </a:t>
            </a:r>
          </a:p>
          <a:p>
            <a:pPr marL="544068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b="1" i="1" dirty="0">
                <a:solidFill>
                  <a:schemeClr val="tx1"/>
                </a:solidFill>
              </a:rPr>
              <a:t>type</a:t>
            </a:r>
            <a:r>
              <a:rPr lang="en-US" sz="2400" dirty="0">
                <a:solidFill>
                  <a:schemeClr val="tx1"/>
                </a:solidFill>
              </a:rPr>
              <a:t> parameters (if needed), </a:t>
            </a:r>
          </a:p>
          <a:p>
            <a:pPr marL="544068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Parameter names. </a:t>
            </a:r>
            <a:endParaRPr lang="en-US" sz="24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0" algn="r">
              <a:buNone/>
            </a:pPr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*The signature of a method doesn't include the return type.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D78EB1-72DF-4890-B1D1-05F88DD71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439" y="4317754"/>
            <a:ext cx="4586194" cy="1853612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CAF755-4C0C-4C50-A949-26400B4682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439" y="2151211"/>
            <a:ext cx="4586194" cy="1853612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745437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16DA7D5-1CEA-4A42-A393-A88CE6028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749" y="287338"/>
            <a:ext cx="10114737" cy="14493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Static and Instance Methods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600" dirty="0">
                <a:hlinkClick r:id="rId2"/>
              </a:rPr>
              <a:t>https://docs.microsoft.com/en-us/dotnet/csharp/tour-of-csharp/classes-and-objects#static-and-instance-methods</a:t>
            </a:r>
            <a:endParaRPr lang="en-US" sz="1400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25FF3BD-CF7A-4F32-8497-87948F45297F}"/>
              </a:ext>
            </a:extLst>
          </p:cNvPr>
          <p:cNvSpPr txBox="1">
            <a:spLocks/>
          </p:cNvSpPr>
          <p:nvPr/>
        </p:nvSpPr>
        <p:spPr>
          <a:xfrm>
            <a:off x="1310477" y="1865747"/>
            <a:ext cx="4834089" cy="4503522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b="1" i="1" dirty="0">
                <a:solidFill>
                  <a:schemeClr val="tx1"/>
                </a:solidFill>
              </a:rPr>
              <a:t>static</a:t>
            </a:r>
            <a:r>
              <a:rPr lang="en-US" sz="2400" dirty="0">
                <a:solidFill>
                  <a:schemeClr val="tx1"/>
                </a:solidFill>
              </a:rPr>
              <a:t> method –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declared with a </a:t>
            </a:r>
            <a:r>
              <a:rPr lang="en-US" sz="1800" b="1" i="1" dirty="0">
                <a:solidFill>
                  <a:schemeClr val="tx1"/>
                </a:solidFill>
              </a:rPr>
              <a:t>static</a:t>
            </a:r>
            <a:r>
              <a:rPr lang="en-US" sz="1800" dirty="0">
                <a:solidFill>
                  <a:schemeClr val="tx1"/>
                </a:solidFill>
              </a:rPr>
              <a:t> modifier.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doesn't operate on a specific class instance.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Only accessed through the class name. (Ex. </a:t>
            </a:r>
            <a:r>
              <a:rPr lang="en-US" sz="1800" dirty="0" err="1">
                <a:solidFill>
                  <a:srgbClr val="FF0000"/>
                </a:solidFill>
              </a:rPr>
              <a:t>MyClassName.MyStaticMethod</a:t>
            </a:r>
            <a:r>
              <a:rPr lang="en-US" sz="1800" dirty="0">
                <a:solidFill>
                  <a:srgbClr val="FF0000"/>
                </a:solidFill>
              </a:rPr>
              <a:t>()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Cannot use </a:t>
            </a:r>
            <a:r>
              <a:rPr lang="en-US" sz="1800" dirty="0">
                <a:solidFill>
                  <a:srgbClr val="FF0000"/>
                </a:solidFill>
              </a:rPr>
              <a:t>this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2400" b="1" i="1" dirty="0">
                <a:solidFill>
                  <a:schemeClr val="tx1"/>
                </a:solidFill>
              </a:rPr>
              <a:t>instance</a:t>
            </a:r>
            <a:r>
              <a:rPr lang="en-US" sz="2400" dirty="0">
                <a:solidFill>
                  <a:schemeClr val="tx1"/>
                </a:solidFill>
              </a:rPr>
              <a:t> method –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declared with any modifier other than </a:t>
            </a:r>
            <a:r>
              <a:rPr lang="en-US" sz="1800" b="1" i="1" dirty="0">
                <a:solidFill>
                  <a:schemeClr val="tx1"/>
                </a:solidFill>
              </a:rPr>
              <a:t>static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operates on a specific class </a:t>
            </a:r>
            <a:r>
              <a:rPr lang="en-US" sz="1800" b="1" i="1" dirty="0">
                <a:solidFill>
                  <a:schemeClr val="tx1"/>
                </a:solidFill>
              </a:rPr>
              <a:t>instance</a:t>
            </a:r>
            <a:r>
              <a:rPr lang="en-US" sz="1800" dirty="0">
                <a:solidFill>
                  <a:schemeClr val="tx1"/>
                </a:solidFill>
              </a:rPr>
              <a:t> only.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can access both </a:t>
            </a:r>
            <a:r>
              <a:rPr lang="en-US" sz="1800" b="1" i="1" dirty="0">
                <a:solidFill>
                  <a:schemeClr val="tx1"/>
                </a:solidFill>
              </a:rPr>
              <a:t>static</a:t>
            </a:r>
            <a:r>
              <a:rPr lang="en-US" sz="1800" dirty="0">
                <a:solidFill>
                  <a:schemeClr val="tx1"/>
                </a:solidFill>
              </a:rPr>
              <a:t> and </a:t>
            </a:r>
            <a:r>
              <a:rPr lang="en-US" sz="1800" b="1" i="1" dirty="0">
                <a:solidFill>
                  <a:schemeClr val="tx1"/>
                </a:solidFill>
              </a:rPr>
              <a:t>instance</a:t>
            </a:r>
            <a:r>
              <a:rPr lang="en-US" sz="1800" dirty="0">
                <a:solidFill>
                  <a:schemeClr val="tx1"/>
                </a:solidFill>
              </a:rPr>
              <a:t> members.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Can use </a:t>
            </a:r>
            <a:r>
              <a:rPr lang="en-US" sz="1800" dirty="0">
                <a:solidFill>
                  <a:srgbClr val="FF0000"/>
                </a:solidFill>
              </a:rPr>
              <a:t>this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AA1335-C59A-4586-886D-9F8B4356C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789" y="2140468"/>
            <a:ext cx="3913651" cy="4117321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019685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142A8-DB2F-48DE-9D6F-597117FCB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950" y="2163850"/>
            <a:ext cx="4634054" cy="1101830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There are two types of methods:</a:t>
            </a:r>
          </a:p>
          <a:p>
            <a:pPr algn="ctr"/>
            <a:r>
              <a:rPr lang="en-US" sz="4000" b="1" i="1" dirty="0">
                <a:solidFill>
                  <a:schemeClr val="tx1"/>
                </a:solidFill>
              </a:rPr>
              <a:t>Instance</a:t>
            </a:r>
            <a:r>
              <a:rPr lang="en-US" sz="4000" dirty="0">
                <a:solidFill>
                  <a:schemeClr val="tx1"/>
                </a:solidFill>
              </a:rPr>
              <a:t> and </a:t>
            </a:r>
            <a:r>
              <a:rPr lang="en-US" sz="4000" b="1" i="1" dirty="0">
                <a:solidFill>
                  <a:schemeClr val="tx1"/>
                </a:solidFill>
              </a:rPr>
              <a:t>Static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9A35107-5294-424D-ABCE-E21054E01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Method Invocation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https://docs.microsoft.com/en-us/dotnet/csharp/methods#method-invocation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DC8A69D-8A53-433E-9AF2-49A2B4A148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862525"/>
              </p:ext>
            </p:extLst>
          </p:nvPr>
        </p:nvGraphicFramePr>
        <p:xfrm>
          <a:off x="1849988" y="3592321"/>
          <a:ext cx="3722500" cy="214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2500">
                  <a:extLst>
                    <a:ext uri="{9D8B030D-6E8A-4147-A177-3AD203B41FA5}">
                      <a16:colId xmlns:a16="http://schemas.microsoft.com/office/drawing/2014/main" val="2189535217"/>
                    </a:ext>
                  </a:extLst>
                </a:gridCol>
              </a:tblGrid>
              <a:tr h="5601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Instance methods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407918"/>
                  </a:ext>
                </a:extLst>
              </a:tr>
              <a:tr h="1562520">
                <a:tc>
                  <a:txBody>
                    <a:bodyPr/>
                    <a:lstStyle/>
                    <a:p>
                      <a:r>
                        <a:rPr lang="en-US" sz="2400" dirty="0"/>
                        <a:t>Require an object be instantiated to be called – </a:t>
                      </a:r>
                      <a:r>
                        <a:rPr lang="en-US" sz="2400" dirty="0" err="1">
                          <a:solidFill>
                            <a:srgbClr val="FF0000"/>
                          </a:solidFill>
                        </a:rPr>
                        <a:t>myClassInstance.doWork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();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108976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19374EE-02F0-4F90-839E-4A0F56098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134" y="2163850"/>
            <a:ext cx="4594199" cy="3979042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346792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90C113D-1301-45C3-8755-1B91FD623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Method Invocation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https://docs.microsoft.com/en-us/dotnet/csharp/methods#method-invocation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4EB80F-24ED-495F-ABF1-1372DB2B7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174" y="2222465"/>
            <a:ext cx="4553593" cy="3943874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EF1E761-6A39-4326-9EC8-69A7F7C9263F}"/>
              </a:ext>
            </a:extLst>
          </p:cNvPr>
          <p:cNvSpPr txBox="1">
            <a:spLocks/>
          </p:cNvSpPr>
          <p:nvPr/>
        </p:nvSpPr>
        <p:spPr>
          <a:xfrm>
            <a:off x="1183196" y="2163850"/>
            <a:ext cx="4634054" cy="1101830"/>
          </a:xfrm>
          <a:prstGeom prst="rect">
            <a:avLst/>
          </a:prstGeom>
        </p:spPr>
        <p:txBody>
          <a:bodyPr vert="horz" lIns="0" tIns="45720" rIns="0" bIns="45720" rtlCol="0">
            <a:normAutofit fontScale="625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tx1"/>
                </a:solidFill>
              </a:rPr>
              <a:t>There are two types of methods:</a:t>
            </a:r>
          </a:p>
          <a:p>
            <a:pPr algn="ctr"/>
            <a:r>
              <a:rPr lang="en-US" sz="4000" b="1" i="1" dirty="0">
                <a:solidFill>
                  <a:schemeClr val="tx1"/>
                </a:solidFill>
              </a:rPr>
              <a:t>Instance</a:t>
            </a:r>
            <a:r>
              <a:rPr lang="en-US" sz="4000" dirty="0">
                <a:solidFill>
                  <a:schemeClr val="tx1"/>
                </a:solidFill>
              </a:rPr>
              <a:t> and </a:t>
            </a:r>
            <a:r>
              <a:rPr lang="en-US" sz="4000" b="1" i="1" dirty="0">
                <a:solidFill>
                  <a:schemeClr val="tx1"/>
                </a:solidFill>
              </a:rPr>
              <a:t>Static</a:t>
            </a:r>
          </a:p>
        </p:txBody>
      </p:sp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C7BCAA5E-D3BE-4848-92CC-B313D9E47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128026"/>
              </p:ext>
            </p:extLst>
          </p:nvPr>
        </p:nvGraphicFramePr>
        <p:xfrm>
          <a:off x="1785512" y="3604044"/>
          <a:ext cx="3722500" cy="2116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2500">
                  <a:extLst>
                    <a:ext uri="{9D8B030D-6E8A-4147-A177-3AD203B41FA5}">
                      <a16:colId xmlns:a16="http://schemas.microsoft.com/office/drawing/2014/main" val="2189535217"/>
                    </a:ext>
                  </a:extLst>
                </a:gridCol>
              </a:tblGrid>
              <a:tr h="4795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Static methods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407918"/>
                  </a:ext>
                </a:extLst>
              </a:tr>
              <a:tr h="1537229">
                <a:tc>
                  <a:txBody>
                    <a:bodyPr/>
                    <a:lstStyle/>
                    <a:p>
                      <a:r>
                        <a:rPr lang="en-US" sz="2400" dirty="0"/>
                        <a:t>Can be called without instantiating an object – </a:t>
                      </a:r>
                      <a:r>
                        <a:rPr lang="en-US" sz="2400" dirty="0" err="1">
                          <a:solidFill>
                            <a:srgbClr val="FF0000"/>
                          </a:solidFill>
                        </a:rPr>
                        <a:t>myClassName.doWork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();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1089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71308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1122</Words>
  <Application>Microsoft Office PowerPoint</Application>
  <PresentationFormat>Widescreen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Bookman Old Style</vt:lpstr>
      <vt:lpstr>Calibri</vt:lpstr>
      <vt:lpstr>Franklin Gothic Book</vt:lpstr>
      <vt:lpstr>1_RetrospectVTI</vt:lpstr>
      <vt:lpstr>Methods</vt:lpstr>
      <vt:lpstr>In C#, every action is performed within a method. A method is a code block that contains a series of statements. A program calls the method, specifying any required method arguments. </vt:lpstr>
      <vt:lpstr>Methods overview https://learn.microsoft.com/en-us/dotnet/csharp/methods</vt:lpstr>
      <vt:lpstr>Class Members Overview https://docs.microsoft.com/en-us/dotnet/csharp/tour-of-csharp/classes-and-objects</vt:lpstr>
      <vt:lpstr>Methods https://docs.microsoft.com/en-us/dotnet/csharp/methods</vt:lpstr>
      <vt:lpstr>Methods https://docs.microsoft.com/en-us/dotnet/csharp/tour-of-csharp/classes-and-objects#methods</vt:lpstr>
      <vt:lpstr>Static and Instance Methods https://docs.microsoft.com/en-us/dotnet/csharp/tour-of-csharp/classes-and-objects#static-and-instance-methods</vt:lpstr>
      <vt:lpstr>Method Invocation https://docs.microsoft.com/en-us/dotnet/csharp/methods#method-invocation</vt:lpstr>
      <vt:lpstr>Method Invocation https://docs.microsoft.com/en-us/dotnet/csharp/methods#method-invocation</vt:lpstr>
      <vt:lpstr>Method Overloading https://docs.microsoft.com/en-us/dotnet/csharp/tour-of-csharp/classes-and-objects#method-overloading</vt:lpstr>
      <vt:lpstr>Value and reference Parameters https://docs.microsoft.com/en-us/dotnet/csharp/language-reference/keywords/ref</vt:lpstr>
      <vt:lpstr>out and params parameters https://docs.microsoft.com/en-us/dotnet/csharp/language-reference/keywords/out-parameter-modifier https://docs.microsoft.com/en-us/dotnet/csharp/language-reference/keywords/params</vt:lpstr>
      <vt:lpstr>in parameter https://docs.microsoft.com/en-us/dotnet/csharp/language-reference/keywords/in-parameter-modifier</vt:lpstr>
      <vt:lpstr>Optional Params and Default Values https://docs.microsoft.com/en-us/dotnet/csharp/programming-guide/classes-and-structs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2020-03-03T02:17:07Z</dcterms:created>
  <dcterms:modified xsi:type="dcterms:W3CDTF">2023-05-09T19:05:49Z</dcterms:modified>
</cp:coreProperties>
</file>