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83" r:id="rId4"/>
    <p:sldId id="277" r:id="rId5"/>
    <p:sldId id="278" r:id="rId6"/>
    <p:sldId id="279" r:id="rId7"/>
    <p:sldId id="271" r:id="rId8"/>
    <p:sldId id="272" r:id="rId9"/>
    <p:sldId id="28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9A99DF-4136-4E41-BDED-8A9201432EA7}" v="2" dt="2020-09-06T01:29:57.3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3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csharp/language-reference/operators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csharp/language-reference/operator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microsoft.com/en-us/dotnet/csharp/language-reference/operators/type-testing-and-cast#typeof-operato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language-reference/operators/type-testing-and-cast#typeof-operato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microsoft.com/en-us/dotnet/csharp/language-reference/operators/type-testing-and-cast#as-operato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microsoft.com/en-us/dotnet/csharp/language-reference/operators/type-testing-and-cast#typeof-operato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cs.microsoft.com/en-us/dotnet/csharp/language-reference/operators/type-testing-and-cast#typeof-operato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csharp/language-reference/operators/null-coalescing-operato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Operators</a:t>
            </a:r>
            <a:endParaRPr lang="en-US" sz="8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+mj-lt"/>
              </a:rPr>
              <a:t>.net</a:t>
            </a:r>
            <a:endParaRPr lang="en-US" sz="3200" dirty="0">
              <a:latin typeface="+mj-lt"/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953000"/>
            <a:ext cx="12191999" cy="1905000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hlinkClick r:id="rId2"/>
              </a:rPr>
              <a:t>https://learn.microsoft.com/en-us/dotnet/csharp/language-reference/operators/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7F44C2-29E7-4EF7-8BD7-CB4688E45A4F}"/>
              </a:ext>
            </a:extLst>
          </p:cNvPr>
          <p:cNvSpPr txBox="1"/>
          <p:nvPr/>
        </p:nvSpPr>
        <p:spPr>
          <a:xfrm>
            <a:off x="2340171" y="0"/>
            <a:ext cx="8334312" cy="49911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sz="4400" i="1" dirty="0">
                <a:solidFill>
                  <a:schemeClr val="bg1"/>
                </a:solidFill>
                <a:latin typeface="+mj-lt"/>
              </a:rPr>
              <a:t>C# provides a number of operators that allow you to perform evaluation and manipulate the data of variables.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E5E3F-C149-AEBE-1A10-9F6DA1267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A27AC-3D88-8385-EEFE-F6E7AFD8A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https://learn.microsoft.com/en-us/dotnet/csharp/language-reference/operators/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Above is the docs </a:t>
            </a:r>
            <a:r>
              <a:rPr lang="en-US"/>
              <a:t>for operators.</a:t>
            </a:r>
          </a:p>
        </p:txBody>
      </p:sp>
    </p:spTree>
    <p:extLst>
      <p:ext uri="{BB962C8B-B14F-4D97-AF65-F5344CB8AC3E}">
        <p14:creationId xmlns:p14="http://schemas.microsoft.com/office/powerpoint/2010/main" val="571195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4ECE0-D090-4E26-A713-7EABD8343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Type-testing and cast operators –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‘</a:t>
            </a:r>
            <a:r>
              <a:rPr lang="en-US" i="1" dirty="0">
                <a:solidFill>
                  <a:srgbClr val="FF0000"/>
                </a:solidFill>
              </a:rPr>
              <a:t>is</a:t>
            </a:r>
            <a:r>
              <a:rPr lang="en-US" i="1" dirty="0">
                <a:solidFill>
                  <a:schemeClr val="tx1"/>
                </a:solidFill>
              </a:rPr>
              <a:t>’</a:t>
            </a:r>
            <a:r>
              <a:rPr lang="en-US" dirty="0">
                <a:solidFill>
                  <a:schemeClr val="tx1"/>
                </a:solidFill>
              </a:rPr>
              <a:t> operator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600" dirty="0">
                <a:hlinkClick r:id="rId2"/>
              </a:rPr>
              <a:t>https://docs.microsoft.com/en-us/dotnet/csharp/language-reference/operators/type-testing-and-cast#typeof-operator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1325D-FAD5-4E48-9DFE-2F7E2F7E1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954" y="2108201"/>
            <a:ext cx="4510462" cy="4211179"/>
          </a:xfrm>
        </p:spPr>
        <p:txBody>
          <a:bodyPr anchor="ctr">
            <a:normAutofit lnSpcReduction="1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The </a:t>
            </a:r>
            <a:r>
              <a:rPr lang="en-US" sz="2800" dirty="0">
                <a:solidFill>
                  <a:srgbClr val="FF0000"/>
                </a:solidFill>
              </a:rPr>
              <a:t>is</a:t>
            </a:r>
            <a:r>
              <a:rPr lang="en-US" sz="2800" dirty="0">
                <a:solidFill>
                  <a:schemeClr val="tx1"/>
                </a:solidFill>
              </a:rPr>
              <a:t> operator checks if the </a:t>
            </a:r>
            <a:r>
              <a:rPr lang="en-US" sz="2800" u="sng" dirty="0">
                <a:solidFill>
                  <a:schemeClr val="tx1"/>
                </a:solidFill>
              </a:rPr>
              <a:t>runtime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b="1" i="1" dirty="0">
                <a:solidFill>
                  <a:schemeClr val="tx1"/>
                </a:solidFill>
              </a:rPr>
              <a:t>type</a:t>
            </a:r>
            <a:r>
              <a:rPr lang="en-US" sz="2800" dirty="0">
                <a:solidFill>
                  <a:schemeClr val="tx1"/>
                </a:solidFill>
              </a:rPr>
              <a:t> of an expression result is compatible with a given </a:t>
            </a:r>
            <a:r>
              <a:rPr lang="en-US" sz="2800" b="1" i="1" dirty="0">
                <a:solidFill>
                  <a:schemeClr val="tx1"/>
                </a:solidFill>
              </a:rPr>
              <a:t>type</a:t>
            </a:r>
            <a:r>
              <a:rPr lang="en-US" sz="2800" dirty="0">
                <a:solidFill>
                  <a:schemeClr val="tx1"/>
                </a:solidFill>
              </a:rPr>
              <a:t>. 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       returns </a:t>
            </a:r>
            <a:r>
              <a:rPr lang="en-US" sz="2800" b="1" i="1" dirty="0">
                <a:solidFill>
                  <a:schemeClr val="tx1"/>
                </a:solidFill>
              </a:rPr>
              <a:t>true</a:t>
            </a:r>
            <a:r>
              <a:rPr lang="en-US" sz="2800" dirty="0">
                <a:solidFill>
                  <a:schemeClr val="tx1"/>
                </a:solidFill>
              </a:rPr>
              <a:t> if E is non-null and can be converted to </a:t>
            </a:r>
            <a:r>
              <a:rPr lang="en-US" sz="2800" b="1" i="1" dirty="0">
                <a:solidFill>
                  <a:schemeClr val="tx1"/>
                </a:solidFill>
              </a:rPr>
              <a:t>type</a:t>
            </a:r>
            <a:r>
              <a:rPr lang="en-US" sz="2800" dirty="0">
                <a:solidFill>
                  <a:schemeClr val="tx1"/>
                </a:solidFill>
              </a:rPr>
              <a:t> T by a </a:t>
            </a:r>
            <a:r>
              <a:rPr lang="en-US" sz="2800" b="1" i="1" dirty="0">
                <a:solidFill>
                  <a:schemeClr val="tx1"/>
                </a:solidFill>
              </a:rPr>
              <a:t>reference</a:t>
            </a:r>
            <a:r>
              <a:rPr lang="en-US" sz="2800" dirty="0">
                <a:solidFill>
                  <a:schemeClr val="tx1"/>
                </a:solidFill>
              </a:rPr>
              <a:t>, a </a:t>
            </a:r>
            <a:r>
              <a:rPr lang="en-US" sz="2800" b="1" i="1" dirty="0">
                <a:solidFill>
                  <a:schemeClr val="tx1"/>
                </a:solidFill>
              </a:rPr>
              <a:t>boxing</a:t>
            </a:r>
            <a:r>
              <a:rPr lang="en-US" sz="2800" dirty="0">
                <a:solidFill>
                  <a:schemeClr val="tx1"/>
                </a:solidFill>
              </a:rPr>
              <a:t>, or an </a:t>
            </a:r>
            <a:r>
              <a:rPr lang="en-US" sz="2800" b="1" i="1" dirty="0">
                <a:solidFill>
                  <a:schemeClr val="tx1"/>
                </a:solidFill>
              </a:rPr>
              <a:t>unboxing</a:t>
            </a:r>
            <a:r>
              <a:rPr lang="en-US" sz="2800" dirty="0">
                <a:solidFill>
                  <a:schemeClr val="tx1"/>
                </a:solidFill>
              </a:rPr>
              <a:t> conversion.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9F999D-55BA-45AC-8264-2421DE566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338" y="4139527"/>
            <a:ext cx="937814" cy="383651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0A2BAE-DCC0-420C-91D8-22941F16C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6234" y="2331916"/>
            <a:ext cx="5570598" cy="3882537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134591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D543F-2B86-451E-8051-564CD3B4F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15473"/>
            <a:ext cx="10058400" cy="1513527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The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is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1"/>
                </a:solidFill>
              </a:rPr>
              <a:t>operator takes into account </a:t>
            </a:r>
            <a:r>
              <a:rPr lang="en-US" sz="3200" b="1" i="1" dirty="0">
                <a:solidFill>
                  <a:schemeClr val="tx1"/>
                </a:solidFill>
              </a:rPr>
              <a:t>boxing</a:t>
            </a:r>
            <a:r>
              <a:rPr lang="en-US" sz="3200" dirty="0">
                <a:solidFill>
                  <a:schemeClr val="tx1"/>
                </a:solidFill>
              </a:rPr>
              <a:t> and </a:t>
            </a:r>
            <a:r>
              <a:rPr lang="en-US" sz="3200" b="1" i="1" dirty="0">
                <a:solidFill>
                  <a:schemeClr val="tx1"/>
                </a:solidFill>
              </a:rPr>
              <a:t>unboxing</a:t>
            </a:r>
            <a:r>
              <a:rPr lang="en-US" sz="3200" dirty="0">
                <a:solidFill>
                  <a:schemeClr val="tx1"/>
                </a:solidFill>
              </a:rPr>
              <a:t> conversions but doesn't consider numeric conversions.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6ABB72-8267-42BF-BD46-18424FD81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4" y="3762375"/>
            <a:ext cx="8391755" cy="2101802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8C5020E-2D0A-46E1-8409-B551752C1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Type-testing and cast operators –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‘</a:t>
            </a:r>
            <a:r>
              <a:rPr lang="en-US" i="1" dirty="0">
                <a:solidFill>
                  <a:srgbClr val="FF0000"/>
                </a:solidFill>
              </a:rPr>
              <a:t>is</a:t>
            </a:r>
            <a:r>
              <a:rPr lang="en-US" i="1" dirty="0">
                <a:solidFill>
                  <a:schemeClr val="tx1"/>
                </a:solidFill>
              </a:rPr>
              <a:t>’</a:t>
            </a:r>
            <a:r>
              <a:rPr lang="en-US" dirty="0">
                <a:solidFill>
                  <a:schemeClr val="tx1"/>
                </a:solidFill>
              </a:rPr>
              <a:t> operator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600" dirty="0">
                <a:hlinkClick r:id="rId3"/>
              </a:rPr>
              <a:t>https://docs.microsoft.com/en-us/dotnet/csharp/language-reference/operators/type-testing-and-cast#typeof-operator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87708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707E5-2BBD-4EFD-A78E-D02FBD3EE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02507"/>
            <a:ext cx="10058400" cy="1611577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as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operator explicitly converts the result of an expression to a given reference or </a:t>
            </a:r>
            <a:r>
              <a:rPr lang="en-US" sz="2400" b="1" i="1" dirty="0">
                <a:solidFill>
                  <a:schemeClr val="tx1"/>
                </a:solidFill>
              </a:rPr>
              <a:t>nullable</a:t>
            </a:r>
            <a:r>
              <a:rPr lang="en-US" sz="2400" dirty="0">
                <a:solidFill>
                  <a:schemeClr val="tx1"/>
                </a:solidFill>
              </a:rPr>
              <a:t> value type. If the conversion is not possible, the </a:t>
            </a:r>
            <a:r>
              <a:rPr lang="en-US" sz="2400" dirty="0">
                <a:solidFill>
                  <a:srgbClr val="FF0000"/>
                </a:solidFill>
              </a:rPr>
              <a:t>as </a:t>
            </a:r>
            <a:r>
              <a:rPr lang="en-US" sz="2400" dirty="0">
                <a:solidFill>
                  <a:schemeClr val="tx1"/>
                </a:solidFill>
              </a:rPr>
              <a:t>operator returns </a:t>
            </a:r>
            <a:r>
              <a:rPr lang="en-US" sz="2400" dirty="0">
                <a:solidFill>
                  <a:srgbClr val="FF0000"/>
                </a:solidFill>
              </a:rPr>
              <a:t>null</a:t>
            </a:r>
            <a:r>
              <a:rPr lang="en-US" sz="2400" dirty="0">
                <a:solidFill>
                  <a:schemeClr val="tx1"/>
                </a:solidFill>
              </a:rPr>
              <a:t>. Unlike the </a:t>
            </a:r>
            <a:r>
              <a:rPr lang="en-US" sz="2400" b="1" i="1" dirty="0">
                <a:solidFill>
                  <a:schemeClr val="tx1"/>
                </a:solidFill>
              </a:rPr>
              <a:t>cast</a:t>
            </a:r>
            <a:r>
              <a:rPr lang="en-US" sz="2400" dirty="0">
                <a:solidFill>
                  <a:schemeClr val="tx1"/>
                </a:solidFill>
              </a:rPr>
              <a:t> operator </a:t>
            </a:r>
            <a:r>
              <a:rPr lang="en-US" sz="2400" dirty="0">
                <a:solidFill>
                  <a:srgbClr val="FF0000"/>
                </a:solidFill>
              </a:rPr>
              <a:t>()</a:t>
            </a:r>
            <a:r>
              <a:rPr lang="en-US" sz="2400" dirty="0">
                <a:solidFill>
                  <a:schemeClr val="tx1"/>
                </a:solidFill>
              </a:rPr>
              <a:t>, the </a:t>
            </a:r>
            <a:r>
              <a:rPr lang="en-US" sz="2400" dirty="0">
                <a:solidFill>
                  <a:srgbClr val="FF0000"/>
                </a:solidFill>
              </a:rPr>
              <a:t>as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operator never throws an exception.                        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CCB2C2-C30D-4F98-8597-EAB15B01F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Type-testing and cast operators –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‘</a:t>
            </a:r>
            <a:r>
              <a:rPr lang="en-US" i="1" dirty="0">
                <a:solidFill>
                  <a:srgbClr val="FF0000"/>
                </a:solidFill>
              </a:rPr>
              <a:t>as</a:t>
            </a:r>
            <a:r>
              <a:rPr lang="en-US" i="1" dirty="0">
                <a:solidFill>
                  <a:schemeClr val="tx1"/>
                </a:solidFill>
              </a:rPr>
              <a:t>’</a:t>
            </a:r>
            <a:r>
              <a:rPr lang="en-US" dirty="0">
                <a:solidFill>
                  <a:schemeClr val="tx1"/>
                </a:solidFill>
              </a:rPr>
              <a:t> operator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https://docs.microsoft.com/en-us/dotnet/csharp/language-reference/operators/type-testing-and-cast#as-operator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2DE16D-806F-4C50-A291-2EEAD5EF1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825" y="3600148"/>
            <a:ext cx="1522959" cy="583992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025841-2B79-4025-8028-05C30DD8B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5209" y="3603648"/>
            <a:ext cx="4506468" cy="583992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537A650-4282-4C55-BF75-DFA25E6D377E}"/>
              </a:ext>
            </a:extLst>
          </p:cNvPr>
          <p:cNvSpPr/>
          <p:nvPr/>
        </p:nvSpPr>
        <p:spPr>
          <a:xfrm>
            <a:off x="3224783" y="3685994"/>
            <a:ext cx="3037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produces the same result as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663C4D-457A-4A69-8E6F-E1B9014812E8}"/>
              </a:ext>
            </a:extLst>
          </p:cNvPr>
          <p:cNvSpPr/>
          <p:nvPr/>
        </p:nvSpPr>
        <p:spPr>
          <a:xfrm>
            <a:off x="1096963" y="4431874"/>
            <a:ext cx="1029186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as</a:t>
            </a:r>
            <a:r>
              <a:rPr lang="en-US" sz="2400" dirty="0"/>
              <a:t> operator considers only </a:t>
            </a:r>
            <a:r>
              <a:rPr lang="en-US" sz="2400" b="1" i="1" dirty="0"/>
              <a:t>reference</a:t>
            </a:r>
            <a:r>
              <a:rPr lang="en-US" sz="2400" dirty="0"/>
              <a:t>, </a:t>
            </a:r>
            <a:r>
              <a:rPr lang="en-US" sz="2400" b="1" i="1" dirty="0"/>
              <a:t>nullable</a:t>
            </a:r>
            <a:r>
              <a:rPr lang="en-US" sz="2400" dirty="0"/>
              <a:t>, </a:t>
            </a:r>
            <a:r>
              <a:rPr lang="en-US" sz="2400" b="1" i="1" dirty="0"/>
              <a:t>boxing</a:t>
            </a:r>
            <a:r>
              <a:rPr lang="en-US" sz="2400" dirty="0"/>
              <a:t>, and </a:t>
            </a:r>
            <a:r>
              <a:rPr lang="en-US" sz="2400" b="1" i="1" dirty="0"/>
              <a:t>unboxing</a:t>
            </a:r>
            <a:r>
              <a:rPr lang="en-US" sz="2400" dirty="0"/>
              <a:t> conversions. </a:t>
            </a:r>
          </a:p>
          <a:p>
            <a:r>
              <a:rPr lang="en-US" sz="2400" dirty="0"/>
              <a:t>You cannot use the </a:t>
            </a:r>
            <a:r>
              <a:rPr lang="en-US" sz="2400" dirty="0">
                <a:solidFill>
                  <a:srgbClr val="FF0000"/>
                </a:solidFill>
              </a:rPr>
              <a:t>as</a:t>
            </a:r>
            <a:r>
              <a:rPr lang="en-US" sz="2400" dirty="0"/>
              <a:t> operator to perform a user-defined conversion. To do that, use the </a:t>
            </a:r>
            <a:r>
              <a:rPr lang="en-US" sz="2400" b="1" i="1" dirty="0"/>
              <a:t>cast </a:t>
            </a:r>
            <a:r>
              <a:rPr lang="en-US" sz="2400" dirty="0"/>
              <a:t>operator</a:t>
            </a:r>
            <a:r>
              <a:rPr lang="en-US" sz="2400" b="1" i="1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()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2502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D6F05-A6E5-409B-BE40-CBE8533CD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typeof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https://docs.microsoft.com/en-us/dotnet/csharp/language-reference/operators/type-testing-and-cast#typeof-operator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56356-D07D-4420-8583-9E73F8267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913187"/>
            <a:ext cx="10058400" cy="173325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The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FF0000"/>
                </a:solidFill>
              </a:rPr>
              <a:t>typeof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1"/>
                </a:solidFill>
              </a:rPr>
              <a:t>operator obtains the </a:t>
            </a:r>
            <a:r>
              <a:rPr lang="en-US" sz="3200" dirty="0" err="1">
                <a:solidFill>
                  <a:srgbClr val="FF0000"/>
                </a:solidFill>
              </a:rPr>
              <a:t>System.Type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instance </a:t>
            </a:r>
            <a:r>
              <a:rPr lang="en-US" sz="3200" b="1" i="1" dirty="0">
                <a:solidFill>
                  <a:schemeClr val="tx1"/>
                </a:solidFill>
              </a:rPr>
              <a:t>type</a:t>
            </a:r>
            <a:r>
              <a:rPr lang="en-US" sz="3200" dirty="0">
                <a:solidFill>
                  <a:schemeClr val="tx1"/>
                </a:solidFill>
              </a:rPr>
              <a:t>. The argument to the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FF0000"/>
                </a:solidFill>
              </a:rPr>
              <a:t>typeof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1"/>
                </a:solidFill>
              </a:rPr>
              <a:t>operator must be the name of a </a:t>
            </a:r>
            <a:r>
              <a:rPr lang="en-US" sz="3200" b="1" i="1" dirty="0">
                <a:solidFill>
                  <a:schemeClr val="tx1"/>
                </a:solidFill>
              </a:rPr>
              <a:t>type</a:t>
            </a:r>
            <a:r>
              <a:rPr lang="en-US" sz="3200" dirty="0">
                <a:solidFill>
                  <a:schemeClr val="tx1"/>
                </a:solidFill>
              </a:rPr>
              <a:t> or a </a:t>
            </a:r>
            <a:r>
              <a:rPr lang="en-US" sz="3200" b="1" i="1" dirty="0">
                <a:solidFill>
                  <a:schemeClr val="tx1"/>
                </a:solidFill>
              </a:rPr>
              <a:t>type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b="1" i="1" dirty="0">
                <a:solidFill>
                  <a:schemeClr val="tx1"/>
                </a:solidFill>
              </a:rPr>
              <a:t>parameter</a:t>
            </a:r>
            <a:r>
              <a:rPr lang="en-US" sz="32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06600D-992A-4A7E-B3F9-75C3C1430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788" y="3646438"/>
            <a:ext cx="6763382" cy="2653496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178749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7B11-61D6-4091-A2D8-1381BC998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typeof</a:t>
            </a:r>
            <a:r>
              <a:rPr lang="en-US" dirty="0">
                <a:solidFill>
                  <a:schemeClr val="tx1"/>
                </a:solidFill>
              </a:rPr>
              <a:t> Operator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https://docs.microsoft.com/en-us/dotnet/csharp/language-reference/operators/type-testing-and-cast#typeof-operator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CB3B4-4BF1-43C9-AEDA-1C6757D5C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3049"/>
            <a:ext cx="4398644" cy="4579189"/>
          </a:xfrm>
        </p:spPr>
        <p:txBody>
          <a:bodyPr anchor="ctr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An expression cannot be an argument of the </a:t>
            </a:r>
            <a:r>
              <a:rPr lang="en-US" sz="2400" dirty="0" err="1">
                <a:solidFill>
                  <a:srgbClr val="FF0000"/>
                </a:solidFill>
              </a:rPr>
              <a:t>typeof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operator. To get the </a:t>
            </a:r>
            <a:r>
              <a:rPr lang="en-US" sz="2400" b="1" i="1" dirty="0" err="1">
                <a:solidFill>
                  <a:schemeClr val="tx1"/>
                </a:solidFill>
              </a:rPr>
              <a:t>System.Type</a:t>
            </a:r>
            <a:r>
              <a:rPr lang="en-US" sz="2400" b="1" i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instance for the runtime </a:t>
            </a:r>
            <a:r>
              <a:rPr lang="en-US" sz="2400" b="1" i="1" dirty="0">
                <a:solidFill>
                  <a:schemeClr val="tx1"/>
                </a:solidFill>
              </a:rPr>
              <a:t>type</a:t>
            </a:r>
            <a:r>
              <a:rPr lang="en-US" sz="2400" dirty="0">
                <a:solidFill>
                  <a:schemeClr val="tx1"/>
                </a:solidFill>
              </a:rPr>
              <a:t> of an expression result, use </a:t>
            </a:r>
            <a:r>
              <a:rPr lang="en-US" sz="2400" dirty="0" err="1">
                <a:solidFill>
                  <a:srgbClr val="FF0000"/>
                </a:solidFill>
              </a:rPr>
              <a:t>Object.GetType</a:t>
            </a:r>
            <a:r>
              <a:rPr lang="en-US" sz="2400" dirty="0">
                <a:solidFill>
                  <a:srgbClr val="FF0000"/>
                </a:solidFill>
              </a:rPr>
              <a:t>()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Use the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typeof</a:t>
            </a:r>
            <a:r>
              <a:rPr lang="en-US" sz="2400" dirty="0">
                <a:solidFill>
                  <a:schemeClr val="tx1"/>
                </a:solidFill>
              </a:rPr>
              <a:t> operator to check if the runtime </a:t>
            </a:r>
            <a:r>
              <a:rPr lang="en-US" sz="2400" b="1" i="1" dirty="0">
                <a:solidFill>
                  <a:schemeClr val="tx1"/>
                </a:solidFill>
              </a:rPr>
              <a:t>type</a:t>
            </a:r>
            <a:r>
              <a:rPr lang="en-US" sz="2400" dirty="0">
                <a:solidFill>
                  <a:schemeClr val="tx1"/>
                </a:solidFill>
              </a:rPr>
              <a:t> of the expression result exactly matches a given </a:t>
            </a:r>
            <a:r>
              <a:rPr lang="en-US" sz="2400" b="1" i="1" dirty="0">
                <a:solidFill>
                  <a:schemeClr val="tx1"/>
                </a:solidFill>
              </a:rPr>
              <a:t>type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F0EE14-8874-4B92-9AD9-4F8BEF425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993" y="2077113"/>
            <a:ext cx="5837386" cy="3244609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CB94462-3A1C-4403-8A78-EA672FA326CE}"/>
              </a:ext>
            </a:extLst>
          </p:cNvPr>
          <p:cNvSpPr/>
          <p:nvPr/>
        </p:nvSpPr>
        <p:spPr>
          <a:xfrm>
            <a:off x="6301954" y="5321722"/>
            <a:ext cx="51694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r"/>
            <a:r>
              <a:rPr lang="en-US" dirty="0"/>
              <a:t>This example demonstrates the difference between type checking performed with the </a:t>
            </a:r>
            <a:r>
              <a:rPr lang="en-US" dirty="0" err="1">
                <a:solidFill>
                  <a:srgbClr val="FF0000"/>
                </a:solidFill>
              </a:rPr>
              <a:t>typeof</a:t>
            </a:r>
            <a:r>
              <a:rPr lang="en-US" dirty="0"/>
              <a:t> operator and the </a:t>
            </a:r>
            <a:r>
              <a:rPr lang="en-US" dirty="0">
                <a:solidFill>
                  <a:srgbClr val="FF0000"/>
                </a:solidFill>
              </a:rPr>
              <a:t>is</a:t>
            </a:r>
            <a:r>
              <a:rPr lang="en-US" dirty="0"/>
              <a:t> operator.</a:t>
            </a:r>
          </a:p>
        </p:txBody>
      </p:sp>
    </p:spTree>
    <p:extLst>
      <p:ext uri="{BB962C8B-B14F-4D97-AF65-F5344CB8AC3E}">
        <p14:creationId xmlns:p14="http://schemas.microsoft.com/office/powerpoint/2010/main" val="723504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69D27-CB7B-D2D6-8244-138FCE525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??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>
                <a:solidFill>
                  <a:srgbClr val="FF0000"/>
                </a:solidFill>
              </a:rPr>
              <a:t>??=</a:t>
            </a:r>
            <a:r>
              <a:rPr lang="en-US" dirty="0">
                <a:solidFill>
                  <a:schemeClr val="tx1"/>
                </a:solidFill>
              </a:rPr>
              <a:t> - the null-coalescing operators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  <a:hlinkClick r:id="rId2"/>
              </a:rPr>
              <a:t>https://learn.microsoft.com/en-us/dotnet/csharp/language-reference/operators/null-coalescing-operator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B434E-5B40-DC79-4E53-F0756ED28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null-coalescing operator </a:t>
            </a:r>
            <a:r>
              <a:rPr lang="en-US" dirty="0">
                <a:solidFill>
                  <a:srgbClr val="FF0000"/>
                </a:solidFill>
              </a:rPr>
              <a:t>??</a:t>
            </a:r>
            <a:r>
              <a:rPr lang="en-US" dirty="0">
                <a:solidFill>
                  <a:schemeClr val="tx1"/>
                </a:solidFill>
              </a:rPr>
              <a:t> returns the value of its left-hand operand if it isn't null; otherwise, it evaluates the right-hand operand and returns its result. The </a:t>
            </a:r>
            <a:r>
              <a:rPr lang="en-US" dirty="0">
                <a:solidFill>
                  <a:srgbClr val="FF0000"/>
                </a:solidFill>
              </a:rPr>
              <a:t>??</a:t>
            </a:r>
            <a:r>
              <a:rPr lang="en-US" dirty="0">
                <a:solidFill>
                  <a:schemeClr val="tx1"/>
                </a:solidFill>
              </a:rPr>
              <a:t> operator doesn't evaluate its right-hand operand if the left-hand operand evaluates to non-null. </a:t>
            </a:r>
          </a:p>
          <a:p>
            <a:r>
              <a:rPr lang="en-US" dirty="0">
                <a:solidFill>
                  <a:schemeClr val="tx1"/>
                </a:solidFill>
              </a:rPr>
              <a:t>The null-coalescing assignment operator </a:t>
            </a:r>
            <a:r>
              <a:rPr lang="en-US" dirty="0">
                <a:solidFill>
                  <a:srgbClr val="FF0000"/>
                </a:solidFill>
              </a:rPr>
              <a:t>??=</a:t>
            </a:r>
            <a:r>
              <a:rPr lang="en-US" dirty="0">
                <a:solidFill>
                  <a:schemeClr val="tx1"/>
                </a:solidFill>
              </a:rPr>
              <a:t> assigns the value of its right-hand operand to its left-hand operand only if the left-hand operand evaluates to null. The </a:t>
            </a:r>
            <a:r>
              <a:rPr lang="en-US" dirty="0">
                <a:solidFill>
                  <a:srgbClr val="FF0000"/>
                </a:solidFill>
              </a:rPr>
              <a:t>??=</a:t>
            </a:r>
            <a:r>
              <a:rPr lang="en-US" dirty="0">
                <a:solidFill>
                  <a:schemeClr val="tx1"/>
                </a:solidFill>
              </a:rPr>
              <a:t> operator doesn't evaluate its right-hand operand if the left-hand operand evaluates to non-null.</a:t>
            </a:r>
          </a:p>
          <a:p>
            <a:r>
              <a:rPr lang="en-US" dirty="0">
                <a:solidFill>
                  <a:srgbClr val="FF0000"/>
                </a:solidFill>
              </a:rPr>
              <a:t>??=</a:t>
            </a:r>
            <a:r>
              <a:rPr lang="en-US" dirty="0">
                <a:solidFill>
                  <a:schemeClr val="tx1"/>
                </a:solidFill>
              </a:rPr>
              <a:t> is a perfect replacement for: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if(</a:t>
            </a:r>
            <a:r>
              <a:rPr lang="en-US" dirty="0" err="1">
                <a:solidFill>
                  <a:srgbClr val="FF0000"/>
                </a:solidFill>
              </a:rPr>
              <a:t>myVar</a:t>
            </a:r>
            <a:r>
              <a:rPr lang="en-US" dirty="0">
                <a:solidFill>
                  <a:srgbClr val="FF0000"/>
                </a:solidFill>
              </a:rPr>
              <a:t> == null)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{// do </a:t>
            </a:r>
            <a:r>
              <a:rPr lang="en-US" dirty="0" err="1">
                <a:solidFill>
                  <a:srgbClr val="FF0000"/>
                </a:solidFill>
              </a:rPr>
              <a:t>domething</a:t>
            </a:r>
            <a:r>
              <a:rPr lang="en-US" dirty="0">
                <a:solidFill>
                  <a:srgbClr val="FF0000"/>
                </a:solidFill>
              </a:rPr>
              <a:t>}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07901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{5B3D16BE-15B3-47D8-84CE-9AE21D5E9D1A}tf56160789</Template>
  <TotalTime>0</TotalTime>
  <Words>586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Bookman Old Style</vt:lpstr>
      <vt:lpstr>Calibri</vt:lpstr>
      <vt:lpstr>Franklin Gothic Book</vt:lpstr>
      <vt:lpstr>1_RetrospectVTI</vt:lpstr>
      <vt:lpstr>Operators</vt:lpstr>
      <vt:lpstr>PowerPoint Presentation</vt:lpstr>
      <vt:lpstr>PowerPoint Presentation</vt:lpstr>
      <vt:lpstr>Type-testing and cast operators –  ‘is’ operator https://docs.microsoft.com/en-us/dotnet/csharp/language-reference/operators/type-testing-and-cast#typeof-operator</vt:lpstr>
      <vt:lpstr>Type-testing and cast operators –  ‘is’ operator https://docs.microsoft.com/en-us/dotnet/csharp/language-reference/operators/type-testing-and-cast#typeof-operator</vt:lpstr>
      <vt:lpstr>Type-testing and cast operators –  ‘as’ operator https://docs.microsoft.com/en-us/dotnet/csharp/language-reference/operators/type-testing-and-cast#as-operator</vt:lpstr>
      <vt:lpstr>typeof https://docs.microsoft.com/en-us/dotnet/csharp/language-reference/operators/type-testing-and-cast#typeof-operator</vt:lpstr>
      <vt:lpstr>typeof Operator https://docs.microsoft.com/en-us/dotnet/csharp/language-reference/operators/type-testing-and-cast#typeof-operator</vt:lpstr>
      <vt:lpstr>?? and ??= - the null-coalescing operators https://learn.microsoft.com/en-us/dotnet/csharp/language-reference/operators/null-coalescing-operator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2020-03-03T22:37:19Z</dcterms:created>
  <dcterms:modified xsi:type="dcterms:W3CDTF">2023-05-10T14:09:27Z</dcterms:modified>
</cp:coreProperties>
</file>