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56A66-E02B-408D-B960-A6A6D524DBF1}" v="96" dt="2020-09-06T00:51:34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earn.microsoft.com/en-us/dotnet/api/system.reflection.fieldinfo.attributes?view=net-6.0#system-reflection-fieldinfo-attributes" TargetMode="External"/><Relationship Id="rId7" Type="http://schemas.openxmlformats.org/officeDocument/2006/relationships/hyperlink" Target="https://learn.microsoft.com/en-us/dotnet/api/system.reflection.fieldinfo.setvalue?view=net-6.0#system-reflection-fieldinfo-setvalue(system-object-system-object)" TargetMode="External"/><Relationship Id="rId2" Type="http://schemas.openxmlformats.org/officeDocument/2006/relationships/hyperlink" Target="https://learn.microsoft.com/en-us/dotnet/api/system.reflection.fieldinfo?view=net-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api/system.reflection.fieldinfo.getvalue?view=net-6.0#system-reflection-fieldinfo-getvalue(system-object)" TargetMode="External"/><Relationship Id="rId5" Type="http://schemas.openxmlformats.org/officeDocument/2006/relationships/hyperlink" Target="https://learn.microsoft.com/en-us/dotnet/api/system.reflection.memberinfo.name?view=net-6.0#system-reflection-memberinfo-name" TargetMode="External"/><Relationship Id="rId4" Type="http://schemas.openxmlformats.org/officeDocument/2006/relationships/hyperlink" Target="https://learn.microsoft.com/en-us/dotnet/api/system.reflection.fieldinfo.fieldtype?view=net-6.0#system-reflection-fieldinfo-fieldtyp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reflection.propertyinfo.getmethod?view=net-6.0#system-reflection-propertyinfo-getmethod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learn.microsoft.com/en-us/dotnet/api/system.reflection.propertyinfo?view=net-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api/system.reflection.propertyinfo.setvalue?view=net-6.0#system-reflection-propertyinfo-setvalue(system-object-system-object)" TargetMode="External"/><Relationship Id="rId5" Type="http://schemas.openxmlformats.org/officeDocument/2006/relationships/hyperlink" Target="https://learn.microsoft.com/en-us/dotnet/api/system.reflection.propertyinfo.getvalue?view=net-6.0#system-reflection-propertyinfo-getvalue(system-object)" TargetMode="External"/><Relationship Id="rId4" Type="http://schemas.openxmlformats.org/officeDocument/2006/relationships/hyperlink" Target="https://learn.microsoft.com/en-us/dotnet/api/system.reflection.propertyinfo.propertytype?view=net-6.0#system-reflection-propertyinfo-propertyty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lective_programm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lective_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ype?view=net-6.0" TargetMode="External"/><Relationship Id="rId2" Type="http://schemas.openxmlformats.org/officeDocument/2006/relationships/hyperlink" Target="https://docs.microsoft.com/en-us/dotnet/csharp/programming-guide/concepts/refle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reflection-and-codedom/reflection" TargetMode="External"/><Relationship Id="rId2" Type="http://schemas.openxmlformats.org/officeDocument/2006/relationships/hyperlink" Target="https://docs.microsoft.com/en-us/dotnet/csharp/programming-guide/concepts/reflection#reflection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framework/reflection-and-codedom/dynamically-loading-and-using-types" TargetMode="External"/><Relationship Id="rId4" Type="http://schemas.openxmlformats.org/officeDocument/2006/relationships/hyperlink" Target="https://docs.microsoft.com/en-us/dotnet/standard/attributes/retrieving-information-stored-in-attribut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api/system.type?view=net-6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type?view=net-6.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learn.microsoft.com/en-us/dotnet/api/system.object.gettype?view=net-6.0#system-object-gettype" TargetMode="External"/><Relationship Id="rId2" Type="http://schemas.openxmlformats.org/officeDocument/2006/relationships/hyperlink" Target="https://learn.microsoft.com/en-us/dotnet/api/system.reflection.memberinfo?view=net-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api/system.reflection.memberinfo.name?view=net-6.0#system-reflection-memberinfo-name" TargetMode="External"/><Relationship Id="rId5" Type="http://schemas.openxmlformats.org/officeDocument/2006/relationships/hyperlink" Target="https://learn.microsoft.com/en-us/dotnet/api/system.reflection.membertypes?view=net-6.0" TargetMode="External"/><Relationship Id="rId4" Type="http://schemas.openxmlformats.org/officeDocument/2006/relationships/hyperlink" Target="https://learn.microsoft.com/en-us/dotnet/api/system.reflection.memberinfo.membertype?view=net-6.0#system-reflection-memberinfo-membertyp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reflection.methodbody?view=net-6.0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learn.microsoft.com/en-us/dotnet/api/system.reflection.methodbase.getmethodbody?view=net-6.0#system-reflection-methodbase-getmethodbody" TargetMode="External"/><Relationship Id="rId2" Type="http://schemas.openxmlformats.org/officeDocument/2006/relationships/hyperlink" Target="https://learn.microsoft.com/en-us/dotnet/api/system.reflection.methodinfo?view=net-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api/system.reflection.parameterinfo?view=net-6.0" TargetMode="External"/><Relationship Id="rId5" Type="http://schemas.openxmlformats.org/officeDocument/2006/relationships/hyperlink" Target="https://learn.microsoft.com/en-us/dotnet/api/system.reflection.methodinfo.returnparameter?view=net-6.0#system-reflection-methodinfo-returnparameter" TargetMode="External"/><Relationship Id="rId10" Type="http://schemas.openxmlformats.org/officeDocument/2006/relationships/hyperlink" Target="https://learn.microsoft.com/en-us/dotnet/api/system.reflection.methodbase.invoke?view=net-6.0#system-reflection-methodbase-invoke(system-object-system-object())" TargetMode="External"/><Relationship Id="rId4" Type="http://schemas.openxmlformats.org/officeDocument/2006/relationships/hyperlink" Target="https://learn.microsoft.com/en-us/dotnet/api/system.reflection.memberinfo.name?view=net-6.0#system-reflection-memberinfo-name" TargetMode="External"/><Relationship Id="rId9" Type="http://schemas.openxmlformats.org/officeDocument/2006/relationships/hyperlink" Target="https://learn.microsoft.com/en-us/dotnet/api/system.reflection.methodbase.getparameters?view=net-6.0#system-reflection-methodbase-getparame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Reflection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A02-12E1-95E6-8F65-CBC6E918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FieldInfo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https://learn.microsoft.com/en-us/dotnet/api/system.reflection.fieldinfo?view=net-6.0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4E05-573C-15A5-417F-F33196AE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958"/>
            <a:ext cx="10058400" cy="1525042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Fields</a:t>
            </a:r>
            <a:r>
              <a:rPr lang="en-US" dirty="0">
                <a:solidFill>
                  <a:schemeClr val="tx1"/>
                </a:solidFill>
              </a:rPr>
              <a:t> are variables defined in a class. </a:t>
            </a:r>
            <a:r>
              <a:rPr lang="en-US" b="1" i="1" dirty="0">
                <a:solidFill>
                  <a:schemeClr val="tx1"/>
                </a:solidFill>
              </a:rPr>
              <a:t>FieldInfo </a:t>
            </a:r>
            <a:r>
              <a:rPr lang="en-US" dirty="0">
                <a:solidFill>
                  <a:schemeClr val="tx1"/>
                </a:solidFill>
              </a:rPr>
              <a:t>provides access to the metadata for a class’s </a:t>
            </a:r>
            <a:r>
              <a:rPr lang="en-US" b="1" i="1" dirty="0">
                <a:solidFill>
                  <a:schemeClr val="tx1"/>
                </a:solidFill>
              </a:rPr>
              <a:t>fields. </a:t>
            </a: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rgbClr val="FF0000"/>
                </a:solidFill>
              </a:rPr>
              <a:t>TypeVar.GetFields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to get references to the fields of a </a:t>
            </a:r>
            <a:r>
              <a:rPr lang="en-US" b="1" i="1" dirty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object. The class is not loaded into memory until </a:t>
            </a:r>
            <a:r>
              <a:rPr lang="en-US" dirty="0">
                <a:solidFill>
                  <a:srgbClr val="FF0000"/>
                </a:solidFill>
              </a:rPr>
              <a:t>.invoke()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rgbClr val="FF0000"/>
                </a:solidFill>
              </a:rPr>
              <a:t>get()</a:t>
            </a:r>
            <a:r>
              <a:rPr lang="en-US" dirty="0">
                <a:solidFill>
                  <a:schemeClr val="tx1"/>
                </a:solidFill>
              </a:rPr>
              <a:t> is called on the object.</a:t>
            </a:r>
          </a:p>
          <a:p>
            <a:r>
              <a:rPr lang="en-US" dirty="0">
                <a:solidFill>
                  <a:schemeClr val="tx1"/>
                </a:solidFill>
              </a:rPr>
              <a:t>Some important </a:t>
            </a:r>
            <a:r>
              <a:rPr lang="en-US" b="1" i="1" dirty="0">
                <a:solidFill>
                  <a:schemeClr val="tx1"/>
                </a:solidFill>
              </a:rPr>
              <a:t>FieldInfo</a:t>
            </a:r>
            <a:r>
              <a:rPr lang="en-US" dirty="0">
                <a:solidFill>
                  <a:schemeClr val="tx1"/>
                </a:solidFill>
              </a:rPr>
              <a:t> Properties and extension methods are: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2A8F13-456A-EB2A-0038-DDAF980B2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52382"/>
              </p:ext>
            </p:extLst>
          </p:nvPr>
        </p:nvGraphicFramePr>
        <p:xfrm>
          <a:off x="1097280" y="3428069"/>
          <a:ext cx="50292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068">
                  <a:extLst>
                    <a:ext uri="{9D8B030D-6E8A-4147-A177-3AD203B41FA5}">
                      <a16:colId xmlns:a16="http://schemas.microsoft.com/office/drawing/2014/main" val="2402379082"/>
                    </a:ext>
                  </a:extLst>
                </a:gridCol>
                <a:gridCol w="2951132">
                  <a:extLst>
                    <a:ext uri="{9D8B030D-6E8A-4147-A177-3AD203B41FA5}">
                      <a16:colId xmlns:a16="http://schemas.microsoft.com/office/drawing/2014/main" val="107714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Method/Property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2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hlinkClick r:id="rId3"/>
                        </a:rPr>
                        <a:t>Attributes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the attributes associated with the field.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7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 err="1">
                          <a:hlinkClick r:id="rId4"/>
                        </a:rPr>
                        <a:t>FieldType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Gets the type of this field object.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3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hlinkClick r:id="rId5"/>
                        </a:rPr>
                        <a:t>Name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Gets the official name of the field.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GetValue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(Obj)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Gets the value of the field.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SetValue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(Obj, Obj)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value of the field.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247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2605DA7-FBF1-3F6F-ABFC-11755E1E6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1925" y="3428069"/>
            <a:ext cx="3998309" cy="291046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83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A02-12E1-95E6-8F65-CBC6E918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PropertyInfo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https://learn.microsoft.com/en-us/dotnet/api/system.reflection.propertyinfo?view=net-6.0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4E05-573C-15A5-417F-F33196AE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957"/>
            <a:ext cx="10058400" cy="16283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 err="1">
                <a:solidFill>
                  <a:schemeClr val="tx1"/>
                </a:solidFill>
              </a:rPr>
              <a:t>PropertyInfo</a:t>
            </a:r>
            <a:r>
              <a:rPr lang="en-US" dirty="0">
                <a:solidFill>
                  <a:schemeClr val="tx1"/>
                </a:solidFill>
              </a:rPr>
              <a:t> Class provides access to property metadata. A property’s value is typically accessible through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accessors. Properties may be read-only, so a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may not be supported. Use </a:t>
            </a:r>
            <a:r>
              <a:rPr lang="en-US" dirty="0" err="1">
                <a:solidFill>
                  <a:srgbClr val="FF0000"/>
                </a:solidFill>
              </a:rPr>
              <a:t>Type.GetProperties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to get references to the </a:t>
            </a:r>
            <a:r>
              <a:rPr lang="en-US" b="1" i="1" dirty="0">
                <a:solidFill>
                  <a:schemeClr val="tx1"/>
                </a:solidFill>
              </a:rPr>
              <a:t>properties</a:t>
            </a:r>
            <a:r>
              <a:rPr lang="en-US" dirty="0">
                <a:solidFill>
                  <a:schemeClr val="tx1"/>
                </a:solidFill>
              </a:rPr>
              <a:t> in that </a:t>
            </a:r>
            <a:r>
              <a:rPr lang="en-US" b="1" i="1" dirty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object.</a:t>
            </a:r>
          </a:p>
          <a:p>
            <a:r>
              <a:rPr lang="en-US" dirty="0">
                <a:solidFill>
                  <a:schemeClr val="tx1"/>
                </a:solidFill>
              </a:rPr>
              <a:t>Some important </a:t>
            </a:r>
            <a:r>
              <a:rPr lang="en-US" b="1" i="1" dirty="0" err="1">
                <a:solidFill>
                  <a:schemeClr val="tx1"/>
                </a:solidFill>
              </a:rPr>
              <a:t>PropertyInfo</a:t>
            </a:r>
            <a:r>
              <a:rPr lang="en-US" dirty="0">
                <a:solidFill>
                  <a:schemeClr val="tx1"/>
                </a:solidFill>
              </a:rPr>
              <a:t> Properties and extension methods are: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2A8F13-456A-EB2A-0038-DDAF980B2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0728"/>
              </p:ext>
            </p:extLst>
          </p:nvPr>
        </p:nvGraphicFramePr>
        <p:xfrm>
          <a:off x="1097279" y="3613758"/>
          <a:ext cx="473908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79">
                  <a:extLst>
                    <a:ext uri="{9D8B030D-6E8A-4147-A177-3AD203B41FA5}">
                      <a16:colId xmlns:a16="http://schemas.microsoft.com/office/drawing/2014/main" val="2402379082"/>
                    </a:ext>
                  </a:extLst>
                </a:gridCol>
                <a:gridCol w="2957305">
                  <a:extLst>
                    <a:ext uri="{9D8B030D-6E8A-4147-A177-3AD203B41FA5}">
                      <a16:colId xmlns:a16="http://schemas.microsoft.com/office/drawing/2014/main" val="107714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Method/Property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2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Gets the official name of the field.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7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GetMethod()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 </a:t>
                      </a:r>
                      <a:r>
                        <a:rPr lang="en-US" sz="1400" b="1" i="1" dirty="0"/>
                        <a:t>get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accessor for this property.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3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PropertyType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type of this property.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GetValue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(Obj)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Gets the value of the property.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SetValue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(Obj, Obj)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Sets the value of the property.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247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525D8B0-494E-9F44-66AD-293E02F89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999" y="3613758"/>
            <a:ext cx="4959682" cy="314687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937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6" y="0"/>
            <a:ext cx="7838171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Reflection assists languages to operate in networks by providing libraries for serialization, bundling, and varying data formats. Reflection is a language more suited to network-oriented code.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045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https://en.wikipedia.org/wiki/Reflective_programming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20E6-99CB-4B5B-B430-2D616F6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History of Reflection.</a:t>
            </a:r>
            <a:endParaRPr lang="en-US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BCC2-7E96-4CF7-ABDB-A88E35D6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49087"/>
            <a:ext cx="5303520" cy="2047921"/>
          </a:xfrm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solidFill>
                  <a:schemeClr val="tx1"/>
                </a:solidFill>
              </a:rPr>
              <a:t>In 1982, Brian Smith proposed computational reflection in procedural programming languages and the notion of the meta-circular interpreter as a component of 3-Lisp.</a:t>
            </a:r>
          </a:p>
        </p:txBody>
      </p:sp>
      <p:pic>
        <p:nvPicPr>
          <p:cNvPr id="1026" name="Picture 2" descr="The Journey of ENIAC, the World's First Computer - Sims ...">
            <a:extLst>
              <a:ext uri="{FF2B5EF4-FFF2-40B4-BE49-F238E27FC236}">
                <a16:creationId xmlns:a16="http://schemas.microsoft.com/office/drawing/2014/main" id="{6308DD89-769D-DFCE-5F20-12F4710E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12" y="4031461"/>
            <a:ext cx="4062485" cy="223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536BD-D35F-D78D-C7D6-82EC5908D702}"/>
              </a:ext>
            </a:extLst>
          </p:cNvPr>
          <p:cNvSpPr txBox="1"/>
          <p:nvPr/>
        </p:nvSpPr>
        <p:spPr>
          <a:xfrm>
            <a:off x="1097280" y="1904516"/>
            <a:ext cx="10058400" cy="2492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The earliest computers were inherently reflective. Their architectures were programmed by defining instructions as data and using self-modifying code.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As programming moved to compiled languages (C,C++) this reflective ability largely disappeared until new programming languages with built-in reflection appeared.</a:t>
            </a:r>
          </a:p>
        </p:txBody>
      </p:sp>
    </p:spTree>
    <p:extLst>
      <p:ext uri="{BB962C8B-B14F-4D97-AF65-F5344CB8AC3E}">
        <p14:creationId xmlns:p14="http://schemas.microsoft.com/office/powerpoint/2010/main" val="25546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9E2-D753-FB1C-0881-DB12FB64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Reflection?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https://en.wikipedia.org/wiki/Reflective_programming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D69B-2FF6-ED56-1279-CD7B180B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6236"/>
            <a:ext cx="9932670" cy="445207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Reflection can be used for observing and modifying program execution during runtime based on the state of different program elements. A reflection-oriented program component can monitor the execution of code and then modify itself according to predefined goals.</a:t>
            </a:r>
          </a:p>
          <a:p>
            <a:r>
              <a:rPr lang="en-US" dirty="0">
                <a:solidFill>
                  <a:schemeClr val="tx1"/>
                </a:solidFill>
              </a:rPr>
              <a:t>In OOP languages, reflection: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inspection of assemblies, classes, interfaces, fields, and methods at runtime without knowing the names of the interfaces, fields, methods at compile 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instantiation of new objects and invocation of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used as part of testing for mocking objects and bringing otherwise unreachable, and thereby untestable, code into scope.</a:t>
            </a:r>
          </a:p>
          <a:p>
            <a:r>
              <a:rPr lang="en-US" dirty="0">
                <a:solidFill>
                  <a:schemeClr val="tx1"/>
                </a:solidFill>
              </a:rPr>
              <a:t>In some languages (like C#), reflection can be used to bypass member accessibility rules. It is also possible to find non-public class methods and manually invoke them.</a:t>
            </a:r>
          </a:p>
        </p:txBody>
      </p:sp>
    </p:spTree>
    <p:extLst>
      <p:ext uri="{BB962C8B-B14F-4D97-AF65-F5344CB8AC3E}">
        <p14:creationId xmlns:p14="http://schemas.microsoft.com/office/powerpoint/2010/main" val="362811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B0DD-9C23-9635-D153-4AD5A792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Reflection in .NET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https://docs.microsoft.com/en-us/dotnet/csharp/programming-guide/concepts/reflection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40F5-8AC1-196F-45E1-E04116E0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751"/>
            <a:ext cx="10058400" cy="2113329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Reflection provides type </a:t>
            </a:r>
            <a:r>
              <a:rPr lang="en-US" sz="2400" dirty="0" err="1">
                <a:solidFill>
                  <a:schemeClr val="tx1"/>
                </a:solidFill>
                <a:hlinkClick r:id="rId3"/>
              </a:rPr>
              <a:t>Type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objects that describe assemblies, modules, and types.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use reflection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dynamically create an instance of a type,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bind the type to an existing object, 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the type from an existing object and invoke its methods or access its fields and properties.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8BBB1-8176-3278-AB89-F609C6C60405}"/>
              </a:ext>
            </a:extLst>
          </p:cNvPr>
          <p:cNvSpPr txBox="1"/>
          <p:nvPr/>
        </p:nvSpPr>
        <p:spPr>
          <a:xfrm>
            <a:off x="3240850" y="4017080"/>
            <a:ext cx="603507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// Using </a:t>
            </a:r>
            <a:r>
              <a:rPr lang="en-US" sz="2400" dirty="0" err="1">
                <a:solidFill>
                  <a:srgbClr val="00B050"/>
                </a:solidFill>
              </a:rPr>
              <a:t>GetType</a:t>
            </a:r>
            <a:r>
              <a:rPr lang="en-US" sz="2400" dirty="0">
                <a:solidFill>
                  <a:srgbClr val="00B050"/>
                </a:solidFill>
              </a:rPr>
              <a:t>() to obtain type information: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myInt</a:t>
            </a:r>
            <a:r>
              <a:rPr lang="en-US" sz="2400" dirty="0">
                <a:solidFill>
                  <a:schemeClr val="bg1"/>
                </a:solidFill>
              </a:rPr>
              <a:t>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Type </a:t>
            </a:r>
            <a:r>
              <a:rPr lang="en-US" sz="2400" dirty="0" err="1">
                <a:solidFill>
                  <a:schemeClr val="bg1"/>
                </a:solidFill>
              </a:rPr>
              <a:t>type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myInt.GetType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Console.WriteLine</a:t>
            </a:r>
            <a:r>
              <a:rPr lang="en-US" sz="2400" dirty="0">
                <a:solidFill>
                  <a:schemeClr val="bg1"/>
                </a:solidFill>
              </a:rPr>
              <a:t>(type);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// prints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FMono-Regular"/>
              </a:rPr>
              <a:t>System.Int32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1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97D9-49C5-BE15-525F-B14F9DFC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to use Reflection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https://docs.microsoft.com/en-us/dotnet/csharp/programming-guide/concepts/reflection#reflection-overview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https://docs.microsoft.com/en-us/dotnet/framework/reflection-and-codedom/reflection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F01E-36A6-BCF7-3FC6-189BA46F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8761"/>
            <a:ext cx="5221074" cy="44970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Reflection is useful in the following situations: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you need to access attributes in your program's metadata.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Retrieving Information Stored in Attributes.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examining and instantiating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in an assembly.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rgbClr val="FF0000"/>
                </a:solidFill>
              </a:rPr>
              <a:t>System.Reflection.Emit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building new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at run 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performing </a:t>
            </a:r>
            <a:r>
              <a:rPr lang="en-US" sz="1800" b="1" i="1" dirty="0">
                <a:solidFill>
                  <a:schemeClr val="tx1"/>
                </a:solidFill>
              </a:rPr>
              <a:t>late binding</a:t>
            </a:r>
            <a:r>
              <a:rPr lang="en-US" sz="1800" dirty="0">
                <a:solidFill>
                  <a:schemeClr val="tx1"/>
                </a:solidFill>
              </a:rPr>
              <a:t>, accessing methods on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created at run time.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5"/>
              </a:rPr>
              <a:t>See Dynamically Loading and Using Types.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2535A-29D1-534F-05A1-7C9EEEE1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369" y="2789525"/>
            <a:ext cx="4426432" cy="2763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// Without reflection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Foo foo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Foo();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foo.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PrintHello()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// With reflection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Object foo = Activator.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CreateInstance(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"complete.classpath.and.Foo"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MethodInfo method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foo.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GetType().GetMethod(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"PrintHello"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method.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Invoke(foo,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9153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B04F-F4D2-0AB0-0333-02F5613B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 Class: A Reflections datatype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https://docs.microsoft.com/en-us/dotnet/api/system.type?view=net-6.0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65E-0F4D-C080-7E08-2FDBFBDB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700"/>
            <a:ext cx="10058400" cy="1770796"/>
          </a:xfrm>
        </p:spPr>
        <p:txBody>
          <a:bodyPr anchor="ctr">
            <a:normAutofit lnSpcReduction="1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 Class – Represents all class </a:t>
            </a:r>
            <a:r>
              <a:rPr lang="en-US" b="1" i="1" dirty="0">
                <a:solidFill>
                  <a:schemeClr val="tx1"/>
                </a:solidFill>
              </a:rPr>
              <a:t>types</a:t>
            </a:r>
            <a:r>
              <a:rPr lang="en-US" dirty="0">
                <a:solidFill>
                  <a:schemeClr val="tx1"/>
                </a:solidFill>
              </a:rPr>
              <a:t> (interface, array, value, enum, generic, </a:t>
            </a:r>
            <a:r>
              <a:rPr lang="en-US" b="1" i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 parameters).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 is the root of </a:t>
            </a:r>
            <a:r>
              <a:rPr lang="en-US" dirty="0" err="1">
                <a:solidFill>
                  <a:srgbClr val="FF0000"/>
                </a:solidFill>
              </a:rPr>
              <a:t>System.Reflection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is the primary way to access metadata. Use the members and extension methods of </a:t>
            </a:r>
            <a:r>
              <a:rPr lang="en-US" b="1" i="1" dirty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to get information about any </a:t>
            </a:r>
            <a:r>
              <a:rPr lang="en-US" b="1" i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, about the members of the </a:t>
            </a:r>
            <a:r>
              <a:rPr lang="en-US" b="1" i="1" dirty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(class constructors, methods, fields, properties, events), and the module and assembly of the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B9F6A-2904-08E4-86B9-AAA0571F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06" y="3600345"/>
            <a:ext cx="5280973" cy="272974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45660-3C99-9F79-E51C-FD16F49DEADC}"/>
              </a:ext>
            </a:extLst>
          </p:cNvPr>
          <p:cNvSpPr txBox="1"/>
          <p:nvPr/>
        </p:nvSpPr>
        <p:spPr>
          <a:xfrm>
            <a:off x="1097280" y="3641918"/>
            <a:ext cx="4777427" cy="272974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900" b="1" i="1" dirty="0">
                <a:solidFill>
                  <a:schemeClr val="tx1"/>
                </a:solidFill>
              </a:rPr>
              <a:t>Type</a:t>
            </a:r>
            <a:r>
              <a:rPr lang="en-US" sz="1900" dirty="0">
                <a:solidFill>
                  <a:schemeClr val="tx1"/>
                </a:solidFill>
              </a:rPr>
              <a:t> access requires no special permissions. A derived class can access protected members of the calling code's base classes. Access is allowed to members of the calling code's assembly.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900" dirty="0"/>
              <a:t>In the code at right, </a:t>
            </a:r>
            <a:r>
              <a:rPr lang="en-US" sz="1900" dirty="0">
                <a:solidFill>
                  <a:srgbClr val="FF0000"/>
                </a:solidFill>
              </a:rPr>
              <a:t>.</a:t>
            </a:r>
            <a:r>
              <a:rPr lang="en-US" sz="1900" dirty="0" err="1">
                <a:solidFill>
                  <a:srgbClr val="FF0000"/>
                </a:solidFill>
              </a:rPr>
              <a:t>GetType</a:t>
            </a:r>
            <a:r>
              <a:rPr lang="en-US" sz="1900" dirty="0">
                <a:solidFill>
                  <a:srgbClr val="FF0000"/>
                </a:solidFill>
              </a:rPr>
              <a:t>().Name </a:t>
            </a:r>
            <a:r>
              <a:rPr lang="en-US" sz="1900" dirty="0"/>
              <a:t>gets the official name of the type.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A02-12E1-95E6-8F65-CBC6E918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MemberInfo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https://learn.microsoft.com/en-us/dotnet/api/system.reflection.memberinfo?view=net-6.0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4E05-573C-15A5-417F-F33196AE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5167"/>
            <a:ext cx="5183254" cy="2248422"/>
          </a:xfrm>
        </p:spPr>
        <p:txBody>
          <a:bodyPr anchor="ctr">
            <a:noAutofit/>
          </a:bodyPr>
          <a:lstStyle/>
          <a:p>
            <a:r>
              <a:rPr lang="en-US" b="1" i="1" dirty="0" err="1">
                <a:solidFill>
                  <a:schemeClr val="tx1"/>
                </a:solidFill>
              </a:rPr>
              <a:t>MemberInfo</a:t>
            </a:r>
            <a:r>
              <a:rPr lang="en-US" dirty="0">
                <a:solidFill>
                  <a:schemeClr val="tx1"/>
                </a:solidFill>
              </a:rPr>
              <a:t> contains information about the attributes of a class member and provides access to member metadata. Use </a:t>
            </a:r>
            <a:r>
              <a:rPr lang="en-US" dirty="0" err="1">
                <a:solidFill>
                  <a:srgbClr val="FF0000"/>
                </a:solidFill>
              </a:rPr>
              <a:t>Type.GetMembers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to get an array of the members of a </a:t>
            </a:r>
            <a:r>
              <a:rPr lang="en-US" b="1" i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Some important </a:t>
            </a:r>
            <a:r>
              <a:rPr lang="en-US" b="1" i="1" dirty="0" err="1">
                <a:solidFill>
                  <a:schemeClr val="tx1"/>
                </a:solidFill>
              </a:rPr>
              <a:t>MemberInfo</a:t>
            </a:r>
            <a:r>
              <a:rPr lang="en-US" dirty="0">
                <a:solidFill>
                  <a:schemeClr val="tx1"/>
                </a:solidFill>
              </a:rPr>
              <a:t> Properties and extension methods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31852-6536-A853-86A8-DA6CC5FD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22" y="2018160"/>
            <a:ext cx="4875147" cy="427617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8A24F6C-2A76-15E7-54CE-AC04311E3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36767"/>
              </p:ext>
            </p:extLst>
          </p:nvPr>
        </p:nvGraphicFramePr>
        <p:xfrm>
          <a:off x="1097279" y="4187313"/>
          <a:ext cx="499872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705">
                  <a:extLst>
                    <a:ext uri="{9D8B030D-6E8A-4147-A177-3AD203B41FA5}">
                      <a16:colId xmlns:a16="http://schemas.microsoft.com/office/drawing/2014/main" val="2402379082"/>
                    </a:ext>
                  </a:extLst>
                </a:gridCol>
                <a:gridCol w="3096016">
                  <a:extLst>
                    <a:ext uri="{9D8B030D-6E8A-4147-A177-3AD203B41FA5}">
                      <a16:colId xmlns:a16="http://schemas.microsoft.com/office/drawing/2014/main" val="107714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Method/Property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2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MemberType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a 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MemberTypes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(method, constructor, event,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7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hlinkClick r:id="rId6"/>
                        </a:rPr>
                        <a:t>.Name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Contains the member's official name.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3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GetType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 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Type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current instance.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3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A02-12E1-95E6-8F65-CBC6E918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MethodInfo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https://learn.microsoft.com/en-us/dotnet/api/system.reflection.methodinfo?view=net-6.0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4E05-573C-15A5-417F-F33196AE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958"/>
            <a:ext cx="10058400" cy="1296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MethodInfo</a:t>
            </a:r>
            <a:r>
              <a:rPr lang="en-US" dirty="0">
                <a:solidFill>
                  <a:schemeClr val="tx1"/>
                </a:solidFill>
              </a:rPr>
              <a:t> Class contains the attributes of a method and provides access to method metadata. Use </a:t>
            </a:r>
            <a:r>
              <a:rPr lang="en-US" dirty="0" err="1">
                <a:solidFill>
                  <a:srgbClr val="FF0000"/>
                </a:solidFill>
              </a:rPr>
              <a:t>Type.GetMethods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to get references to the methods in that </a:t>
            </a:r>
            <a:r>
              <a:rPr lang="en-US" b="1" i="1" dirty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object.</a:t>
            </a:r>
          </a:p>
          <a:p>
            <a:r>
              <a:rPr lang="en-US" dirty="0">
                <a:solidFill>
                  <a:schemeClr val="tx1"/>
                </a:solidFill>
              </a:rPr>
              <a:t>Some important </a:t>
            </a:r>
            <a:r>
              <a:rPr lang="en-US" b="1" i="1" dirty="0">
                <a:solidFill>
                  <a:schemeClr val="tx1"/>
                </a:solidFill>
              </a:rPr>
              <a:t>MethodInfo</a:t>
            </a:r>
            <a:r>
              <a:rPr lang="en-US" dirty="0">
                <a:solidFill>
                  <a:schemeClr val="tx1"/>
                </a:solidFill>
              </a:rPr>
              <a:t> Properties and extension methods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DFA1E-8C26-456E-DC39-0AE66DD8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09" y="3238109"/>
            <a:ext cx="4679155" cy="291591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2A8F13-456A-EB2A-0038-DDAF980B2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210"/>
              </p:ext>
            </p:extLst>
          </p:nvPr>
        </p:nvGraphicFramePr>
        <p:xfrm>
          <a:off x="1097279" y="3238109"/>
          <a:ext cx="5109367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996">
                  <a:extLst>
                    <a:ext uri="{9D8B030D-6E8A-4147-A177-3AD203B41FA5}">
                      <a16:colId xmlns:a16="http://schemas.microsoft.com/office/drawing/2014/main" val="2402379082"/>
                    </a:ext>
                  </a:extLst>
                </a:gridCol>
                <a:gridCol w="3188371">
                  <a:extLst>
                    <a:ext uri="{9D8B030D-6E8A-4147-A177-3AD203B41FA5}">
                      <a16:colId xmlns:a16="http://schemas.microsoft.com/office/drawing/2014/main" val="107714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Method/Property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2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hlinkClick r:id="rId4"/>
                        </a:rPr>
                        <a:t>Name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the Method Name.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7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 err="1">
                          <a:hlinkClick r:id="rId5"/>
                        </a:rPr>
                        <a:t>ReturnParameter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 </a:t>
                      </a:r>
                      <a:r>
                        <a:rPr lang="en-US" sz="1600" dirty="0" err="1">
                          <a:hlinkClick r:id="rId6"/>
                        </a:rPr>
                        <a:t>ParameterInfo</a:t>
                      </a:r>
                      <a:r>
                        <a:rPr lang="en-US" sz="1600" dirty="0"/>
                        <a:t> object representing the return </a:t>
                      </a:r>
                      <a:r>
                        <a:rPr lang="en-US" sz="1600" b="1" i="1" dirty="0"/>
                        <a:t>type </a:t>
                      </a:r>
                      <a:r>
                        <a:rPr lang="en-US" sz="1600" dirty="0"/>
                        <a:t>of the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3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 err="1">
                          <a:hlinkClick r:id="rId7"/>
                        </a:rPr>
                        <a:t>GetMethodBody</a:t>
                      </a:r>
                      <a:r>
                        <a:rPr lang="en-US" sz="1600" dirty="0">
                          <a:hlinkClick r:id="rId7"/>
                        </a:rPr>
                        <a:t>()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</a:t>
                      </a:r>
                      <a:r>
                        <a:rPr lang="en-US" sz="1600" dirty="0" err="1">
                          <a:hlinkClick r:id="rId8"/>
                        </a:rPr>
                        <a:t>MethodBody</a:t>
                      </a:r>
                      <a:r>
                        <a:rPr lang="en-US" sz="1600" dirty="0"/>
                        <a:t> object.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 err="1">
                          <a:hlinkClick r:id="rId9"/>
                        </a:rPr>
                        <a:t>GetParameters</a:t>
                      </a:r>
                      <a:r>
                        <a:rPr lang="en-US" sz="1600" dirty="0">
                          <a:hlinkClick r:id="rId9"/>
                        </a:rPr>
                        <a:t>()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methods parameters.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hlinkClick r:id="rId10"/>
                        </a:rPr>
                        <a:t>Invoke()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Invokes the method and returns an object representing the return.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24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8603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SFMono-Regular</vt:lpstr>
      <vt:lpstr>1_RetrospectVTI</vt:lpstr>
      <vt:lpstr>Reflection</vt:lpstr>
      <vt:lpstr>Reflection assists languages to operate in networks by providing libraries for serialization, bundling, and varying data formats. Reflection is a language more suited to network-oriented code.</vt:lpstr>
      <vt:lpstr>A History of Reflection.</vt:lpstr>
      <vt:lpstr>What is Reflection? https://en.wikipedia.org/wiki/Reflective_programming</vt:lpstr>
      <vt:lpstr>Reflection in .NET https://docs.microsoft.com/en-us/dotnet/csharp/programming-guide/concepts/reflection</vt:lpstr>
      <vt:lpstr>When to use Reflection https://docs.microsoft.com/en-us/dotnet/csharp/programming-guide/concepts/reflection#reflection-overview https://docs.microsoft.com/en-us/dotnet/framework/reflection-and-codedom/reflection</vt:lpstr>
      <vt:lpstr>Type Class: A Reflections datatype https://docs.microsoft.com/en-us/dotnet/api/system.type?view=net-6.0</vt:lpstr>
      <vt:lpstr>MemberInfo https://learn.microsoft.com/en-us/dotnet/api/system.reflection.memberinfo?view=net-6.0</vt:lpstr>
      <vt:lpstr>MethodInfo https://learn.microsoft.com/en-us/dotnet/api/system.reflection.methodinfo?view=net-6.0</vt:lpstr>
      <vt:lpstr>FieldInfo https://learn.microsoft.com/en-us/dotnet/api/system.reflection.fieldinfo?view=net-6.0</vt:lpstr>
      <vt:lpstr>PropertyInfo https://learn.microsoft.com/en-us/dotnet/api/system.reflection.propertyinfo?view=net-6.0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2020-02-27T05:00:36Z</dcterms:created>
  <dcterms:modified xsi:type="dcterms:W3CDTF">2023-08-05T15:14:56Z</dcterms:modified>
</cp:coreProperties>
</file>