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6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microservice-ddd-cqrs-patterns/infrastructure-persistence-layer-design#:~:text=of%20Work%20patterns.-,The%20Repository%20pattern,from%20the%20domain%20model%20layer.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msp-n-p/ff649690(v=pandp.10)?redirectedfrom=MSDN" TargetMode="External"/><Relationship Id="rId2" Type="http://schemas.openxmlformats.org/officeDocument/2006/relationships/hyperlink" Target="https://docs.microsoft.com/en-us/dotnet/architecture/microservices/microservice-ddd-cqrs-patterns/infrastructure-persistence-layer-design#the-repository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architecture/microservices/microservice-ddd-cqrs-patterns/infrastructure-persistence-layer-design#define-one-repository-per-aggreg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architecture/microservices/microservice-ddd-cqrs-patterns/infrastructure-persistence-layer-design#define-one-repository-per-aggreg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architecture/microservices/microservice-ddd-cqrs-patterns/infrastructure-persistence-layer-design#the-repository-pattern-makes-it-easier-to-test-your-application-log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rywoodfine.com/generic-repository-pattern-net-co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4EBD-C6AC-4D1B-B5FD-03FD8C2E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vs Unit-of-Work Patterns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23EC-F652-4F90-908F-37E85FBF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259"/>
            <a:ext cx="10058400" cy="1504741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implement the </a:t>
            </a:r>
            <a:r>
              <a:rPr lang="en-US" b="1" i="1" dirty="0">
                <a:solidFill>
                  <a:schemeClr val="tx1"/>
                </a:solidFill>
              </a:rPr>
              <a:t>Repository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Unit-of-Work </a:t>
            </a:r>
            <a:r>
              <a:rPr lang="en-US" dirty="0">
                <a:solidFill>
                  <a:schemeClr val="tx1"/>
                </a:solidFill>
              </a:rPr>
              <a:t>patterns.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use </a:t>
            </a:r>
            <a:r>
              <a:rPr lang="en-US" b="1" i="1" dirty="0">
                <a:solidFill>
                  <a:schemeClr val="tx1"/>
                </a:solidFill>
              </a:rPr>
              <a:t>repository</a:t>
            </a:r>
            <a:r>
              <a:rPr lang="en-US" dirty="0">
                <a:solidFill>
                  <a:schemeClr val="tx1"/>
                </a:solidFill>
              </a:rPr>
              <a:t> classes with or without a </a:t>
            </a:r>
            <a:r>
              <a:rPr lang="en-US" b="1" i="1" dirty="0">
                <a:solidFill>
                  <a:schemeClr val="tx1"/>
                </a:solidFill>
              </a:rPr>
              <a:t>Unit-of-Work </a:t>
            </a:r>
            <a:r>
              <a:rPr lang="en-US" dirty="0">
                <a:solidFill>
                  <a:schemeClr val="tx1"/>
                </a:solidFill>
              </a:rPr>
              <a:t>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implement a single repository for each entity type.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implementing one entity class for each type, you can use 1) separate classes, 2) a generic base class with derived classes, or 3) an abstract base class and derived classes. </a:t>
            </a:r>
          </a:p>
        </p:txBody>
      </p:sp>
      <p:pic>
        <p:nvPicPr>
          <p:cNvPr id="1026" name="Picture 2" descr="Design Patterns: Solution to Software Design Problems - Edureka">
            <a:extLst>
              <a:ext uri="{FF2B5EF4-FFF2-40B4-BE49-F238E27FC236}">
                <a16:creationId xmlns:a16="http://schemas.microsoft.com/office/drawing/2014/main" id="{0A3F9F7C-B68C-4B14-B5BE-B1F891E23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5599" r="19245" b="9582"/>
          <a:stretch/>
        </p:blipFill>
        <p:spPr bwMode="auto">
          <a:xfrm>
            <a:off x="4903596" y="3238258"/>
            <a:ext cx="6422235" cy="339269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E77334-F122-479D-A03C-63FA36D2BA32}"/>
              </a:ext>
            </a:extLst>
          </p:cNvPr>
          <p:cNvSpPr txBox="1">
            <a:spLocks/>
          </p:cNvSpPr>
          <p:nvPr/>
        </p:nvSpPr>
        <p:spPr>
          <a:xfrm>
            <a:off x="1097280" y="3139997"/>
            <a:ext cx="3746025" cy="3230547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include business logic in your </a:t>
            </a:r>
            <a:r>
              <a:rPr lang="en-US" b="1" i="1" dirty="0">
                <a:solidFill>
                  <a:schemeClr val="tx1"/>
                </a:solidFill>
              </a:rPr>
              <a:t>repository</a:t>
            </a:r>
            <a:r>
              <a:rPr lang="en-US" dirty="0">
                <a:solidFill>
                  <a:schemeClr val="tx1"/>
                </a:solidFill>
              </a:rPr>
              <a:t> or restrict it to data access logic.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build an abstraction layer into your database </a:t>
            </a:r>
            <a:r>
              <a:rPr lang="en-US" b="1" i="1" dirty="0">
                <a:solidFill>
                  <a:schemeClr val="tx1"/>
                </a:solidFill>
              </a:rPr>
              <a:t>context</a:t>
            </a:r>
            <a:r>
              <a:rPr lang="en-US" dirty="0">
                <a:solidFill>
                  <a:schemeClr val="tx1"/>
                </a:solidFill>
              </a:rPr>
              <a:t> class by using </a:t>
            </a:r>
            <a:r>
              <a:rPr lang="en-US" dirty="0" err="1">
                <a:solidFill>
                  <a:schemeClr val="tx1"/>
                </a:solidFill>
              </a:rPr>
              <a:t>IDbSet</a:t>
            </a:r>
            <a:r>
              <a:rPr lang="en-US" dirty="0">
                <a:solidFill>
                  <a:schemeClr val="tx1"/>
                </a:solidFill>
              </a:rPr>
              <a:t> interfaces there instead of </a:t>
            </a:r>
            <a:r>
              <a:rPr lang="en-US" dirty="0" err="1">
                <a:solidFill>
                  <a:schemeClr val="tx1"/>
                </a:solidFill>
              </a:rPr>
              <a:t>DbSet</a:t>
            </a:r>
            <a:r>
              <a:rPr lang="en-US" dirty="0">
                <a:solidFill>
                  <a:schemeClr val="tx1"/>
                </a:solidFill>
              </a:rPr>
              <a:t> types for your entity sets. </a:t>
            </a:r>
          </a:p>
          <a:p>
            <a:r>
              <a:rPr lang="en-US" dirty="0">
                <a:solidFill>
                  <a:schemeClr val="tx1"/>
                </a:solidFill>
              </a:rPr>
              <a:t>Every approach to implementing an abstraction layer is just one consideration when creating an application. Choose which pattern is right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57252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87DB-FA0B-4B8F-986C-491668A9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58C9-BEA5-4302-AF16-BAF608EE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6947"/>
            <a:ext cx="3685735" cy="3793755"/>
          </a:xfrm>
        </p:spPr>
        <p:txBody>
          <a:bodyPr anchor="b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idea is to use a </a:t>
            </a:r>
            <a:r>
              <a:rPr lang="en-US" b="1" i="1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member-function (</a:t>
            </a:r>
            <a:r>
              <a:rPr lang="en-US" b="1" i="1" dirty="0">
                <a:solidFill>
                  <a:schemeClr val="tx1"/>
                </a:solidFill>
              </a:rPr>
              <a:t>static factory method</a:t>
            </a:r>
            <a:r>
              <a:rPr lang="en-US" dirty="0">
                <a:solidFill>
                  <a:schemeClr val="tx1"/>
                </a:solidFill>
              </a:rPr>
              <a:t>) that creates &amp; returns instances, hiding the details of class modules from the user.</a:t>
            </a:r>
          </a:p>
          <a:p>
            <a:r>
              <a:rPr lang="en-US" dirty="0">
                <a:solidFill>
                  <a:schemeClr val="tx1"/>
                </a:solidFill>
              </a:rPr>
              <a:t>A factory pattern is one of the core design principles to create an object, allowing clients to create objects of a library(explained below) in a way such that it doesn’t have tight coupling with the class hierarchy of the library.</a:t>
            </a:r>
          </a:p>
        </p:txBody>
      </p:sp>
      <p:pic>
        <p:nvPicPr>
          <p:cNvPr id="2050" name="Picture 2" descr="How to use Factory Method Design Pattern in C# - DEV Community">
            <a:extLst>
              <a:ext uri="{FF2B5EF4-FFF2-40B4-BE49-F238E27FC236}">
                <a16:creationId xmlns:a16="http://schemas.microsoft.com/office/drawing/2014/main" id="{E4791954-A6FF-4AE7-9BC6-72C1091B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32053" r="8436"/>
          <a:stretch/>
        </p:blipFill>
        <p:spPr bwMode="auto">
          <a:xfrm>
            <a:off x="4943789" y="2951594"/>
            <a:ext cx="6373016" cy="28857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33D5B-6017-4AF3-A959-61462E526908}"/>
              </a:ext>
            </a:extLst>
          </p:cNvPr>
          <p:cNvSpPr txBox="1"/>
          <p:nvPr/>
        </p:nvSpPr>
        <p:spPr>
          <a:xfrm>
            <a:off x="1097280" y="1909840"/>
            <a:ext cx="10058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In </a:t>
            </a:r>
            <a:r>
              <a:rPr lang="en-US" sz="1900" b="1" i="1" dirty="0">
                <a:solidFill>
                  <a:schemeClr val="tx1"/>
                </a:solidFill>
              </a:rPr>
              <a:t>Factory pattern</a:t>
            </a:r>
            <a:r>
              <a:rPr lang="en-US" sz="1900" dirty="0">
                <a:solidFill>
                  <a:schemeClr val="tx1"/>
                </a:solidFill>
              </a:rPr>
              <a:t>, objects are created without exposing the creation logic to the client. The client uses the same interface (UI) to create each new type of object. </a:t>
            </a:r>
          </a:p>
        </p:txBody>
      </p:sp>
    </p:spTree>
    <p:extLst>
      <p:ext uri="{BB962C8B-B14F-4D97-AF65-F5344CB8AC3E}">
        <p14:creationId xmlns:p14="http://schemas.microsoft.com/office/powerpoint/2010/main" val="323706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87DB-FA0B-4B8F-986C-491668A9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Factory Design Pattern</a:t>
            </a:r>
          </a:p>
        </p:txBody>
      </p:sp>
      <p:pic>
        <p:nvPicPr>
          <p:cNvPr id="2050" name="Picture 2" descr="How to use Factory Method Design Pattern in C# - DEV Community">
            <a:extLst>
              <a:ext uri="{FF2B5EF4-FFF2-40B4-BE49-F238E27FC236}">
                <a16:creationId xmlns:a16="http://schemas.microsoft.com/office/drawing/2014/main" id="{E4791954-A6FF-4AE7-9BC6-72C1091B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32053" r="8436"/>
          <a:stretch/>
        </p:blipFill>
        <p:spPr bwMode="auto">
          <a:xfrm>
            <a:off x="1639556" y="2163265"/>
            <a:ext cx="8912888" cy="403581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75640-0C57-407E-AD52-87FE2BFB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974" y="4663441"/>
            <a:ext cx="1502228" cy="1124410"/>
          </a:xfr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The static </a:t>
            </a:r>
            <a:r>
              <a:rPr lang="en-US" dirty="0" err="1">
                <a:solidFill>
                  <a:srgbClr val="FF0000"/>
                </a:solidFill>
              </a:rPr>
              <a:t>FactoryMethod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exists to take responsibility away from the client.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0299B59-A828-481F-BFFB-B3A75433E4DD}"/>
              </a:ext>
            </a:extLst>
          </p:cNvPr>
          <p:cNvSpPr txBox="1">
            <a:spLocks/>
          </p:cNvSpPr>
          <p:nvPr/>
        </p:nvSpPr>
        <p:spPr>
          <a:xfrm>
            <a:off x="9944519" y="2022661"/>
            <a:ext cx="1502228" cy="1124410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vert="horz" lIns="0" tIns="45720" rIns="0" bIns="45720" rtlCol="0" anchor="ctr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class should not have logic to create the object.</a:t>
            </a:r>
          </a:p>
        </p:txBody>
      </p:sp>
    </p:spTree>
    <p:extLst>
      <p:ext uri="{BB962C8B-B14F-4D97-AF65-F5344CB8AC3E}">
        <p14:creationId xmlns:p14="http://schemas.microsoft.com/office/powerpoint/2010/main" val="62057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EC8-D8D5-4BA8-9127-6266376F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Singleton 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https://en.wikipedia.org/wiki/Singleton_pattern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45AC-E8A0-4F06-B767-0B7546D1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9187"/>
            <a:ext cx="6012728" cy="44765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Singleton </a:t>
            </a:r>
            <a:r>
              <a:rPr lang="en-US" dirty="0">
                <a:solidFill>
                  <a:schemeClr val="tx1"/>
                </a:solidFill>
              </a:rPr>
              <a:t>pattern restricts the instantiation of a class to one single instance. </a:t>
            </a:r>
          </a:p>
          <a:p>
            <a:r>
              <a:rPr lang="en-US" dirty="0">
                <a:solidFill>
                  <a:schemeClr val="tx1"/>
                </a:solidFill>
              </a:rPr>
              <a:t>This is useful when exactly one object is needed to coordinate actions across the system.</a:t>
            </a:r>
          </a:p>
          <a:p>
            <a:r>
              <a:rPr lang="en-US" dirty="0">
                <a:solidFill>
                  <a:schemeClr val="tx1"/>
                </a:solidFill>
              </a:rPr>
              <a:t>The singleton design pattern solves problems by allowing it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Ensure that a class only has one instance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Easily access the sole instance of a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its instantiation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Restrict the number of 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a global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D0E1F-8CD2-45F6-9A2E-E8705CF6CF85}"/>
              </a:ext>
            </a:extLst>
          </p:cNvPr>
          <p:cNvSpPr txBox="1"/>
          <p:nvPr/>
        </p:nvSpPr>
        <p:spPr>
          <a:xfrm>
            <a:off x="7369956" y="2229184"/>
            <a:ext cx="2824841" cy="3693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Rock-Paper-Scissors Game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D6B32-06E8-4F06-85A8-96B422D63C01}"/>
              </a:ext>
            </a:extLst>
          </p:cNvPr>
          <p:cNvSpPr/>
          <p:nvPr/>
        </p:nvSpPr>
        <p:spPr>
          <a:xfrm>
            <a:off x="6612565" y="2994410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4D4DE-02A2-4172-B589-DF71E48B9A5E}"/>
              </a:ext>
            </a:extLst>
          </p:cNvPr>
          <p:cNvSpPr/>
          <p:nvPr/>
        </p:nvSpPr>
        <p:spPr>
          <a:xfrm>
            <a:off x="9090737" y="2994410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Gameplay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488D2-959D-44E5-8C33-3C32DF30C2FF}"/>
              </a:ext>
            </a:extLst>
          </p:cNvPr>
          <p:cNvSpPr/>
          <p:nvPr/>
        </p:nvSpPr>
        <p:spPr>
          <a:xfrm>
            <a:off x="6351934" y="4583055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99F65-3091-4694-A88D-5C3D66EFC1DA}"/>
              </a:ext>
            </a:extLst>
          </p:cNvPr>
          <p:cNvSpPr/>
          <p:nvPr/>
        </p:nvSpPr>
        <p:spPr>
          <a:xfrm>
            <a:off x="6885124" y="5124383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Paper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9387A-2BBE-45E8-AF5A-E20FD50D9EFB}"/>
              </a:ext>
            </a:extLst>
          </p:cNvPr>
          <p:cNvSpPr/>
          <p:nvPr/>
        </p:nvSpPr>
        <p:spPr>
          <a:xfrm>
            <a:off x="7976416" y="5665711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Scissors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800BA-086C-470C-A41D-B82FADC044C9}"/>
              </a:ext>
            </a:extLst>
          </p:cNvPr>
          <p:cNvSpPr/>
          <p:nvPr/>
        </p:nvSpPr>
        <p:spPr>
          <a:xfrm>
            <a:off x="9095761" y="3861765"/>
            <a:ext cx="2009670" cy="331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370762-898A-461A-91F7-F2A0207149A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622235" y="3160208"/>
            <a:ext cx="468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248525-CA09-4E04-8007-290D2F4ED7AE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0095572" y="3326005"/>
            <a:ext cx="5024" cy="53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FA1EDB-0F4F-40AB-BDBD-94FCA59EB8B9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flipH="1">
            <a:off x="8361604" y="4193360"/>
            <a:ext cx="1738992" cy="55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E7BF80-12CA-44A6-AC8F-DDDDCA4434F7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flipH="1">
            <a:off x="8894794" y="4193360"/>
            <a:ext cx="1205802" cy="1096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1178FE-4336-402C-8B62-9A3B33B7A30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8981251" y="4193360"/>
            <a:ext cx="1119345" cy="1472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219" y="0"/>
            <a:ext cx="8692567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A repository layer holds methods that can perform actions on a Database. Repositories support the purpose of separating, clearly and in one direction, the dependencies between the work domain and the data allocation and/or mapping domains.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045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https://docs.microsoft.com/en-us/dotnet/architecture/microservices/microservice-ddd-cqrs-patterns/infrastructure-persistence-layer-design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D2D-78CE-488D-9F37-1BB49C76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Pattern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https://docs.microsoft.com/en-us/dotnet/architecture/microservices/microservice-ddd-cqrs-patterns/infrastructure-persistence-layer-design#the-repository-pattern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https://docs.microsoft.com/en-us/previous-versions/msp-n-p/ff649690(v=pandp.10)?redirectedfrom=MSDN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642A-6141-4894-9908-2EED4B8B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913467"/>
            <a:ext cx="3706733" cy="448733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Repositories are classes that encapsulate the logic required to access a data source.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They provide better maintainability and decouple the code and technology used to access databases from the domain model layer.</a:t>
            </a:r>
          </a:p>
        </p:txBody>
      </p:sp>
      <p:pic>
        <p:nvPicPr>
          <p:cNvPr id="1026" name="Picture 2" descr="Generic Repository Pattern in C# - Dot Net Tutorials">
            <a:extLst>
              <a:ext uri="{FF2B5EF4-FFF2-40B4-BE49-F238E27FC236}">
                <a16:creationId xmlns:a16="http://schemas.microsoft.com/office/drawing/2014/main" id="{DAE3184C-DEB8-470C-AABE-F9ED85F3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41" y="2597953"/>
            <a:ext cx="6065430" cy="311836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AF86B-E4D0-278B-59F6-816BAF842692}"/>
              </a:ext>
            </a:extLst>
          </p:cNvPr>
          <p:cNvSpPr txBox="1"/>
          <p:nvPr/>
        </p:nvSpPr>
        <p:spPr>
          <a:xfrm>
            <a:off x="8117541" y="37878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171968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C26-0C1B-471D-AA74-F9CC8BF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Pattern Best Practices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https://docs.microsoft.com/en-us/dotnet/architecture/microservices/microservice-ddd-cqrs-patterns/infrastructure-persistence-layer-design#define-one-repository-per-aggregate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8C68-CFC4-42CA-9C27-5BCE144E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1"/>
            <a:ext cx="4727787" cy="4538132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each API in a system, you should create one repository class.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is referred to as </a:t>
            </a:r>
            <a:r>
              <a:rPr lang="en-US" sz="1600" b="1" i="1" dirty="0">
                <a:solidFill>
                  <a:schemeClr val="tx1"/>
                </a:solidFill>
              </a:rPr>
              <a:t>Domain-Driven Design (DDD)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only layer you should use to update the database should be the repository layer.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transactional area (updates) must always be controlled by the repositories.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It’s considered acceptable to </a:t>
            </a:r>
            <a:r>
              <a:rPr lang="en-US" sz="1800" dirty="0">
                <a:solidFill>
                  <a:srgbClr val="FF0000"/>
                </a:solidFill>
              </a:rPr>
              <a:t>SELECT</a:t>
            </a:r>
            <a:r>
              <a:rPr lang="en-US" sz="1800" dirty="0">
                <a:solidFill>
                  <a:schemeClr val="tx1"/>
                </a:solidFill>
              </a:rPr>
              <a:t> (not </a:t>
            </a:r>
            <a:r>
              <a:rPr lang="en-US" sz="1800" dirty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chemeClr val="tx1"/>
                </a:solidFill>
              </a:rPr>
              <a:t>) data from the database through channels other than the repository because queries don't change the state of the database.</a:t>
            </a:r>
          </a:p>
        </p:txBody>
      </p:sp>
      <p:pic>
        <p:nvPicPr>
          <p:cNvPr id="2050" name="Picture 2" descr="Diagram showing relationships of domain and other infrastructure.">
            <a:extLst>
              <a:ext uri="{FF2B5EF4-FFF2-40B4-BE49-F238E27FC236}">
                <a16:creationId xmlns:a16="http://schemas.microsoft.com/office/drawing/2014/main" id="{16AE0717-2C78-4DB7-8031-69B8E5C6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038364"/>
            <a:ext cx="6062134" cy="46557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5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C26-0C1B-471D-AA74-F9CC8BF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Pattern Best Practices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https://docs.microsoft.com/en-us/dotnet/architecture/microservices/microservice-ddd-cqrs-patterns/infrastructure-persistence-layer-design#define-one-repository-per-aggregate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8C68-CFC4-42CA-9C27-5BCE144E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1"/>
            <a:ext cx="4693919" cy="453813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repository</a:t>
            </a:r>
            <a:r>
              <a:rPr lang="en-US" sz="1800" dirty="0">
                <a:solidFill>
                  <a:schemeClr val="tx1"/>
                </a:solidFill>
              </a:rPr>
              <a:t> allows you retrieve data from the database and store it in local C# class models while you work with the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Changed data can then be persisted back to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Never create a </a:t>
            </a:r>
            <a:r>
              <a:rPr lang="en-US" sz="1800" b="1" i="1" dirty="0">
                <a:solidFill>
                  <a:schemeClr val="tx1"/>
                </a:solidFill>
              </a:rPr>
              <a:t>repository</a:t>
            </a:r>
            <a:r>
              <a:rPr lang="en-US" sz="1800" dirty="0">
                <a:solidFill>
                  <a:schemeClr val="tx1"/>
                </a:solidFill>
              </a:rPr>
              <a:t> for each table in the database. Only define one </a:t>
            </a:r>
            <a:r>
              <a:rPr lang="en-US" sz="1800" b="1" i="1" dirty="0">
                <a:solidFill>
                  <a:schemeClr val="tx1"/>
                </a:solidFill>
              </a:rPr>
              <a:t>repository</a:t>
            </a:r>
            <a:r>
              <a:rPr lang="en-US" sz="1800" dirty="0">
                <a:solidFill>
                  <a:schemeClr val="tx1"/>
                </a:solidFill>
              </a:rPr>
              <a:t> layer for each whole database to maintain transactional consistency between all the tables within 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Entity Framework Core </a:t>
            </a:r>
            <a:r>
              <a:rPr lang="en-US" sz="1800" dirty="0">
                <a:solidFill>
                  <a:schemeClr val="tx1"/>
                </a:solidFill>
              </a:rPr>
              <a:t>forces the use of the </a:t>
            </a:r>
            <a:r>
              <a:rPr lang="en-US" sz="1800" b="1" i="1" dirty="0">
                <a:solidFill>
                  <a:schemeClr val="tx1"/>
                </a:solidFill>
              </a:rPr>
              <a:t>Repository Pattern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2" descr="Diagram showing relationships of domain and other infrastructure.">
            <a:extLst>
              <a:ext uri="{FF2B5EF4-FFF2-40B4-BE49-F238E27FC236}">
                <a16:creationId xmlns:a16="http://schemas.microsoft.com/office/drawing/2014/main" id="{8B8578C4-34E8-443C-853A-3CC911F4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038364"/>
            <a:ext cx="6062134" cy="46557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7526-77E6-4DAF-B39C-8249B00B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Pattern Benefits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https://docs.microsoft.com/en-us/dotnet/architecture/microservices/microservice-ddd-cqrs-patterns/infrastructure-persistence-layer-design#the-repository-pattern-makes-it-easier-to-test-your-application-logic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0677-7474-4265-801D-07669D6C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79601"/>
            <a:ext cx="5269652" cy="4555066"/>
          </a:xfrm>
        </p:spPr>
        <p:txBody>
          <a:bodyPr anchor="ctr"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repository layer interfaces are defined and placed in the business/model layer, the application layer (API service), won’t depend directly on the repository layer.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Repository layers make it easier to implement unit tests because it forces Single Responsibility Principle.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Dependency Injection </a:t>
            </a: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of a Web API allows mock </a:t>
            </a:r>
            <a:r>
              <a:rPr lang="en-US" sz="1800" b="1" i="1" dirty="0">
                <a:solidFill>
                  <a:schemeClr val="tx1"/>
                </a:solidFill>
              </a:rPr>
              <a:t>repositories</a:t>
            </a:r>
            <a:r>
              <a:rPr lang="en-US" sz="1800" dirty="0">
                <a:solidFill>
                  <a:schemeClr val="tx1"/>
                </a:solidFill>
              </a:rPr>
              <a:t> to return mocked (staged) data instead of data from the database. </a:t>
            </a:r>
          </a:p>
        </p:txBody>
      </p:sp>
      <p:pic>
        <p:nvPicPr>
          <p:cNvPr id="3074" name="Picture 2" descr="Using the Repository and Unit Of Work Pattern in .net core | Gary Woodfine">
            <a:extLst>
              <a:ext uri="{FF2B5EF4-FFF2-40B4-BE49-F238E27FC236}">
                <a16:creationId xmlns:a16="http://schemas.microsoft.com/office/drawing/2014/main" id="{CAB2D840-F3F6-417E-BADC-F7F48ACF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2091310"/>
            <a:ext cx="5097463" cy="462857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9874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0102-BC08-44F0-AC60-AA29EEF6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90" y="2013803"/>
            <a:ext cx="3313077" cy="2219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Repository Pattern Structure</a:t>
            </a:r>
            <a:br>
              <a:rPr lang="en-US" dirty="0"/>
            </a:br>
            <a:r>
              <a:rPr lang="en-US" sz="1600" dirty="0">
                <a:hlinkClick r:id="rId2"/>
              </a:rPr>
              <a:t>https://garywoodfine.com/generic-repository-pattern-net-core/</a:t>
            </a:r>
            <a:endParaRPr lang="en-US" dirty="0"/>
          </a:p>
        </p:txBody>
      </p:sp>
      <p:pic>
        <p:nvPicPr>
          <p:cNvPr id="5" name="Picture 2" descr="Using the Repository and Unit Of Work Pattern in .net core | Gary Woodfine">
            <a:extLst>
              <a:ext uri="{FF2B5EF4-FFF2-40B4-BE49-F238E27FC236}">
                <a16:creationId xmlns:a16="http://schemas.microsoft.com/office/drawing/2014/main" id="{3B231261-41AC-433C-BCDB-EBE5979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0" y="551824"/>
            <a:ext cx="6458090" cy="5864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A8CE7-8C82-4B4F-8C6B-D35D23643449}"/>
              </a:ext>
            </a:extLst>
          </p:cNvPr>
          <p:cNvSpPr txBox="1"/>
          <p:nvPr/>
        </p:nvSpPr>
        <p:spPr>
          <a:xfrm>
            <a:off x="5145106" y="1644067"/>
            <a:ext cx="169045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89680-B2C3-465D-87B2-23E78C496659}"/>
              </a:ext>
            </a:extLst>
          </p:cNvPr>
          <p:cNvSpPr txBox="1"/>
          <p:nvPr/>
        </p:nvSpPr>
        <p:spPr>
          <a:xfrm>
            <a:off x="5162522" y="867418"/>
            <a:ext cx="2048533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Controllers/Actions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F8CA2-2087-47B6-B04F-729027ECB2A3}"/>
              </a:ext>
            </a:extLst>
          </p:cNvPr>
          <p:cNvSpPr txBox="1"/>
          <p:nvPr/>
        </p:nvSpPr>
        <p:spPr>
          <a:xfrm>
            <a:off x="5162522" y="2420716"/>
            <a:ext cx="1827973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Repository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E963F-F355-4BD7-B225-CEEA42078AFE}"/>
              </a:ext>
            </a:extLst>
          </p:cNvPr>
          <p:cNvSpPr txBox="1"/>
          <p:nvPr/>
        </p:nvSpPr>
        <p:spPr>
          <a:xfrm>
            <a:off x="5170024" y="3241535"/>
            <a:ext cx="1820471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Entity Framework</a:t>
            </a:r>
          </a:p>
          <a:p>
            <a:pPr algn="ctr"/>
            <a:r>
              <a:rPr lang="en-US" sz="1400" dirty="0"/>
              <a:t>ADO.NET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E7A73-FF4A-4CDF-A959-7E4945BF2538}"/>
              </a:ext>
            </a:extLst>
          </p:cNvPr>
          <p:cNvSpPr txBox="1"/>
          <p:nvPr/>
        </p:nvSpPr>
        <p:spPr>
          <a:xfrm>
            <a:off x="6909161" y="5465371"/>
            <a:ext cx="2590607" cy="76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7DFF6-4078-4A3B-AC18-23047086745D}"/>
              </a:ext>
            </a:extLst>
          </p:cNvPr>
          <p:cNvSpPr txBox="1"/>
          <p:nvPr/>
        </p:nvSpPr>
        <p:spPr>
          <a:xfrm>
            <a:off x="7582127" y="107128"/>
            <a:ext cx="124467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Call</a:t>
            </a:r>
            <a:endParaRPr 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506C0C5-7CFB-4EE4-B860-008793FE002B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6186789" y="291794"/>
            <a:ext cx="1395338" cy="5756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5032-DC4C-4286-8DD0-71C317A2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of Work 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4D9F-9CFF-4003-9F6C-EEFE8AF7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86857"/>
            <a:ext cx="5890470" cy="454297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Unit-of-Work</a:t>
            </a:r>
            <a:r>
              <a:rPr lang="en-US" dirty="0">
                <a:solidFill>
                  <a:schemeClr val="tx1"/>
                </a:solidFill>
              </a:rPr>
              <a:t> Design Pattern helps to minimize redundant code and ensures that all repositories use the same database </a:t>
            </a:r>
            <a:r>
              <a:rPr lang="en-US" b="1" i="1" dirty="0">
                <a:solidFill>
                  <a:schemeClr val="tx1"/>
                </a:solidFill>
              </a:rPr>
              <a:t>context.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Unit-of-Work</a:t>
            </a:r>
            <a:r>
              <a:rPr lang="en-US" i="1" dirty="0">
                <a:solidFill>
                  <a:schemeClr val="tx1"/>
                </a:solidFill>
              </a:rPr>
              <a:t> Design Pattern </a:t>
            </a:r>
            <a:r>
              <a:rPr lang="en-US" dirty="0">
                <a:solidFill>
                  <a:schemeClr val="tx1"/>
                </a:solidFill>
              </a:rPr>
              <a:t>uses a </a:t>
            </a:r>
            <a:r>
              <a:rPr lang="en-US" b="1" i="1" dirty="0">
                <a:solidFill>
                  <a:schemeClr val="tx1"/>
                </a:solidFill>
              </a:rPr>
              <a:t>Unit-of-Work </a:t>
            </a:r>
            <a:r>
              <a:rPr lang="en-US" dirty="0">
                <a:solidFill>
                  <a:schemeClr val="tx1"/>
                </a:solidFill>
              </a:rPr>
              <a:t>class along with a </a:t>
            </a:r>
            <a:r>
              <a:rPr lang="en-US" b="1" i="1" dirty="0">
                <a:solidFill>
                  <a:schemeClr val="tx1"/>
                </a:solidFill>
              </a:rPr>
              <a:t>generic</a:t>
            </a:r>
            <a:r>
              <a:rPr lang="en-US" dirty="0">
                <a:solidFill>
                  <a:schemeClr val="tx1"/>
                </a:solidFill>
              </a:rPr>
              <a:t> repository. The </a:t>
            </a:r>
            <a:r>
              <a:rPr lang="en-US" b="1" i="1" dirty="0">
                <a:solidFill>
                  <a:schemeClr val="tx1"/>
                </a:solidFill>
              </a:rPr>
              <a:t>Unit-of-Work </a:t>
            </a:r>
            <a:r>
              <a:rPr lang="en-US" dirty="0">
                <a:solidFill>
                  <a:schemeClr val="tx1"/>
                </a:solidFill>
              </a:rPr>
              <a:t>class instantiates the generic repository multiple times with different </a:t>
            </a:r>
            <a:r>
              <a:rPr lang="en-US" b="1" i="1" dirty="0">
                <a:solidFill>
                  <a:schemeClr val="tx1"/>
                </a:solidFill>
              </a:rPr>
              <a:t>entities </a:t>
            </a:r>
            <a:r>
              <a:rPr lang="en-US" dirty="0">
                <a:solidFill>
                  <a:schemeClr val="tx1"/>
                </a:solidFill>
              </a:rPr>
              <a:t>to perform the actions needed in one work action (unit of work).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Unit-of-Work</a:t>
            </a:r>
            <a:r>
              <a:rPr lang="en-US" dirty="0">
                <a:solidFill>
                  <a:schemeClr val="tx1"/>
                </a:solidFill>
              </a:rPr>
              <a:t> class coordinates the work of multiple repositories by first creating a single database </a:t>
            </a:r>
            <a:r>
              <a:rPr lang="en-US" b="1" i="1" dirty="0">
                <a:solidFill>
                  <a:schemeClr val="tx1"/>
                </a:solidFill>
              </a:rPr>
              <a:t>context</a:t>
            </a:r>
            <a:r>
              <a:rPr lang="en-US" dirty="0">
                <a:solidFill>
                  <a:schemeClr val="tx1"/>
                </a:solidFill>
              </a:rPr>
              <a:t> class. Then it instantiates the repository class shared by all of them.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444CB9-020D-4AA8-BE0E-199BAA4FB9B7}"/>
              </a:ext>
            </a:extLst>
          </p:cNvPr>
          <p:cNvSpPr/>
          <p:nvPr/>
        </p:nvSpPr>
        <p:spPr>
          <a:xfrm>
            <a:off x="7404123" y="3192300"/>
            <a:ext cx="2974908" cy="23488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Unit-of-Work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5761D-9EA0-4AF1-88B8-A00D69C17C67}"/>
              </a:ext>
            </a:extLst>
          </p:cNvPr>
          <p:cNvSpPr/>
          <p:nvPr/>
        </p:nvSpPr>
        <p:spPr>
          <a:xfrm>
            <a:off x="10206681" y="3689085"/>
            <a:ext cx="1146706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DataBase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Context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2FDC7-927A-4145-9E7E-D8286C247999}"/>
              </a:ext>
            </a:extLst>
          </p:cNvPr>
          <p:cNvSpPr/>
          <p:nvPr/>
        </p:nvSpPr>
        <p:spPr>
          <a:xfrm>
            <a:off x="9385304" y="5188429"/>
            <a:ext cx="869627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Round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0102E-5887-4920-BCF8-7CB9CDAABD6A}"/>
              </a:ext>
            </a:extLst>
          </p:cNvPr>
          <p:cNvSpPr/>
          <p:nvPr/>
        </p:nvSpPr>
        <p:spPr>
          <a:xfrm>
            <a:off x="8400580" y="5188430"/>
            <a:ext cx="812618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Game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6719C-B3EF-4695-8A81-DDD62E80D69F}"/>
              </a:ext>
            </a:extLst>
          </p:cNvPr>
          <p:cNvSpPr/>
          <p:nvPr/>
        </p:nvSpPr>
        <p:spPr>
          <a:xfrm>
            <a:off x="7426224" y="5188430"/>
            <a:ext cx="802250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Player Class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F9BB44C-A9B5-430B-91C4-67CB87CDB86F}"/>
              </a:ext>
            </a:extLst>
          </p:cNvPr>
          <p:cNvSpPr/>
          <p:nvPr/>
        </p:nvSpPr>
        <p:spPr>
          <a:xfrm>
            <a:off x="7224292" y="2479982"/>
            <a:ext cx="3414818" cy="105245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Controller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13C34-43C9-457F-8C86-F191CAD7FDB3}"/>
              </a:ext>
            </a:extLst>
          </p:cNvPr>
          <p:cNvSpPr txBox="1"/>
          <p:nvPr/>
        </p:nvSpPr>
        <p:spPr>
          <a:xfrm>
            <a:off x="7160101" y="2014713"/>
            <a:ext cx="112999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Call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E3F0F7B-7B96-44A7-96A4-30728F7BC61F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9820119" y="4198445"/>
            <a:ext cx="386563" cy="9899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D91DAFC-977E-469E-9F95-DBE0A5A67F39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8806889" y="4198444"/>
            <a:ext cx="1399792" cy="9899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4604DD5-25DF-4362-B4BA-258168F622EC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7827349" y="4198444"/>
            <a:ext cx="2379332" cy="9899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C80E223-CF06-4171-92C1-7C6AEF333E40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>
            <a:off x="8290100" y="2199379"/>
            <a:ext cx="641601" cy="2806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0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5032-DC4C-4286-8DD0-71C317A2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of Work 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4D9F-9CFF-4003-9F6C-EEFE8AF7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86857"/>
            <a:ext cx="5429310" cy="454297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unit of work class serves one purpose: to make sure that all repositories share a single database </a:t>
            </a:r>
            <a:r>
              <a:rPr lang="en-US" b="1" i="1" dirty="0">
                <a:solidFill>
                  <a:schemeClr val="tx1"/>
                </a:solidFill>
              </a:rPr>
              <a:t>context</a:t>
            </a:r>
            <a:r>
              <a:rPr lang="en-US" dirty="0">
                <a:solidFill>
                  <a:schemeClr val="tx1"/>
                </a:solidFill>
              </a:rPr>
              <a:t>. When a unit of work (a single action) is complete, call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SaveChanges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b="1" i="1" dirty="0">
                <a:solidFill>
                  <a:schemeClr val="tx1"/>
                </a:solidFill>
              </a:rPr>
              <a:t>Db context </a:t>
            </a:r>
            <a:r>
              <a:rPr lang="en-US" dirty="0">
                <a:solidFill>
                  <a:schemeClr val="tx1"/>
                </a:solidFill>
              </a:rPr>
              <a:t>instance so all related changes are persisted simultaneously. 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Unit-of-Work</a:t>
            </a:r>
            <a:r>
              <a:rPr lang="en-US" dirty="0">
                <a:solidFill>
                  <a:schemeClr val="tx1"/>
                </a:solidFill>
              </a:rPr>
              <a:t> class needs a </a:t>
            </a:r>
            <a:r>
              <a:rPr lang="en-US" dirty="0">
                <a:solidFill>
                  <a:srgbClr val="FF0000"/>
                </a:solidFill>
              </a:rPr>
              <a:t>Save()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method and a </a:t>
            </a:r>
            <a:r>
              <a:rPr lang="en-US" b="1" i="1" dirty="0">
                <a:solidFill>
                  <a:schemeClr val="tx1"/>
                </a:solidFill>
              </a:rPr>
              <a:t>property </a:t>
            </a:r>
            <a:r>
              <a:rPr lang="en-US" dirty="0">
                <a:solidFill>
                  <a:schemeClr val="tx1"/>
                </a:solidFill>
              </a:rPr>
              <a:t>representing an instance of each repository. Each repository </a:t>
            </a:r>
            <a:r>
              <a:rPr lang="en-US" b="1" i="1" dirty="0">
                <a:solidFill>
                  <a:schemeClr val="tx1"/>
                </a:solidFill>
              </a:rPr>
              <a:t>property</a:t>
            </a:r>
            <a:r>
              <a:rPr lang="en-US" dirty="0">
                <a:solidFill>
                  <a:schemeClr val="tx1"/>
                </a:solidFill>
              </a:rPr>
              <a:t> is a repository instance that has been instantiated using the same database </a:t>
            </a:r>
            <a:r>
              <a:rPr lang="en-US" b="1" i="1" dirty="0">
                <a:solidFill>
                  <a:schemeClr val="tx1"/>
                </a:solidFill>
              </a:rPr>
              <a:t>context </a:t>
            </a:r>
            <a:r>
              <a:rPr lang="en-US" dirty="0">
                <a:solidFill>
                  <a:schemeClr val="tx1"/>
                </a:solidFill>
              </a:rPr>
              <a:t>instance as the other repository instances.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444CB9-020D-4AA8-BE0E-199BAA4FB9B7}"/>
              </a:ext>
            </a:extLst>
          </p:cNvPr>
          <p:cNvSpPr/>
          <p:nvPr/>
        </p:nvSpPr>
        <p:spPr>
          <a:xfrm>
            <a:off x="7404123" y="3192300"/>
            <a:ext cx="2974908" cy="23488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Unit-of-Work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5761D-9EA0-4AF1-88B8-A00D69C17C67}"/>
              </a:ext>
            </a:extLst>
          </p:cNvPr>
          <p:cNvSpPr/>
          <p:nvPr/>
        </p:nvSpPr>
        <p:spPr>
          <a:xfrm>
            <a:off x="10206681" y="3689085"/>
            <a:ext cx="1146706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rgbClr val="FF0000"/>
                </a:solidFill>
                <a:highlight>
                  <a:srgbClr val="000000"/>
                </a:highlight>
              </a:rPr>
              <a:t>DataBase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Context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2FDC7-927A-4145-9E7E-D8286C247999}"/>
              </a:ext>
            </a:extLst>
          </p:cNvPr>
          <p:cNvSpPr/>
          <p:nvPr/>
        </p:nvSpPr>
        <p:spPr>
          <a:xfrm>
            <a:off x="9385304" y="5188429"/>
            <a:ext cx="869627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Round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0102E-5887-4920-BCF8-7CB9CDAABD6A}"/>
              </a:ext>
            </a:extLst>
          </p:cNvPr>
          <p:cNvSpPr/>
          <p:nvPr/>
        </p:nvSpPr>
        <p:spPr>
          <a:xfrm>
            <a:off x="8400580" y="5188430"/>
            <a:ext cx="812618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Game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6719C-B3EF-4695-8A81-DDD62E80D69F}"/>
              </a:ext>
            </a:extLst>
          </p:cNvPr>
          <p:cNvSpPr/>
          <p:nvPr/>
        </p:nvSpPr>
        <p:spPr>
          <a:xfrm>
            <a:off x="7426224" y="5188430"/>
            <a:ext cx="802250" cy="1018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Player Class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F9BB44C-A9B5-430B-91C4-67CB87CDB86F}"/>
              </a:ext>
            </a:extLst>
          </p:cNvPr>
          <p:cNvSpPr/>
          <p:nvPr/>
        </p:nvSpPr>
        <p:spPr>
          <a:xfrm>
            <a:off x="7224292" y="2479982"/>
            <a:ext cx="3414818" cy="105245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Controller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13C34-43C9-457F-8C86-F191CAD7FDB3}"/>
              </a:ext>
            </a:extLst>
          </p:cNvPr>
          <p:cNvSpPr txBox="1"/>
          <p:nvPr/>
        </p:nvSpPr>
        <p:spPr>
          <a:xfrm>
            <a:off x="7160101" y="2014713"/>
            <a:ext cx="112999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Call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E3F0F7B-7B96-44A7-96A4-30728F7BC61F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9820119" y="4198445"/>
            <a:ext cx="386563" cy="9899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D91DAFC-977E-469E-9F95-DBE0A5A67F39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8806889" y="4198444"/>
            <a:ext cx="1399792" cy="9899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4604DD5-25DF-4362-B4BA-258168F622EC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7827349" y="4198444"/>
            <a:ext cx="2379332" cy="9899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C80E223-CF06-4171-92C1-7C6AEF333E40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>
            <a:off x="8290100" y="2199379"/>
            <a:ext cx="641601" cy="2806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886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4759</TotalTime>
  <Words>1158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Design Patterns</vt:lpstr>
      <vt:lpstr>A repository layer holds methods that can perform actions on a Database. Repositories support the purpose of separating, clearly and in one direction, the dependencies between the work domain and the data allocation and/or mapping domains.</vt:lpstr>
      <vt:lpstr>Repository Pattern https://docs.microsoft.com/en-us/dotnet/architecture/microservices/microservice-ddd-cqrs-patterns/infrastructure-persistence-layer-design#the-repository-pattern https://docs.microsoft.com/en-us/previous-versions/msp-n-p/ff649690(v=pandp.10)?redirectedfrom=MSDN</vt:lpstr>
      <vt:lpstr>Repository Pattern Best Practices https://docs.microsoft.com/en-us/dotnet/architecture/microservices/microservice-ddd-cqrs-patterns/infrastructure-persistence-layer-design#define-one-repository-per-aggregate</vt:lpstr>
      <vt:lpstr>Repository Pattern Best Practices https://docs.microsoft.com/en-us/dotnet/architecture/microservices/microservice-ddd-cqrs-patterns/infrastructure-persistence-layer-design#define-one-repository-per-aggregate</vt:lpstr>
      <vt:lpstr>Repository Pattern Benefits https://docs.microsoft.com/en-us/dotnet/architecture/microservices/microservice-ddd-cqrs-patterns/infrastructure-persistence-layer-design#the-repository-pattern-makes-it-easier-to-test-your-application-logic</vt:lpstr>
      <vt:lpstr>Repository Pattern Structure https://garywoodfine.com/generic-repository-pattern-net-core/</vt:lpstr>
      <vt:lpstr>Unit of Work Design Pattern https://docs.microsoft.com/en-us/aspnet/mvc/overview/older-versions/getting-started-with-ef-5-using-mvc-4/implementing-the-repository-and-unit-of-work-patterns-in-an-asp-net-mvc-application</vt:lpstr>
      <vt:lpstr>Unit of Work Design Pattern https://docs.microsoft.com/en-us/aspnet/mvc/overview/older-versions/getting-started-with-ef-5-using-mvc-4/implementing-the-repository-and-unit-of-work-patterns-in-an-asp-net-mvc-application</vt:lpstr>
      <vt:lpstr>Repository vs Unit-of-Work Patterns https://docs.microsoft.com/en-us/aspnet/mvc/overview/older-versions/getting-started-with-ef-5-using-mvc-4/implementing-the-repository-and-unit-of-work-patterns-in-an-asp-net-mvc-application</vt:lpstr>
      <vt:lpstr>Factory Design Pattern</vt:lpstr>
      <vt:lpstr>Factory Design Pattern</vt:lpstr>
      <vt:lpstr>Singleton Design Pattern https://en.wikipedia.org/wiki/Singleton_pattern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Pattern</dc:title>
  <dc:creator>Mark Moore</dc:creator>
  <cp:lastModifiedBy>Mark Moore</cp:lastModifiedBy>
  <cp:revision>42</cp:revision>
  <dcterms:created xsi:type="dcterms:W3CDTF">2020-09-18T17:19:04Z</dcterms:created>
  <dcterms:modified xsi:type="dcterms:W3CDTF">2023-08-05T15:39:04Z</dcterms:modified>
</cp:coreProperties>
</file>