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74" r:id="rId7"/>
    <p:sldId id="275" r:id="rId8"/>
    <p:sldId id="276" r:id="rId9"/>
    <p:sldId id="277" r:id="rId10"/>
    <p:sldId id="259"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19" autoAdjust="0"/>
  </p:normalViewPr>
  <p:slideViewPr>
    <p:cSldViewPr snapToGrid="0">
      <p:cViewPr varScale="1">
        <p:scale>
          <a:sx n="79" d="100"/>
          <a:sy n="79" d="100"/>
        </p:scale>
        <p:origin x="38"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owasp.org/?gclid=Cj0KCQiAyoeCBhCTARIsAOfpKxibNkShXwLGzcZ69yvgU_Pinm0BbGug44JTD32PATRKdLJOUBz7QjkaAq3nEALw_wc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wasp.org/www-community/OWASP_Risk_Rating_Method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wasp.org/www-community/OWASP_Risk_Rating_Methodolog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wasp.org/www-community/OWASP_Risk_Rating_Methodolog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wasp.org/www-community/OWASP_Risk_Rating_Methodolog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wasp.org/www-project-top-ten/2017/A1_2017-Injection" TargetMode="External"/><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 Id="rId6" Type="http://schemas.openxmlformats.org/officeDocument/2006/relationships/hyperlink" Target="https://owasp.org/www-project-top-ten/2017/A4_2017-XML_External_Entities_(XXE)" TargetMode="External"/><Relationship Id="rId5" Type="http://schemas.openxmlformats.org/officeDocument/2006/relationships/hyperlink" Target="https://owasp.org/www-project-top-ten/2017/A3_2017-Sensitive_Data_Exposure" TargetMode="External"/><Relationship Id="rId4" Type="http://schemas.openxmlformats.org/officeDocument/2006/relationships/hyperlink" Target="https://owasp.org/www-project-top-ten/2017/A2_2017-Broken_Authentica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wasp.org/www-project-top-ten/2017/A5_2017-Broken_Access_Control" TargetMode="External"/><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 Id="rId6" Type="http://schemas.openxmlformats.org/officeDocument/2006/relationships/hyperlink" Target="https://owasp.org/www-community/attacks/xss/" TargetMode="External"/><Relationship Id="rId5" Type="http://schemas.openxmlformats.org/officeDocument/2006/relationships/hyperlink" Target="https://owasp.org/www-project-top-ten/2017/A7_2017-Cross-Site_Scripting_(XSS)" TargetMode="External"/><Relationship Id="rId4" Type="http://schemas.openxmlformats.org/officeDocument/2006/relationships/hyperlink" Target="https://owasp.org/www-project-top-ten/2017/A6_2017-Security_Misconfigura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owasp.org/www-project-top-ten/2017/A8_2017-Insecure_Deserialization" TargetMode="External"/><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 Id="rId5" Type="http://schemas.openxmlformats.org/officeDocument/2006/relationships/hyperlink" Target="https://owasp.org/www-project-top-ten/2017/A10_2017-Insufficient_Logging%2526Monitoring" TargetMode="External"/><Relationship Id="rId4" Type="http://schemas.openxmlformats.org/officeDocument/2006/relationships/hyperlink" Target="https://owasp.org/www-project-top-ten/2017/A9_2017-Using_Components_with_Known_Vulnerabilit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3" y="812910"/>
            <a:ext cx="6253317" cy="3686015"/>
          </a:xfrm>
        </p:spPr>
        <p:txBody>
          <a:bodyPr>
            <a:noAutofit/>
          </a:bodyPr>
          <a:lstStyle/>
          <a:p>
            <a:r>
              <a:rPr lang="en-US" sz="6000" dirty="0"/>
              <a:t>OWASP -</a:t>
            </a:r>
            <a:br>
              <a:rPr lang="en-US" sz="6000" dirty="0"/>
            </a:br>
            <a:r>
              <a:rPr lang="en-US" sz="6000" dirty="0"/>
              <a:t>Open Web Application Security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solidFill>
                  <a:schemeClr val="tx1">
                    <a:lumMod val="85000"/>
                    <a:lumOff val="15000"/>
                  </a:schemeClr>
                </a:solidFill>
                <a:latin typeface="+mj-lt"/>
              </a:rPr>
              <a:t>.NET</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B4E8-B664-4D66-AE00-0061F0F706C5}"/>
              </a:ext>
            </a:extLst>
          </p:cNvPr>
          <p:cNvSpPr>
            <a:spLocks noGrp="1"/>
          </p:cNvSpPr>
          <p:nvPr>
            <p:ph type="title"/>
          </p:nvPr>
        </p:nvSpPr>
        <p:spPr/>
        <p:txBody>
          <a:bodyPr>
            <a:normAutofit/>
          </a:bodyPr>
          <a:lstStyle/>
          <a:p>
            <a:r>
              <a:rPr lang="en-US" dirty="0">
                <a:solidFill>
                  <a:schemeClr val="tx1"/>
                </a:solidFill>
              </a:rPr>
              <a:t>OWASP – Overview</a:t>
            </a:r>
            <a:br>
              <a:rPr lang="en-US" dirty="0"/>
            </a:br>
            <a:r>
              <a:rPr lang="en-US" sz="1400" dirty="0">
                <a:hlinkClick r:id="rId2"/>
              </a:rPr>
              <a:t>https://owasp.org</a:t>
            </a:r>
            <a:endParaRPr lang="en-US" dirty="0"/>
          </a:p>
        </p:txBody>
      </p:sp>
      <p:sp>
        <p:nvSpPr>
          <p:cNvPr id="3" name="Content Placeholder 2">
            <a:extLst>
              <a:ext uri="{FF2B5EF4-FFF2-40B4-BE49-F238E27FC236}">
                <a16:creationId xmlns:a16="http://schemas.microsoft.com/office/drawing/2014/main" id="{99292790-B151-445E-A002-A44D4F947517}"/>
              </a:ext>
            </a:extLst>
          </p:cNvPr>
          <p:cNvSpPr>
            <a:spLocks noGrp="1"/>
          </p:cNvSpPr>
          <p:nvPr>
            <p:ph idx="1"/>
          </p:nvPr>
        </p:nvSpPr>
        <p:spPr>
          <a:xfrm>
            <a:off x="1097279" y="1892302"/>
            <a:ext cx="4415753" cy="2440002"/>
          </a:xfrm>
        </p:spPr>
        <p:txBody>
          <a:bodyPr anchor="ctr">
            <a:normAutofit/>
          </a:bodyPr>
          <a:lstStyle/>
          <a:p>
            <a:r>
              <a:rPr lang="en-US" sz="1800" dirty="0">
                <a:solidFill>
                  <a:schemeClr val="tx1"/>
                </a:solidFill>
              </a:rPr>
              <a:t>The Open Web Application Security Project (OWASP) is a nonprofit foundation that was formed on December 1, 2001. It works to improve the security of software.</a:t>
            </a:r>
          </a:p>
          <a:p>
            <a:r>
              <a:rPr lang="en-US" sz="1800" dirty="0">
                <a:solidFill>
                  <a:schemeClr val="tx1"/>
                </a:solidFill>
              </a:rPr>
              <a:t>Through community-led, open-source software projects with hundreds of local chapters worldwide and tens of thousands</a:t>
            </a:r>
          </a:p>
        </p:txBody>
      </p:sp>
      <p:pic>
        <p:nvPicPr>
          <p:cNvPr id="1026" name="Picture 2" descr="What is OWASP, and why it matters for AppSec | CSO Online">
            <a:extLst>
              <a:ext uri="{FF2B5EF4-FFF2-40B4-BE49-F238E27FC236}">
                <a16:creationId xmlns:a16="http://schemas.microsoft.com/office/drawing/2014/main" id="{95C7C641-1ECC-4211-9809-F1851D76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266" y="2064983"/>
            <a:ext cx="5803900" cy="2055548"/>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979D3D91-B527-4484-BB06-587846A4DD65}"/>
              </a:ext>
            </a:extLst>
          </p:cNvPr>
          <p:cNvSpPr txBox="1">
            <a:spLocks/>
          </p:cNvSpPr>
          <p:nvPr/>
        </p:nvSpPr>
        <p:spPr>
          <a:xfrm>
            <a:off x="1097279" y="4208016"/>
            <a:ext cx="10346200" cy="2201662"/>
          </a:xfrm>
          <a:prstGeom prst="rect">
            <a:avLst/>
          </a:prstGeom>
        </p:spPr>
        <p:txBody>
          <a:bodyPr vert="horz" lIns="0" tIns="45720" rIns="0" bIns="45720" rtlCol="0" anchor="t">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rPr>
              <a:t>of members. The OWASP Foundation uses leading educational and training conferences to become the primary source for developers and technologists to secure the web.</a:t>
            </a:r>
          </a:p>
          <a:p>
            <a:r>
              <a:rPr lang="en-US" sz="1800" dirty="0">
                <a:solidFill>
                  <a:schemeClr val="tx1"/>
                </a:solidFill>
              </a:rPr>
              <a:t>OWASP Core Values are:</a:t>
            </a:r>
          </a:p>
          <a:p>
            <a:pPr lvl="2">
              <a:buFont typeface="Arial" panose="020B0604020202020204" pitchFamily="34" charset="0"/>
              <a:buChar char="•"/>
            </a:pPr>
            <a:r>
              <a:rPr lang="en-US" sz="1400" dirty="0">
                <a:solidFill>
                  <a:schemeClr val="tx1"/>
                </a:solidFill>
              </a:rPr>
              <a:t>Open: Everything at OWASP is radically transparent from their finances to their code.</a:t>
            </a:r>
          </a:p>
          <a:p>
            <a:pPr lvl="2">
              <a:buFont typeface="Arial" panose="020B0604020202020204" pitchFamily="34" charset="0"/>
              <a:buChar char="•"/>
            </a:pPr>
            <a:r>
              <a:rPr lang="en-US" sz="1400" dirty="0">
                <a:solidFill>
                  <a:schemeClr val="tx1"/>
                </a:solidFill>
              </a:rPr>
              <a:t>Innovative: OWASP encourages and supports innovation and experiments for solutions to software security challenges.</a:t>
            </a:r>
          </a:p>
          <a:p>
            <a:pPr lvl="2">
              <a:buFont typeface="Arial" panose="020B0604020202020204" pitchFamily="34" charset="0"/>
              <a:buChar char="•"/>
            </a:pPr>
            <a:r>
              <a:rPr lang="en-US" sz="1400" dirty="0">
                <a:solidFill>
                  <a:schemeClr val="tx1"/>
                </a:solidFill>
              </a:rPr>
              <a:t>Global: Anyone around the world is encouraged to participate in the OWASP community.</a:t>
            </a:r>
          </a:p>
          <a:p>
            <a:pPr lvl="2">
              <a:buFont typeface="Arial" panose="020B0604020202020204" pitchFamily="34" charset="0"/>
              <a:buChar char="•"/>
            </a:pPr>
            <a:r>
              <a:rPr lang="en-US" sz="1400" dirty="0">
                <a:solidFill>
                  <a:schemeClr val="tx1"/>
                </a:solidFill>
              </a:rPr>
              <a:t>Integrity: The OWASP community is respectful, supportive, truthful, and vendor neutral.</a:t>
            </a:r>
          </a:p>
        </p:txBody>
      </p:sp>
    </p:spTree>
    <p:extLst>
      <p:ext uri="{BB962C8B-B14F-4D97-AF65-F5344CB8AC3E}">
        <p14:creationId xmlns:p14="http://schemas.microsoft.com/office/powerpoint/2010/main" val="380005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EBC0-DB4D-40D5-89FF-5E36BF93C17E}"/>
              </a:ext>
            </a:extLst>
          </p:cNvPr>
          <p:cNvSpPr>
            <a:spLocks noGrp="1"/>
          </p:cNvSpPr>
          <p:nvPr>
            <p:ph type="title"/>
          </p:nvPr>
        </p:nvSpPr>
        <p:spPr/>
        <p:txBody>
          <a:bodyPr>
            <a:normAutofit/>
          </a:bodyPr>
          <a:lstStyle/>
          <a:p>
            <a:r>
              <a:rPr lang="en-US" dirty="0">
                <a:solidFill>
                  <a:schemeClr val="tx1"/>
                </a:solidFill>
              </a:rPr>
              <a:t>OWASP Risk Rating Methodology</a:t>
            </a:r>
            <a:br>
              <a:rPr lang="en-US" dirty="0"/>
            </a:br>
            <a:r>
              <a:rPr lang="en-US" sz="1400" dirty="0">
                <a:hlinkClick r:id="rId2"/>
              </a:rPr>
              <a:t>https://owasp.org/www-community/OWASP_Risk_Rating_Methodology</a:t>
            </a:r>
            <a:endParaRPr lang="en-US" dirty="0"/>
          </a:p>
        </p:txBody>
      </p:sp>
      <p:sp>
        <p:nvSpPr>
          <p:cNvPr id="3" name="Content Placeholder 2">
            <a:extLst>
              <a:ext uri="{FF2B5EF4-FFF2-40B4-BE49-F238E27FC236}">
                <a16:creationId xmlns:a16="http://schemas.microsoft.com/office/drawing/2014/main" id="{A5F94DCD-2BD1-4B92-8C10-6A8FDCC444E4}"/>
              </a:ext>
            </a:extLst>
          </p:cNvPr>
          <p:cNvSpPr>
            <a:spLocks noGrp="1"/>
          </p:cNvSpPr>
          <p:nvPr>
            <p:ph idx="1"/>
          </p:nvPr>
        </p:nvSpPr>
        <p:spPr>
          <a:xfrm>
            <a:off x="1208762" y="4359057"/>
            <a:ext cx="4766153" cy="2041741"/>
          </a:xfrm>
        </p:spPr>
        <p:txBody>
          <a:bodyPr anchor="ctr">
            <a:normAutofit lnSpcReduction="10000"/>
          </a:bodyPr>
          <a:lstStyle/>
          <a:p>
            <a:pPr>
              <a:lnSpc>
                <a:spcPct val="100000"/>
              </a:lnSpc>
            </a:pPr>
            <a:r>
              <a:rPr lang="en-US" sz="1600" dirty="0">
                <a:solidFill>
                  <a:schemeClr val="tx1"/>
                </a:solidFill>
              </a:rPr>
              <a:t>A Risk Assessment System helps to ensure that a business doesn’t get distracted by minor risks while ignoring more serious, less well understood, risks.</a:t>
            </a:r>
          </a:p>
          <a:p>
            <a:pPr>
              <a:lnSpc>
                <a:spcPct val="120000"/>
              </a:lnSpc>
            </a:pPr>
            <a:r>
              <a:rPr lang="en-US" sz="1600" dirty="0">
                <a:solidFill>
                  <a:schemeClr val="tx1"/>
                </a:solidFill>
              </a:rPr>
              <a:t>A vulnerability that is critical to one organization may not be very important to another, so OWASP uses a basic framework that should be customized for other organizations.</a:t>
            </a:r>
          </a:p>
        </p:txBody>
      </p:sp>
      <p:graphicFrame>
        <p:nvGraphicFramePr>
          <p:cNvPr id="6" name="Table 6">
            <a:extLst>
              <a:ext uri="{FF2B5EF4-FFF2-40B4-BE49-F238E27FC236}">
                <a16:creationId xmlns:a16="http://schemas.microsoft.com/office/drawing/2014/main" id="{FF53F6F5-55C2-4742-AB7C-3B79FA06B5D8}"/>
              </a:ext>
            </a:extLst>
          </p:cNvPr>
          <p:cNvGraphicFramePr>
            <a:graphicFrameLocks noGrp="1"/>
          </p:cNvGraphicFramePr>
          <p:nvPr>
            <p:extLst>
              <p:ext uri="{D42A27DB-BD31-4B8C-83A1-F6EECF244321}">
                <p14:modId xmlns:p14="http://schemas.microsoft.com/office/powerpoint/2010/main" val="4097755218"/>
              </p:ext>
            </p:extLst>
          </p:nvPr>
        </p:nvGraphicFramePr>
        <p:xfrm>
          <a:off x="6031145" y="4089540"/>
          <a:ext cx="5124535" cy="2225040"/>
        </p:xfrm>
        <a:graphic>
          <a:graphicData uri="http://schemas.openxmlformats.org/drawingml/2006/table">
            <a:tbl>
              <a:tblPr firstRow="1" bandRow="1">
                <a:tableStyleId>{5C22544A-7EE6-4342-B048-85BDC9FD1C3A}</a:tableStyleId>
              </a:tblPr>
              <a:tblGrid>
                <a:gridCol w="1024907">
                  <a:extLst>
                    <a:ext uri="{9D8B030D-6E8A-4147-A177-3AD203B41FA5}">
                      <a16:colId xmlns:a16="http://schemas.microsoft.com/office/drawing/2014/main" val="822077921"/>
                    </a:ext>
                  </a:extLst>
                </a:gridCol>
                <a:gridCol w="1024907">
                  <a:extLst>
                    <a:ext uri="{9D8B030D-6E8A-4147-A177-3AD203B41FA5}">
                      <a16:colId xmlns:a16="http://schemas.microsoft.com/office/drawing/2014/main" val="620882833"/>
                    </a:ext>
                  </a:extLst>
                </a:gridCol>
                <a:gridCol w="1024907">
                  <a:extLst>
                    <a:ext uri="{9D8B030D-6E8A-4147-A177-3AD203B41FA5}">
                      <a16:colId xmlns:a16="http://schemas.microsoft.com/office/drawing/2014/main" val="324234664"/>
                    </a:ext>
                  </a:extLst>
                </a:gridCol>
                <a:gridCol w="1024907">
                  <a:extLst>
                    <a:ext uri="{9D8B030D-6E8A-4147-A177-3AD203B41FA5}">
                      <a16:colId xmlns:a16="http://schemas.microsoft.com/office/drawing/2014/main" val="3250095921"/>
                    </a:ext>
                  </a:extLst>
                </a:gridCol>
                <a:gridCol w="1024907">
                  <a:extLst>
                    <a:ext uri="{9D8B030D-6E8A-4147-A177-3AD203B41FA5}">
                      <a16:colId xmlns:a16="http://schemas.microsoft.com/office/drawing/2014/main" val="3331469607"/>
                    </a:ext>
                  </a:extLst>
                </a:gridCol>
              </a:tblGrid>
              <a:tr h="370840">
                <a:tc gridSpan="5">
                  <a:txBody>
                    <a:bodyPr/>
                    <a:lstStyle/>
                    <a:p>
                      <a:pPr algn="ctr"/>
                      <a:r>
                        <a:rPr lang="en-US" dirty="0"/>
                        <a:t>Overall Risk Severity (</a:t>
                      </a:r>
                      <a:r>
                        <a:rPr lang="en-US" dirty="0" err="1"/>
                        <a:t>Likelihood+Impact</a:t>
                      </a:r>
                      <a:r>
                        <a:rPr lang="en-US"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23590345"/>
                  </a:ext>
                </a:extLst>
              </a:tr>
              <a:tr h="370840">
                <a:tc rowSpan="4">
                  <a:txBody>
                    <a:bodyPr/>
                    <a:lstStyle/>
                    <a:p>
                      <a:pPr algn="ctr"/>
                      <a:r>
                        <a:rPr lang="en-US" dirty="0"/>
                        <a:t>Impact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tc>
                  <a:txBody>
                    <a:bodyPr/>
                    <a:lstStyle/>
                    <a:p>
                      <a:pPr algn="ctr"/>
                      <a:r>
                        <a:rPr lang="en-US" dirty="0"/>
                        <a:t>Critical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04762840"/>
                  </a:ext>
                </a:extLst>
              </a:tr>
              <a:tr h="370840">
                <a:tc vMerge="1">
                  <a:txBody>
                    <a:bodyPr/>
                    <a:lstStyle/>
                    <a:p>
                      <a:endParaRPr lang="en-US" dirty="0"/>
                    </a:p>
                  </a:txBody>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2819939208"/>
                  </a:ext>
                </a:extLst>
              </a:tr>
              <a:tr h="370840">
                <a:tc vMerge="1">
                  <a:txBody>
                    <a:bodyPr/>
                    <a:lstStyle/>
                    <a:p>
                      <a:endParaRPr lang="en-US" dirty="0"/>
                    </a:p>
                  </a:txBody>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Note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extLst>
                  <a:ext uri="{0D108BD9-81ED-4DB2-BD59-A6C34878D82A}">
                    <a16:rowId xmlns:a16="http://schemas.microsoft.com/office/drawing/2014/main" val="1146285063"/>
                  </a:ext>
                </a:extLst>
              </a:tr>
              <a:tr h="370840">
                <a:tc vMerge="1">
                  <a:txBody>
                    <a:bodyPr/>
                    <a:lstStyle/>
                    <a:p>
                      <a:endParaRPr lang="en-US" dirty="0"/>
                    </a:p>
                  </a:txBody>
                  <a:tcPr/>
                </a:tc>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75454008"/>
                  </a:ext>
                </a:extLst>
              </a:tr>
              <a:tr h="370840">
                <a:tc>
                  <a:txBody>
                    <a:bodyPr/>
                    <a:lstStyle/>
                    <a:p>
                      <a:pPr algn="ctr"/>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gridSpan="4">
                  <a:txBody>
                    <a:bodyPr/>
                    <a:lstStyle/>
                    <a:p>
                      <a:pPr algn="ctr"/>
                      <a:r>
                        <a:rPr lang="en-US" dirty="0"/>
                        <a:t>Likelihood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18075366"/>
                  </a:ext>
                </a:extLst>
              </a:tr>
            </a:tbl>
          </a:graphicData>
        </a:graphic>
      </p:graphicFrame>
      <p:sp>
        <p:nvSpPr>
          <p:cNvPr id="8" name="Content Placeholder 2">
            <a:extLst>
              <a:ext uri="{FF2B5EF4-FFF2-40B4-BE49-F238E27FC236}">
                <a16:creationId xmlns:a16="http://schemas.microsoft.com/office/drawing/2014/main" id="{FEDCB368-8AB9-4594-BF89-76E24E6F977C}"/>
              </a:ext>
            </a:extLst>
          </p:cNvPr>
          <p:cNvSpPr txBox="1">
            <a:spLocks/>
          </p:cNvSpPr>
          <p:nvPr/>
        </p:nvSpPr>
        <p:spPr>
          <a:xfrm>
            <a:off x="1208762" y="1922744"/>
            <a:ext cx="6951945" cy="2436313"/>
          </a:xfrm>
          <a:prstGeom prst="rect">
            <a:avLst/>
          </a:prstGeom>
        </p:spPr>
        <p:txBody>
          <a:bodyPr vert="horz" lIns="0" tIns="45720" rIns="0" bIns="45720" rtlCol="0" anchor="ct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r>
              <a:rPr lang="en-US" sz="1600" dirty="0">
                <a:solidFill>
                  <a:schemeClr val="tx1"/>
                </a:solidFill>
              </a:rPr>
              <a:t>Being able to estimate the associated risk to a business is important. Early in the life cycle, one may identify security concerns in an architecture by using </a:t>
            </a:r>
            <a:r>
              <a:rPr lang="en-US" sz="1600" b="1" i="1" dirty="0">
                <a:solidFill>
                  <a:schemeClr val="tx1"/>
                </a:solidFill>
              </a:rPr>
              <a:t>threat modeling</a:t>
            </a:r>
            <a:r>
              <a:rPr lang="en-US" sz="1600" dirty="0">
                <a:solidFill>
                  <a:schemeClr val="tx1"/>
                </a:solidFill>
              </a:rPr>
              <a:t>. Security issues can be found using code review or penetration testing, while other problems may not be discovered until the application is in production and/or is actively compromised.</a:t>
            </a:r>
          </a:p>
          <a:p>
            <a:r>
              <a:rPr lang="en-US" sz="1600" dirty="0">
                <a:solidFill>
                  <a:schemeClr val="tx1"/>
                </a:solidFill>
              </a:rPr>
              <a:t>Having a defined system in place for rating risks makes it possible to estimate the severity of risks and make an informed decision about what to do about those risks.</a:t>
            </a:r>
          </a:p>
        </p:txBody>
      </p:sp>
      <p:graphicFrame>
        <p:nvGraphicFramePr>
          <p:cNvPr id="9" name="Table 7">
            <a:extLst>
              <a:ext uri="{FF2B5EF4-FFF2-40B4-BE49-F238E27FC236}">
                <a16:creationId xmlns:a16="http://schemas.microsoft.com/office/drawing/2014/main" id="{761E1AFF-1515-4D96-8043-780C2A5B111D}"/>
              </a:ext>
            </a:extLst>
          </p:cNvPr>
          <p:cNvGraphicFramePr>
            <a:graphicFrameLocks noGrp="1"/>
          </p:cNvGraphicFramePr>
          <p:nvPr>
            <p:extLst>
              <p:ext uri="{D42A27DB-BD31-4B8C-83A1-F6EECF244321}">
                <p14:modId xmlns:p14="http://schemas.microsoft.com/office/powerpoint/2010/main" val="4195325430"/>
              </p:ext>
            </p:extLst>
          </p:nvPr>
        </p:nvGraphicFramePr>
        <p:xfrm>
          <a:off x="8248388" y="2169345"/>
          <a:ext cx="2907292" cy="1752600"/>
        </p:xfrm>
        <a:graphic>
          <a:graphicData uri="http://schemas.openxmlformats.org/drawingml/2006/table">
            <a:tbl>
              <a:tblPr firstRow="1" bandRow="1">
                <a:tableStyleId>{5C22544A-7EE6-4342-B048-85BDC9FD1C3A}</a:tableStyleId>
              </a:tblPr>
              <a:tblGrid>
                <a:gridCol w="1453646">
                  <a:extLst>
                    <a:ext uri="{9D8B030D-6E8A-4147-A177-3AD203B41FA5}">
                      <a16:colId xmlns:a16="http://schemas.microsoft.com/office/drawing/2014/main" val="1943467861"/>
                    </a:ext>
                  </a:extLst>
                </a:gridCol>
                <a:gridCol w="1453646">
                  <a:extLst>
                    <a:ext uri="{9D8B030D-6E8A-4147-A177-3AD203B41FA5}">
                      <a16:colId xmlns:a16="http://schemas.microsoft.com/office/drawing/2014/main" val="3895636439"/>
                    </a:ext>
                  </a:extLst>
                </a:gridCol>
              </a:tblGrid>
              <a:tr h="370840">
                <a:tc gridSpan="2">
                  <a:txBody>
                    <a:bodyPr/>
                    <a:lstStyle/>
                    <a:p>
                      <a:pPr algn="ctr"/>
                      <a:r>
                        <a:rPr lang="en-US" b="1" dirty="0"/>
                        <a:t>Likelihood and Impact Levels ranges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142171692"/>
                  </a:ext>
                </a:extLst>
              </a:tr>
              <a:tr h="370840">
                <a:tc>
                  <a:txBody>
                    <a:bodyPr/>
                    <a:lstStyle/>
                    <a:p>
                      <a:pPr algn="ctr"/>
                      <a:r>
                        <a:rPr lang="en-US" dirty="0"/>
                        <a:t>0 to &lt;3</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extLst>
                  <a:ext uri="{0D108BD9-81ED-4DB2-BD59-A6C34878D82A}">
                    <a16:rowId xmlns:a16="http://schemas.microsoft.com/office/drawing/2014/main" val="664628660"/>
                  </a:ext>
                </a:extLst>
              </a:tr>
              <a:tr h="370840">
                <a:tc>
                  <a:txBody>
                    <a:bodyPr/>
                    <a:lstStyle/>
                    <a:p>
                      <a:pPr algn="ctr"/>
                      <a:r>
                        <a:rPr lang="en-US" dirty="0"/>
                        <a:t>3 to &lt;6</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extLst>
                  <a:ext uri="{0D108BD9-81ED-4DB2-BD59-A6C34878D82A}">
                    <a16:rowId xmlns:a16="http://schemas.microsoft.com/office/drawing/2014/main" val="2744514475"/>
                  </a:ext>
                </a:extLst>
              </a:tr>
              <a:tr h="370840">
                <a:tc>
                  <a:txBody>
                    <a:bodyPr/>
                    <a:lstStyle/>
                    <a:p>
                      <a:pPr algn="ctr"/>
                      <a:r>
                        <a:rPr lang="en-US" dirty="0"/>
                        <a:t>6 to 9</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131512867"/>
                  </a:ext>
                </a:extLst>
              </a:tr>
            </a:tbl>
          </a:graphicData>
        </a:graphic>
      </p:graphicFrame>
    </p:spTree>
    <p:extLst>
      <p:ext uri="{BB962C8B-B14F-4D97-AF65-F5344CB8AC3E}">
        <p14:creationId xmlns:p14="http://schemas.microsoft.com/office/powerpoint/2010/main" val="41874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EBC0-DB4D-40D5-89FF-5E36BF93C17E}"/>
              </a:ext>
            </a:extLst>
          </p:cNvPr>
          <p:cNvSpPr>
            <a:spLocks noGrp="1"/>
          </p:cNvSpPr>
          <p:nvPr>
            <p:ph type="title"/>
          </p:nvPr>
        </p:nvSpPr>
        <p:spPr/>
        <p:txBody>
          <a:bodyPr>
            <a:normAutofit/>
          </a:bodyPr>
          <a:lstStyle/>
          <a:p>
            <a:r>
              <a:rPr lang="en-US" dirty="0">
                <a:solidFill>
                  <a:schemeClr val="tx1"/>
                </a:solidFill>
              </a:rPr>
              <a:t>OWASP Risk Rating Steps</a:t>
            </a:r>
            <a:br>
              <a:rPr lang="en-US" dirty="0"/>
            </a:br>
            <a:r>
              <a:rPr lang="en-US" sz="1400" dirty="0">
                <a:hlinkClick r:id="rId2"/>
              </a:rPr>
              <a:t>https://owasp.org/www-community/OWASP_Risk_Rating_Methodology</a:t>
            </a:r>
            <a:endParaRPr lang="en-US" dirty="0"/>
          </a:p>
        </p:txBody>
      </p:sp>
      <p:sp>
        <p:nvSpPr>
          <p:cNvPr id="3" name="Content Placeholder 2">
            <a:extLst>
              <a:ext uri="{FF2B5EF4-FFF2-40B4-BE49-F238E27FC236}">
                <a16:creationId xmlns:a16="http://schemas.microsoft.com/office/drawing/2014/main" id="{A5F94DCD-2BD1-4B92-8C10-6A8FDCC444E4}"/>
              </a:ext>
            </a:extLst>
          </p:cNvPr>
          <p:cNvSpPr>
            <a:spLocks noGrp="1"/>
          </p:cNvSpPr>
          <p:nvPr>
            <p:ph idx="1"/>
          </p:nvPr>
        </p:nvSpPr>
        <p:spPr>
          <a:xfrm>
            <a:off x="1208762" y="4175758"/>
            <a:ext cx="4553211" cy="2225040"/>
          </a:xfrm>
        </p:spPr>
        <p:txBody>
          <a:bodyPr anchor="ctr">
            <a:normAutofit fontScale="92500" lnSpcReduction="10000"/>
          </a:bodyPr>
          <a:lstStyle/>
          <a:p>
            <a:pPr marL="635508" lvl="1" indent="-342900">
              <a:buFont typeface="+mj-lt"/>
              <a:buAutoNum type="arabicPeriod"/>
            </a:pPr>
            <a:r>
              <a:rPr lang="en-US" sz="1600" b="1" dirty="0">
                <a:solidFill>
                  <a:schemeClr val="tx1"/>
                </a:solidFill>
              </a:rPr>
              <a:t>Identify the Risk:</a:t>
            </a:r>
            <a:r>
              <a:rPr lang="en-US" sz="1600" dirty="0">
                <a:solidFill>
                  <a:schemeClr val="tx1"/>
                </a:solidFill>
              </a:rPr>
              <a:t> Gather information about the threat agent, attack type, vulnerability, and potential impact.</a:t>
            </a:r>
          </a:p>
          <a:p>
            <a:pPr marL="635508" lvl="1" indent="-342900">
              <a:buFont typeface="+mj-lt"/>
              <a:buAutoNum type="arabicPeriod"/>
            </a:pPr>
            <a:r>
              <a:rPr lang="en-US" sz="1600" b="1" dirty="0">
                <a:solidFill>
                  <a:schemeClr val="tx1"/>
                </a:solidFill>
              </a:rPr>
              <a:t>Estimate Attack Likelihood:</a:t>
            </a:r>
            <a:r>
              <a:rPr lang="en-US" sz="1600" dirty="0">
                <a:solidFill>
                  <a:schemeClr val="tx1"/>
                </a:solidFill>
              </a:rPr>
              <a:t> Estimate the Threat Agents’ 1) skill, 2) motive, 3)opportunity and 4) size. Assess the likelihood of the vulnerability being exploited by it’s 1) ease of discovery and 2) ease of exploit, 3) how well it’s known to the attackers, and 4) the victim organizations intrusion detection capabilities.</a:t>
            </a:r>
          </a:p>
        </p:txBody>
      </p:sp>
      <p:graphicFrame>
        <p:nvGraphicFramePr>
          <p:cNvPr id="6" name="Table 6">
            <a:extLst>
              <a:ext uri="{FF2B5EF4-FFF2-40B4-BE49-F238E27FC236}">
                <a16:creationId xmlns:a16="http://schemas.microsoft.com/office/drawing/2014/main" id="{FF53F6F5-55C2-4742-AB7C-3B79FA06B5D8}"/>
              </a:ext>
            </a:extLst>
          </p:cNvPr>
          <p:cNvGraphicFramePr>
            <a:graphicFrameLocks noGrp="1"/>
          </p:cNvGraphicFramePr>
          <p:nvPr>
            <p:extLst>
              <p:ext uri="{D42A27DB-BD31-4B8C-83A1-F6EECF244321}">
                <p14:modId xmlns:p14="http://schemas.microsoft.com/office/powerpoint/2010/main" val="3876046544"/>
              </p:ext>
            </p:extLst>
          </p:nvPr>
        </p:nvGraphicFramePr>
        <p:xfrm>
          <a:off x="6031145" y="4089540"/>
          <a:ext cx="5124535" cy="2225040"/>
        </p:xfrm>
        <a:graphic>
          <a:graphicData uri="http://schemas.openxmlformats.org/drawingml/2006/table">
            <a:tbl>
              <a:tblPr firstRow="1" bandRow="1">
                <a:tableStyleId>{5C22544A-7EE6-4342-B048-85BDC9FD1C3A}</a:tableStyleId>
              </a:tblPr>
              <a:tblGrid>
                <a:gridCol w="1024907">
                  <a:extLst>
                    <a:ext uri="{9D8B030D-6E8A-4147-A177-3AD203B41FA5}">
                      <a16:colId xmlns:a16="http://schemas.microsoft.com/office/drawing/2014/main" val="822077921"/>
                    </a:ext>
                  </a:extLst>
                </a:gridCol>
                <a:gridCol w="1024907">
                  <a:extLst>
                    <a:ext uri="{9D8B030D-6E8A-4147-A177-3AD203B41FA5}">
                      <a16:colId xmlns:a16="http://schemas.microsoft.com/office/drawing/2014/main" val="620882833"/>
                    </a:ext>
                  </a:extLst>
                </a:gridCol>
                <a:gridCol w="1024907">
                  <a:extLst>
                    <a:ext uri="{9D8B030D-6E8A-4147-A177-3AD203B41FA5}">
                      <a16:colId xmlns:a16="http://schemas.microsoft.com/office/drawing/2014/main" val="324234664"/>
                    </a:ext>
                  </a:extLst>
                </a:gridCol>
                <a:gridCol w="1024907">
                  <a:extLst>
                    <a:ext uri="{9D8B030D-6E8A-4147-A177-3AD203B41FA5}">
                      <a16:colId xmlns:a16="http://schemas.microsoft.com/office/drawing/2014/main" val="3250095921"/>
                    </a:ext>
                  </a:extLst>
                </a:gridCol>
                <a:gridCol w="1024907">
                  <a:extLst>
                    <a:ext uri="{9D8B030D-6E8A-4147-A177-3AD203B41FA5}">
                      <a16:colId xmlns:a16="http://schemas.microsoft.com/office/drawing/2014/main" val="3331469607"/>
                    </a:ext>
                  </a:extLst>
                </a:gridCol>
              </a:tblGrid>
              <a:tr h="370840">
                <a:tc gridSpan="5">
                  <a:txBody>
                    <a:bodyPr/>
                    <a:lstStyle/>
                    <a:p>
                      <a:pPr algn="ctr"/>
                      <a:r>
                        <a:rPr lang="en-US" dirty="0"/>
                        <a:t>Overall Risk Severity (</a:t>
                      </a:r>
                      <a:r>
                        <a:rPr lang="en-US" dirty="0" err="1"/>
                        <a:t>Likelihood+Impact</a:t>
                      </a:r>
                      <a:r>
                        <a:rPr lang="en-US"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23590345"/>
                  </a:ext>
                </a:extLst>
              </a:tr>
              <a:tr h="370840">
                <a:tc rowSpan="4">
                  <a:txBody>
                    <a:bodyPr/>
                    <a:lstStyle/>
                    <a:p>
                      <a:pPr algn="ctr"/>
                      <a:r>
                        <a:rPr lang="en-US" dirty="0"/>
                        <a:t>Impact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tc>
                  <a:txBody>
                    <a:bodyPr/>
                    <a:lstStyle/>
                    <a:p>
                      <a:pPr algn="ctr"/>
                      <a:r>
                        <a:rPr lang="en-US" dirty="0"/>
                        <a:t>Critical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04762840"/>
                  </a:ext>
                </a:extLst>
              </a:tr>
              <a:tr h="370840">
                <a:tc vMerge="1">
                  <a:txBody>
                    <a:bodyPr/>
                    <a:lstStyle/>
                    <a:p>
                      <a:endParaRPr lang="en-US" dirty="0"/>
                    </a:p>
                  </a:txBody>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2819939208"/>
                  </a:ext>
                </a:extLst>
              </a:tr>
              <a:tr h="370840">
                <a:tc vMerge="1">
                  <a:txBody>
                    <a:bodyPr/>
                    <a:lstStyle/>
                    <a:p>
                      <a:endParaRPr lang="en-US" dirty="0"/>
                    </a:p>
                  </a:txBody>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Note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extLst>
                  <a:ext uri="{0D108BD9-81ED-4DB2-BD59-A6C34878D82A}">
                    <a16:rowId xmlns:a16="http://schemas.microsoft.com/office/drawing/2014/main" val="1146285063"/>
                  </a:ext>
                </a:extLst>
              </a:tr>
              <a:tr h="370840">
                <a:tc vMerge="1">
                  <a:txBody>
                    <a:bodyPr/>
                    <a:lstStyle/>
                    <a:p>
                      <a:endParaRPr lang="en-US" dirty="0"/>
                    </a:p>
                  </a:txBody>
                  <a:tcPr/>
                </a:tc>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75454008"/>
                  </a:ext>
                </a:extLst>
              </a:tr>
              <a:tr h="370840">
                <a:tc>
                  <a:txBody>
                    <a:bodyPr/>
                    <a:lstStyle/>
                    <a:p>
                      <a:pPr algn="ctr"/>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gridSpan="4">
                  <a:txBody>
                    <a:bodyPr/>
                    <a:lstStyle/>
                    <a:p>
                      <a:pPr algn="ctr"/>
                      <a:r>
                        <a:rPr lang="en-US" dirty="0"/>
                        <a:t>Likelihood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18075366"/>
                  </a:ext>
                </a:extLst>
              </a:tr>
            </a:tbl>
          </a:graphicData>
        </a:graphic>
      </p:graphicFrame>
      <p:sp>
        <p:nvSpPr>
          <p:cNvPr id="8" name="Content Placeholder 2">
            <a:extLst>
              <a:ext uri="{FF2B5EF4-FFF2-40B4-BE49-F238E27FC236}">
                <a16:creationId xmlns:a16="http://schemas.microsoft.com/office/drawing/2014/main" id="{FEDCB368-8AB9-4594-BF89-76E24E6F977C}"/>
              </a:ext>
            </a:extLst>
          </p:cNvPr>
          <p:cNvSpPr txBox="1">
            <a:spLocks/>
          </p:cNvSpPr>
          <p:nvPr/>
        </p:nvSpPr>
        <p:spPr>
          <a:xfrm>
            <a:off x="1208761" y="1916482"/>
            <a:ext cx="6901841" cy="2304789"/>
          </a:xfrm>
          <a:prstGeom prst="rect">
            <a:avLst/>
          </a:prstGeom>
        </p:spPr>
        <p:txBody>
          <a:bodyPr vert="horz" lIns="0" tIns="45720" rIns="0" bIns="45720" rtlCol="0" anchor="ctr">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r>
              <a:rPr lang="en-US" sz="1800" dirty="0">
                <a:solidFill>
                  <a:schemeClr val="tx1"/>
                </a:solidFill>
              </a:rPr>
              <a:t>The standard risk model defines the severity of a risk as:</a:t>
            </a:r>
          </a:p>
          <a:p>
            <a:pPr lvl="1">
              <a:lnSpc>
                <a:spcPct val="120000"/>
              </a:lnSpc>
              <a:buFont typeface="Arial" panose="020B0604020202020204" pitchFamily="34" charset="0"/>
              <a:buChar char="•"/>
            </a:pPr>
            <a:r>
              <a:rPr lang="en-US" sz="1800" dirty="0">
                <a:solidFill>
                  <a:schemeClr val="tx1"/>
                </a:solidFill>
              </a:rPr>
              <a:t>The </a:t>
            </a:r>
            <a:r>
              <a:rPr lang="en-US" sz="1800" b="1" i="1" dirty="0">
                <a:solidFill>
                  <a:schemeClr val="tx1"/>
                </a:solidFill>
              </a:rPr>
              <a:t>likelihood</a:t>
            </a:r>
            <a:r>
              <a:rPr lang="en-US" sz="1800" dirty="0">
                <a:solidFill>
                  <a:schemeClr val="tx1"/>
                </a:solidFill>
              </a:rPr>
              <a:t> of the event happening multiplied by the potential harmful </a:t>
            </a:r>
            <a:r>
              <a:rPr lang="en-US" sz="1800" b="1" i="1" dirty="0">
                <a:solidFill>
                  <a:schemeClr val="tx1"/>
                </a:solidFill>
              </a:rPr>
              <a:t>impact</a:t>
            </a:r>
            <a:r>
              <a:rPr lang="en-US" sz="1800" dirty="0">
                <a:solidFill>
                  <a:schemeClr val="tx1"/>
                </a:solidFill>
              </a:rPr>
              <a:t> of the event. </a:t>
            </a:r>
          </a:p>
          <a:p>
            <a:pPr>
              <a:lnSpc>
                <a:spcPct val="120000"/>
              </a:lnSpc>
            </a:pPr>
            <a:r>
              <a:rPr lang="en-US" sz="1800" dirty="0">
                <a:solidFill>
                  <a:schemeClr val="tx1"/>
                </a:solidFill>
              </a:rPr>
              <a:t>These are the 6 steps OWASP uses to determine risk severity. Each step is assigned a number that goes into the overall risk assessment.</a:t>
            </a:r>
          </a:p>
          <a:p>
            <a:pPr>
              <a:lnSpc>
                <a:spcPct val="120000"/>
              </a:lnSpc>
            </a:pPr>
            <a:r>
              <a:rPr lang="en-US" sz="1800" dirty="0">
                <a:solidFill>
                  <a:schemeClr val="tx1"/>
                </a:solidFill>
              </a:rPr>
              <a:t>Always assume the worst-case scenario.</a:t>
            </a:r>
          </a:p>
        </p:txBody>
      </p:sp>
      <p:graphicFrame>
        <p:nvGraphicFramePr>
          <p:cNvPr id="9" name="Table 7">
            <a:extLst>
              <a:ext uri="{FF2B5EF4-FFF2-40B4-BE49-F238E27FC236}">
                <a16:creationId xmlns:a16="http://schemas.microsoft.com/office/drawing/2014/main" id="{B96242B0-51BF-4DFD-A5E6-55ED0930F77C}"/>
              </a:ext>
            </a:extLst>
          </p:cNvPr>
          <p:cNvGraphicFramePr>
            <a:graphicFrameLocks noGrp="1"/>
          </p:cNvGraphicFramePr>
          <p:nvPr>
            <p:extLst>
              <p:ext uri="{D42A27DB-BD31-4B8C-83A1-F6EECF244321}">
                <p14:modId xmlns:p14="http://schemas.microsoft.com/office/powerpoint/2010/main" val="2519667141"/>
              </p:ext>
            </p:extLst>
          </p:nvPr>
        </p:nvGraphicFramePr>
        <p:xfrm>
          <a:off x="8248388" y="2169345"/>
          <a:ext cx="2907292" cy="1752600"/>
        </p:xfrm>
        <a:graphic>
          <a:graphicData uri="http://schemas.openxmlformats.org/drawingml/2006/table">
            <a:tbl>
              <a:tblPr firstRow="1" bandRow="1">
                <a:tableStyleId>{5C22544A-7EE6-4342-B048-85BDC9FD1C3A}</a:tableStyleId>
              </a:tblPr>
              <a:tblGrid>
                <a:gridCol w="1453646">
                  <a:extLst>
                    <a:ext uri="{9D8B030D-6E8A-4147-A177-3AD203B41FA5}">
                      <a16:colId xmlns:a16="http://schemas.microsoft.com/office/drawing/2014/main" val="1943467861"/>
                    </a:ext>
                  </a:extLst>
                </a:gridCol>
                <a:gridCol w="1453646">
                  <a:extLst>
                    <a:ext uri="{9D8B030D-6E8A-4147-A177-3AD203B41FA5}">
                      <a16:colId xmlns:a16="http://schemas.microsoft.com/office/drawing/2014/main" val="3895636439"/>
                    </a:ext>
                  </a:extLst>
                </a:gridCol>
              </a:tblGrid>
              <a:tr h="370840">
                <a:tc gridSpan="2">
                  <a:txBody>
                    <a:bodyPr/>
                    <a:lstStyle/>
                    <a:p>
                      <a:pPr algn="ctr"/>
                      <a:r>
                        <a:rPr lang="en-US" b="1" dirty="0"/>
                        <a:t>Likelihood and Impact Levels ranges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142171692"/>
                  </a:ext>
                </a:extLst>
              </a:tr>
              <a:tr h="370840">
                <a:tc>
                  <a:txBody>
                    <a:bodyPr/>
                    <a:lstStyle/>
                    <a:p>
                      <a:pPr algn="ctr"/>
                      <a:r>
                        <a:rPr lang="en-US" dirty="0"/>
                        <a:t>0 to &lt;3</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extLst>
                  <a:ext uri="{0D108BD9-81ED-4DB2-BD59-A6C34878D82A}">
                    <a16:rowId xmlns:a16="http://schemas.microsoft.com/office/drawing/2014/main" val="664628660"/>
                  </a:ext>
                </a:extLst>
              </a:tr>
              <a:tr h="370840">
                <a:tc>
                  <a:txBody>
                    <a:bodyPr/>
                    <a:lstStyle/>
                    <a:p>
                      <a:pPr algn="ctr"/>
                      <a:r>
                        <a:rPr lang="en-US" dirty="0"/>
                        <a:t>3 to &lt;6</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extLst>
                  <a:ext uri="{0D108BD9-81ED-4DB2-BD59-A6C34878D82A}">
                    <a16:rowId xmlns:a16="http://schemas.microsoft.com/office/drawing/2014/main" val="2744514475"/>
                  </a:ext>
                </a:extLst>
              </a:tr>
              <a:tr h="370840">
                <a:tc>
                  <a:txBody>
                    <a:bodyPr/>
                    <a:lstStyle/>
                    <a:p>
                      <a:pPr algn="ctr"/>
                      <a:r>
                        <a:rPr lang="en-US" dirty="0"/>
                        <a:t>6 to 9</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131512867"/>
                  </a:ext>
                </a:extLst>
              </a:tr>
            </a:tbl>
          </a:graphicData>
        </a:graphic>
      </p:graphicFrame>
    </p:spTree>
    <p:extLst>
      <p:ext uri="{BB962C8B-B14F-4D97-AF65-F5344CB8AC3E}">
        <p14:creationId xmlns:p14="http://schemas.microsoft.com/office/powerpoint/2010/main" val="168327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EBC0-DB4D-40D5-89FF-5E36BF93C17E}"/>
              </a:ext>
            </a:extLst>
          </p:cNvPr>
          <p:cNvSpPr>
            <a:spLocks noGrp="1"/>
          </p:cNvSpPr>
          <p:nvPr>
            <p:ph type="title"/>
          </p:nvPr>
        </p:nvSpPr>
        <p:spPr/>
        <p:txBody>
          <a:bodyPr>
            <a:normAutofit/>
          </a:bodyPr>
          <a:lstStyle/>
          <a:p>
            <a:r>
              <a:rPr lang="en-US" dirty="0">
                <a:solidFill>
                  <a:schemeClr val="tx1"/>
                </a:solidFill>
              </a:rPr>
              <a:t>OWASP Risk Rating Steps</a:t>
            </a:r>
            <a:br>
              <a:rPr lang="en-US" dirty="0"/>
            </a:br>
            <a:r>
              <a:rPr lang="en-US" sz="1400" dirty="0">
                <a:hlinkClick r:id="rId2"/>
              </a:rPr>
              <a:t>https://owasp.org/www-community/OWASP_Risk_Rating_Methodology</a:t>
            </a:r>
            <a:endParaRPr lang="en-US" dirty="0"/>
          </a:p>
        </p:txBody>
      </p:sp>
      <p:sp>
        <p:nvSpPr>
          <p:cNvPr id="3" name="Content Placeholder 2">
            <a:extLst>
              <a:ext uri="{FF2B5EF4-FFF2-40B4-BE49-F238E27FC236}">
                <a16:creationId xmlns:a16="http://schemas.microsoft.com/office/drawing/2014/main" id="{A5F94DCD-2BD1-4B92-8C10-6A8FDCC444E4}"/>
              </a:ext>
            </a:extLst>
          </p:cNvPr>
          <p:cNvSpPr>
            <a:spLocks noGrp="1"/>
          </p:cNvSpPr>
          <p:nvPr>
            <p:ph idx="1"/>
          </p:nvPr>
        </p:nvSpPr>
        <p:spPr>
          <a:xfrm>
            <a:off x="1208762" y="4175758"/>
            <a:ext cx="4553211" cy="2225040"/>
          </a:xfrm>
        </p:spPr>
        <p:txBody>
          <a:bodyPr anchor="ctr">
            <a:normAutofit/>
          </a:bodyPr>
          <a:lstStyle/>
          <a:p>
            <a:pPr marL="635508" lvl="1" indent="-342900">
              <a:buFont typeface="+mj-lt"/>
              <a:buAutoNum type="arabicPeriod" startAt="4"/>
            </a:pPr>
            <a:r>
              <a:rPr lang="en-US" sz="1500" b="1" dirty="0">
                <a:solidFill>
                  <a:schemeClr val="tx1"/>
                </a:solidFill>
              </a:rPr>
              <a:t>Determine the Severity of the Risk:</a:t>
            </a:r>
            <a:r>
              <a:rPr lang="en-US" sz="1500" dirty="0">
                <a:solidFill>
                  <a:schemeClr val="tx1"/>
                </a:solidFill>
              </a:rPr>
              <a:t> </a:t>
            </a:r>
            <a:r>
              <a:rPr lang="en-US" sz="1500" i="0" dirty="0">
                <a:solidFill>
                  <a:schemeClr val="tx1"/>
                </a:solidFill>
                <a:effectLst/>
              </a:rPr>
              <a:t> The </a:t>
            </a:r>
            <a:r>
              <a:rPr lang="en-US" sz="1500" i="1" dirty="0">
                <a:solidFill>
                  <a:schemeClr val="tx1"/>
                </a:solidFill>
                <a:effectLst/>
              </a:rPr>
              <a:t>Likelihood </a:t>
            </a:r>
            <a:r>
              <a:rPr lang="en-US" sz="1500" i="1" dirty="0">
                <a:solidFill>
                  <a:schemeClr val="tx1"/>
                </a:solidFill>
              </a:rPr>
              <a:t>E</a:t>
            </a:r>
            <a:r>
              <a:rPr lang="en-US" sz="1500" i="1" dirty="0">
                <a:solidFill>
                  <a:schemeClr val="tx1"/>
                </a:solidFill>
                <a:effectLst/>
              </a:rPr>
              <a:t>stimate </a:t>
            </a:r>
            <a:r>
              <a:rPr lang="en-US" sz="1500" i="0" dirty="0">
                <a:solidFill>
                  <a:schemeClr val="tx1"/>
                </a:solidFill>
                <a:effectLst/>
              </a:rPr>
              <a:t>and the </a:t>
            </a:r>
            <a:r>
              <a:rPr lang="en-US" sz="1500" i="1" dirty="0">
                <a:solidFill>
                  <a:schemeClr val="tx1"/>
                </a:solidFill>
                <a:effectLst/>
              </a:rPr>
              <a:t>Impact </a:t>
            </a:r>
            <a:r>
              <a:rPr lang="en-US" sz="1500" i="1" dirty="0">
                <a:solidFill>
                  <a:schemeClr val="tx1"/>
                </a:solidFill>
              </a:rPr>
              <a:t>E</a:t>
            </a:r>
            <a:r>
              <a:rPr lang="en-US" sz="1500" i="1" dirty="0">
                <a:solidFill>
                  <a:schemeClr val="tx1"/>
                </a:solidFill>
                <a:effectLst/>
              </a:rPr>
              <a:t>stimate </a:t>
            </a:r>
            <a:r>
              <a:rPr lang="en-US" sz="1500" i="0" dirty="0">
                <a:solidFill>
                  <a:schemeClr val="tx1"/>
                </a:solidFill>
                <a:effectLst/>
              </a:rPr>
              <a:t>are </a:t>
            </a:r>
            <a:r>
              <a:rPr lang="en-US" sz="1500" dirty="0">
                <a:solidFill>
                  <a:schemeClr val="tx1"/>
                </a:solidFill>
              </a:rPr>
              <a:t>combined </a:t>
            </a:r>
            <a:r>
              <a:rPr lang="en-US" sz="1500" i="0" dirty="0">
                <a:solidFill>
                  <a:schemeClr val="tx1"/>
                </a:solidFill>
                <a:effectLst/>
              </a:rPr>
              <a:t>to calculate the overall severity for the risk.</a:t>
            </a:r>
            <a:endParaRPr lang="en-US" sz="1500" dirty="0">
              <a:solidFill>
                <a:schemeClr val="tx1"/>
              </a:solidFill>
            </a:endParaRPr>
          </a:p>
        </p:txBody>
      </p:sp>
      <p:graphicFrame>
        <p:nvGraphicFramePr>
          <p:cNvPr id="6" name="Table 6">
            <a:extLst>
              <a:ext uri="{FF2B5EF4-FFF2-40B4-BE49-F238E27FC236}">
                <a16:creationId xmlns:a16="http://schemas.microsoft.com/office/drawing/2014/main" id="{FF53F6F5-55C2-4742-AB7C-3B79FA06B5D8}"/>
              </a:ext>
            </a:extLst>
          </p:cNvPr>
          <p:cNvGraphicFramePr>
            <a:graphicFrameLocks noGrp="1"/>
          </p:cNvGraphicFramePr>
          <p:nvPr>
            <p:extLst>
              <p:ext uri="{D42A27DB-BD31-4B8C-83A1-F6EECF244321}">
                <p14:modId xmlns:p14="http://schemas.microsoft.com/office/powerpoint/2010/main" val="2109484448"/>
              </p:ext>
            </p:extLst>
          </p:nvPr>
        </p:nvGraphicFramePr>
        <p:xfrm>
          <a:off x="6031145" y="4089540"/>
          <a:ext cx="5124535" cy="2225040"/>
        </p:xfrm>
        <a:graphic>
          <a:graphicData uri="http://schemas.openxmlformats.org/drawingml/2006/table">
            <a:tbl>
              <a:tblPr firstRow="1" bandRow="1">
                <a:tableStyleId>{5C22544A-7EE6-4342-B048-85BDC9FD1C3A}</a:tableStyleId>
              </a:tblPr>
              <a:tblGrid>
                <a:gridCol w="1024907">
                  <a:extLst>
                    <a:ext uri="{9D8B030D-6E8A-4147-A177-3AD203B41FA5}">
                      <a16:colId xmlns:a16="http://schemas.microsoft.com/office/drawing/2014/main" val="822077921"/>
                    </a:ext>
                  </a:extLst>
                </a:gridCol>
                <a:gridCol w="1024907">
                  <a:extLst>
                    <a:ext uri="{9D8B030D-6E8A-4147-A177-3AD203B41FA5}">
                      <a16:colId xmlns:a16="http://schemas.microsoft.com/office/drawing/2014/main" val="620882833"/>
                    </a:ext>
                  </a:extLst>
                </a:gridCol>
                <a:gridCol w="1024907">
                  <a:extLst>
                    <a:ext uri="{9D8B030D-6E8A-4147-A177-3AD203B41FA5}">
                      <a16:colId xmlns:a16="http://schemas.microsoft.com/office/drawing/2014/main" val="324234664"/>
                    </a:ext>
                  </a:extLst>
                </a:gridCol>
                <a:gridCol w="1024907">
                  <a:extLst>
                    <a:ext uri="{9D8B030D-6E8A-4147-A177-3AD203B41FA5}">
                      <a16:colId xmlns:a16="http://schemas.microsoft.com/office/drawing/2014/main" val="3250095921"/>
                    </a:ext>
                  </a:extLst>
                </a:gridCol>
                <a:gridCol w="1024907">
                  <a:extLst>
                    <a:ext uri="{9D8B030D-6E8A-4147-A177-3AD203B41FA5}">
                      <a16:colId xmlns:a16="http://schemas.microsoft.com/office/drawing/2014/main" val="3331469607"/>
                    </a:ext>
                  </a:extLst>
                </a:gridCol>
              </a:tblGrid>
              <a:tr h="370840">
                <a:tc gridSpan="5">
                  <a:txBody>
                    <a:bodyPr/>
                    <a:lstStyle/>
                    <a:p>
                      <a:pPr algn="ctr"/>
                      <a:r>
                        <a:rPr lang="en-US" dirty="0"/>
                        <a:t>Overall Risk Severity (</a:t>
                      </a:r>
                      <a:r>
                        <a:rPr lang="en-US" dirty="0" err="1"/>
                        <a:t>Likelihood+Impact</a:t>
                      </a:r>
                      <a:r>
                        <a:rPr lang="en-US"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23590345"/>
                  </a:ext>
                </a:extLst>
              </a:tr>
              <a:tr h="370840">
                <a:tc rowSpan="4">
                  <a:txBody>
                    <a:bodyPr/>
                    <a:lstStyle/>
                    <a:p>
                      <a:pPr algn="ctr"/>
                      <a:r>
                        <a:rPr lang="en-US" dirty="0"/>
                        <a:t>Impact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tc>
                  <a:txBody>
                    <a:bodyPr/>
                    <a:lstStyle/>
                    <a:p>
                      <a:pPr algn="ctr"/>
                      <a:r>
                        <a:rPr lang="en-US" dirty="0"/>
                        <a:t>Critical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04762840"/>
                  </a:ext>
                </a:extLst>
              </a:tr>
              <a:tr h="370840">
                <a:tc vMerge="1">
                  <a:txBody>
                    <a:bodyPr/>
                    <a:lstStyle/>
                    <a:p>
                      <a:endParaRPr lang="en-US" dirty="0"/>
                    </a:p>
                  </a:txBody>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2819939208"/>
                  </a:ext>
                </a:extLst>
              </a:tr>
              <a:tr h="370840">
                <a:tc vMerge="1">
                  <a:txBody>
                    <a:bodyPr/>
                    <a:lstStyle/>
                    <a:p>
                      <a:endParaRPr lang="en-US" dirty="0"/>
                    </a:p>
                  </a:txBody>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Note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extLst>
                  <a:ext uri="{0D108BD9-81ED-4DB2-BD59-A6C34878D82A}">
                    <a16:rowId xmlns:a16="http://schemas.microsoft.com/office/drawing/2014/main" val="1146285063"/>
                  </a:ext>
                </a:extLst>
              </a:tr>
              <a:tr h="370840">
                <a:tc vMerge="1">
                  <a:txBody>
                    <a:bodyPr/>
                    <a:lstStyle/>
                    <a:p>
                      <a:endParaRPr lang="en-US" dirty="0"/>
                    </a:p>
                  </a:txBody>
                  <a:tcPr/>
                </a:tc>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75454008"/>
                  </a:ext>
                </a:extLst>
              </a:tr>
              <a:tr h="370840">
                <a:tc>
                  <a:txBody>
                    <a:bodyPr/>
                    <a:lstStyle/>
                    <a:p>
                      <a:pPr algn="ctr"/>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gridSpan="4">
                  <a:txBody>
                    <a:bodyPr/>
                    <a:lstStyle/>
                    <a:p>
                      <a:pPr algn="ctr"/>
                      <a:r>
                        <a:rPr lang="en-US" dirty="0"/>
                        <a:t>Likelihood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18075366"/>
                  </a:ext>
                </a:extLst>
              </a:tr>
            </a:tbl>
          </a:graphicData>
        </a:graphic>
      </p:graphicFrame>
      <p:graphicFrame>
        <p:nvGraphicFramePr>
          <p:cNvPr id="7" name="Table 7">
            <a:extLst>
              <a:ext uri="{FF2B5EF4-FFF2-40B4-BE49-F238E27FC236}">
                <a16:creationId xmlns:a16="http://schemas.microsoft.com/office/drawing/2014/main" id="{27D69DB5-0C3F-4C35-8C07-92EAB0968ABD}"/>
              </a:ext>
            </a:extLst>
          </p:cNvPr>
          <p:cNvGraphicFramePr>
            <a:graphicFrameLocks noGrp="1"/>
          </p:cNvGraphicFramePr>
          <p:nvPr>
            <p:extLst>
              <p:ext uri="{D42A27DB-BD31-4B8C-83A1-F6EECF244321}">
                <p14:modId xmlns:p14="http://schemas.microsoft.com/office/powerpoint/2010/main" val="3349587116"/>
              </p:ext>
            </p:extLst>
          </p:nvPr>
        </p:nvGraphicFramePr>
        <p:xfrm>
          <a:off x="8248388" y="2169345"/>
          <a:ext cx="2907292" cy="1752600"/>
        </p:xfrm>
        <a:graphic>
          <a:graphicData uri="http://schemas.openxmlformats.org/drawingml/2006/table">
            <a:tbl>
              <a:tblPr firstRow="1" bandRow="1">
                <a:tableStyleId>{5C22544A-7EE6-4342-B048-85BDC9FD1C3A}</a:tableStyleId>
              </a:tblPr>
              <a:tblGrid>
                <a:gridCol w="1453646">
                  <a:extLst>
                    <a:ext uri="{9D8B030D-6E8A-4147-A177-3AD203B41FA5}">
                      <a16:colId xmlns:a16="http://schemas.microsoft.com/office/drawing/2014/main" val="1943467861"/>
                    </a:ext>
                  </a:extLst>
                </a:gridCol>
                <a:gridCol w="1453646">
                  <a:extLst>
                    <a:ext uri="{9D8B030D-6E8A-4147-A177-3AD203B41FA5}">
                      <a16:colId xmlns:a16="http://schemas.microsoft.com/office/drawing/2014/main" val="3895636439"/>
                    </a:ext>
                  </a:extLst>
                </a:gridCol>
              </a:tblGrid>
              <a:tr h="370840">
                <a:tc gridSpan="2">
                  <a:txBody>
                    <a:bodyPr/>
                    <a:lstStyle/>
                    <a:p>
                      <a:pPr algn="ctr"/>
                      <a:r>
                        <a:rPr lang="en-US" b="1" dirty="0"/>
                        <a:t>Likelihood and Impact Levels ranges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142171692"/>
                  </a:ext>
                </a:extLst>
              </a:tr>
              <a:tr h="370840">
                <a:tc>
                  <a:txBody>
                    <a:bodyPr/>
                    <a:lstStyle/>
                    <a:p>
                      <a:pPr algn="ctr"/>
                      <a:r>
                        <a:rPr lang="en-US" dirty="0"/>
                        <a:t>0 to &lt;3</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extLst>
                  <a:ext uri="{0D108BD9-81ED-4DB2-BD59-A6C34878D82A}">
                    <a16:rowId xmlns:a16="http://schemas.microsoft.com/office/drawing/2014/main" val="664628660"/>
                  </a:ext>
                </a:extLst>
              </a:tr>
              <a:tr h="370840">
                <a:tc>
                  <a:txBody>
                    <a:bodyPr/>
                    <a:lstStyle/>
                    <a:p>
                      <a:pPr algn="ctr"/>
                      <a:r>
                        <a:rPr lang="en-US" dirty="0"/>
                        <a:t>3 to &lt;6</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extLst>
                  <a:ext uri="{0D108BD9-81ED-4DB2-BD59-A6C34878D82A}">
                    <a16:rowId xmlns:a16="http://schemas.microsoft.com/office/drawing/2014/main" val="2744514475"/>
                  </a:ext>
                </a:extLst>
              </a:tr>
              <a:tr h="370840">
                <a:tc>
                  <a:txBody>
                    <a:bodyPr/>
                    <a:lstStyle/>
                    <a:p>
                      <a:pPr algn="ctr"/>
                      <a:r>
                        <a:rPr lang="en-US" dirty="0"/>
                        <a:t>6 to 9</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131512867"/>
                  </a:ext>
                </a:extLst>
              </a:tr>
            </a:tbl>
          </a:graphicData>
        </a:graphic>
      </p:graphicFrame>
      <p:sp>
        <p:nvSpPr>
          <p:cNvPr id="8" name="Content Placeholder 2">
            <a:extLst>
              <a:ext uri="{FF2B5EF4-FFF2-40B4-BE49-F238E27FC236}">
                <a16:creationId xmlns:a16="http://schemas.microsoft.com/office/drawing/2014/main" id="{FEDCB368-8AB9-4594-BF89-76E24E6F977C}"/>
              </a:ext>
            </a:extLst>
          </p:cNvPr>
          <p:cNvSpPr txBox="1">
            <a:spLocks/>
          </p:cNvSpPr>
          <p:nvPr/>
        </p:nvSpPr>
        <p:spPr>
          <a:xfrm>
            <a:off x="1208762" y="1910219"/>
            <a:ext cx="6601216" cy="2612883"/>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508" lvl="1" indent="-342900">
              <a:lnSpc>
                <a:spcPct val="120000"/>
              </a:lnSpc>
              <a:buFont typeface="+mj-lt"/>
              <a:buAutoNum type="arabicPeriod" startAt="3"/>
            </a:pPr>
            <a:r>
              <a:rPr lang="en-US" sz="1500" b="1" dirty="0">
                <a:solidFill>
                  <a:schemeClr val="tx1"/>
                </a:solidFill>
              </a:rPr>
              <a:t>Estimate Technical and Business impact:</a:t>
            </a:r>
            <a:r>
              <a:rPr lang="en-US" sz="1500" dirty="0">
                <a:solidFill>
                  <a:schemeClr val="tx1"/>
                </a:solidFill>
              </a:rPr>
              <a:t> </a:t>
            </a:r>
            <a:r>
              <a:rPr lang="en-US" sz="1500" i="1" dirty="0">
                <a:solidFill>
                  <a:schemeClr val="tx1"/>
                </a:solidFill>
              </a:rPr>
              <a:t>Technical impact</a:t>
            </a:r>
            <a:r>
              <a:rPr lang="en-US" sz="1500" dirty="0">
                <a:solidFill>
                  <a:schemeClr val="tx1"/>
                </a:solidFill>
              </a:rPr>
              <a:t> deals with confidentiality, integrity, availability, and accountability. </a:t>
            </a:r>
            <a:r>
              <a:rPr lang="en-US" sz="1500" b="0" i="0" dirty="0">
                <a:solidFill>
                  <a:schemeClr val="tx1"/>
                </a:solidFill>
                <a:effectLst/>
              </a:rPr>
              <a:t>The business risk is what justifies monetary investment in fixing security vulnerabilities. It stems from the Technical Impact but encompasses what is important to each business individually. Assess each of the following four factors, Financial Damage, Damage to business reputation, Non-compliance, and Privacy violation.</a:t>
            </a:r>
            <a:endParaRPr lang="en-US" sz="1500" dirty="0">
              <a:solidFill>
                <a:schemeClr val="tx1"/>
              </a:solidFill>
            </a:endParaRPr>
          </a:p>
        </p:txBody>
      </p:sp>
    </p:spTree>
    <p:extLst>
      <p:ext uri="{BB962C8B-B14F-4D97-AF65-F5344CB8AC3E}">
        <p14:creationId xmlns:p14="http://schemas.microsoft.com/office/powerpoint/2010/main" val="357152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EBC0-DB4D-40D5-89FF-5E36BF93C17E}"/>
              </a:ext>
            </a:extLst>
          </p:cNvPr>
          <p:cNvSpPr>
            <a:spLocks noGrp="1"/>
          </p:cNvSpPr>
          <p:nvPr>
            <p:ph type="title"/>
          </p:nvPr>
        </p:nvSpPr>
        <p:spPr/>
        <p:txBody>
          <a:bodyPr>
            <a:normAutofit/>
          </a:bodyPr>
          <a:lstStyle/>
          <a:p>
            <a:r>
              <a:rPr lang="en-US" dirty="0">
                <a:solidFill>
                  <a:schemeClr val="tx1"/>
                </a:solidFill>
              </a:rPr>
              <a:t>OWASP Risk Rating Steps</a:t>
            </a:r>
            <a:br>
              <a:rPr lang="en-US" dirty="0"/>
            </a:br>
            <a:r>
              <a:rPr lang="en-US" sz="1400" dirty="0">
                <a:hlinkClick r:id="rId2"/>
              </a:rPr>
              <a:t>https://owasp.org/www-community/OWASP_Risk_Rating_Methodology</a:t>
            </a:r>
            <a:endParaRPr lang="en-US" dirty="0"/>
          </a:p>
        </p:txBody>
      </p:sp>
      <p:sp>
        <p:nvSpPr>
          <p:cNvPr id="3" name="Content Placeholder 2">
            <a:extLst>
              <a:ext uri="{FF2B5EF4-FFF2-40B4-BE49-F238E27FC236}">
                <a16:creationId xmlns:a16="http://schemas.microsoft.com/office/drawing/2014/main" id="{A5F94DCD-2BD1-4B92-8C10-6A8FDCC444E4}"/>
              </a:ext>
            </a:extLst>
          </p:cNvPr>
          <p:cNvSpPr>
            <a:spLocks noGrp="1"/>
          </p:cNvSpPr>
          <p:nvPr>
            <p:ph idx="1"/>
          </p:nvPr>
        </p:nvSpPr>
        <p:spPr>
          <a:xfrm>
            <a:off x="1208762" y="3429000"/>
            <a:ext cx="4553211" cy="2971798"/>
          </a:xfrm>
        </p:spPr>
        <p:txBody>
          <a:bodyPr anchor="ctr">
            <a:normAutofit/>
          </a:bodyPr>
          <a:lstStyle/>
          <a:p>
            <a:pPr marL="635508" lvl="1" indent="-342900">
              <a:buFont typeface="+mj-lt"/>
              <a:buAutoNum type="arabicPeriod" startAt="6"/>
            </a:pPr>
            <a:r>
              <a:rPr lang="en-US" sz="1500" b="1" dirty="0">
                <a:solidFill>
                  <a:schemeClr val="tx1"/>
                </a:solidFill>
              </a:rPr>
              <a:t>Customize the Risk Rating Model: </a:t>
            </a:r>
            <a:r>
              <a:rPr lang="en-US" sz="1500" b="0" i="0" dirty="0">
                <a:solidFill>
                  <a:schemeClr val="tx1"/>
                </a:solidFill>
                <a:effectLst/>
              </a:rPr>
              <a:t>A customized </a:t>
            </a:r>
            <a:r>
              <a:rPr lang="en-US" sz="1500" dirty="0">
                <a:solidFill>
                  <a:schemeClr val="tx1"/>
                </a:solidFill>
              </a:rPr>
              <a:t>R</a:t>
            </a:r>
            <a:r>
              <a:rPr lang="en-US" sz="1500" b="0" i="0" dirty="0">
                <a:solidFill>
                  <a:schemeClr val="tx1"/>
                </a:solidFill>
                <a:effectLst/>
              </a:rPr>
              <a:t>isk Assessment </a:t>
            </a:r>
            <a:r>
              <a:rPr lang="en-US" sz="1500" dirty="0">
                <a:solidFill>
                  <a:schemeClr val="tx1"/>
                </a:solidFill>
              </a:rPr>
              <a:t>M</a:t>
            </a:r>
            <a:r>
              <a:rPr lang="en-US" sz="1500" b="0" i="0" dirty="0">
                <a:solidFill>
                  <a:schemeClr val="tx1"/>
                </a:solidFill>
                <a:effectLst/>
              </a:rPr>
              <a:t>odel is much more likely to produce results that match evaluators perceptions about which of multiple risks is serious and save time </a:t>
            </a:r>
            <a:r>
              <a:rPr lang="en-US" sz="1500" dirty="0">
                <a:solidFill>
                  <a:schemeClr val="tx1"/>
                </a:solidFill>
              </a:rPr>
              <a:t>evaluating </a:t>
            </a:r>
            <a:r>
              <a:rPr lang="en-US" sz="1500" b="0" i="0" dirty="0">
                <a:solidFill>
                  <a:schemeClr val="tx1"/>
                </a:solidFill>
                <a:effectLst/>
              </a:rPr>
              <a:t>those risks. There are several ways to tailor this model for </a:t>
            </a:r>
            <a:r>
              <a:rPr lang="en-US" sz="1500" dirty="0">
                <a:solidFill>
                  <a:schemeClr val="tx1"/>
                </a:solidFill>
              </a:rPr>
              <a:t>an </a:t>
            </a:r>
            <a:r>
              <a:rPr lang="en-US" sz="1500" b="0" i="0" dirty="0">
                <a:solidFill>
                  <a:schemeClr val="tx1"/>
                </a:solidFill>
                <a:effectLst/>
              </a:rPr>
              <a:t>organization</a:t>
            </a:r>
            <a:r>
              <a:rPr lang="en-US" sz="1500" dirty="0">
                <a:solidFill>
                  <a:schemeClr val="tx1"/>
                </a:solidFill>
              </a:rPr>
              <a:t> like 1) adding factors specific to an organization, 2) customizing options like changing names to match the business’ team names or changing number equivalents, or 3) weighting factors to emphasize which ones are more important to a specific business. </a:t>
            </a:r>
          </a:p>
        </p:txBody>
      </p:sp>
      <p:graphicFrame>
        <p:nvGraphicFramePr>
          <p:cNvPr id="6" name="Table 6">
            <a:extLst>
              <a:ext uri="{FF2B5EF4-FFF2-40B4-BE49-F238E27FC236}">
                <a16:creationId xmlns:a16="http://schemas.microsoft.com/office/drawing/2014/main" id="{FF53F6F5-55C2-4742-AB7C-3B79FA06B5D8}"/>
              </a:ext>
            </a:extLst>
          </p:cNvPr>
          <p:cNvGraphicFramePr>
            <a:graphicFrameLocks noGrp="1"/>
          </p:cNvGraphicFramePr>
          <p:nvPr/>
        </p:nvGraphicFramePr>
        <p:xfrm>
          <a:off x="6031145" y="4089540"/>
          <a:ext cx="5124535" cy="2225040"/>
        </p:xfrm>
        <a:graphic>
          <a:graphicData uri="http://schemas.openxmlformats.org/drawingml/2006/table">
            <a:tbl>
              <a:tblPr firstRow="1" bandRow="1">
                <a:tableStyleId>{5C22544A-7EE6-4342-B048-85BDC9FD1C3A}</a:tableStyleId>
              </a:tblPr>
              <a:tblGrid>
                <a:gridCol w="1024907">
                  <a:extLst>
                    <a:ext uri="{9D8B030D-6E8A-4147-A177-3AD203B41FA5}">
                      <a16:colId xmlns:a16="http://schemas.microsoft.com/office/drawing/2014/main" val="822077921"/>
                    </a:ext>
                  </a:extLst>
                </a:gridCol>
                <a:gridCol w="1024907">
                  <a:extLst>
                    <a:ext uri="{9D8B030D-6E8A-4147-A177-3AD203B41FA5}">
                      <a16:colId xmlns:a16="http://schemas.microsoft.com/office/drawing/2014/main" val="620882833"/>
                    </a:ext>
                  </a:extLst>
                </a:gridCol>
                <a:gridCol w="1024907">
                  <a:extLst>
                    <a:ext uri="{9D8B030D-6E8A-4147-A177-3AD203B41FA5}">
                      <a16:colId xmlns:a16="http://schemas.microsoft.com/office/drawing/2014/main" val="324234664"/>
                    </a:ext>
                  </a:extLst>
                </a:gridCol>
                <a:gridCol w="1024907">
                  <a:extLst>
                    <a:ext uri="{9D8B030D-6E8A-4147-A177-3AD203B41FA5}">
                      <a16:colId xmlns:a16="http://schemas.microsoft.com/office/drawing/2014/main" val="3250095921"/>
                    </a:ext>
                  </a:extLst>
                </a:gridCol>
                <a:gridCol w="1024907">
                  <a:extLst>
                    <a:ext uri="{9D8B030D-6E8A-4147-A177-3AD203B41FA5}">
                      <a16:colId xmlns:a16="http://schemas.microsoft.com/office/drawing/2014/main" val="3331469607"/>
                    </a:ext>
                  </a:extLst>
                </a:gridCol>
              </a:tblGrid>
              <a:tr h="370840">
                <a:tc gridSpan="5">
                  <a:txBody>
                    <a:bodyPr/>
                    <a:lstStyle/>
                    <a:p>
                      <a:pPr algn="ctr"/>
                      <a:r>
                        <a:rPr lang="en-US" dirty="0"/>
                        <a:t>Overall Risk Severity (</a:t>
                      </a:r>
                      <a:r>
                        <a:rPr lang="en-US" dirty="0" err="1"/>
                        <a:t>Likelihood+Impact</a:t>
                      </a:r>
                      <a:r>
                        <a:rPr lang="en-US"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23590345"/>
                  </a:ext>
                </a:extLst>
              </a:tr>
              <a:tr h="370840">
                <a:tc rowSpan="4">
                  <a:txBody>
                    <a:bodyPr/>
                    <a:lstStyle/>
                    <a:p>
                      <a:pPr algn="ctr"/>
                      <a:r>
                        <a:rPr lang="en-US" dirty="0"/>
                        <a:t>Impact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tc>
                  <a:txBody>
                    <a:bodyPr/>
                    <a:lstStyle/>
                    <a:p>
                      <a:pPr algn="ctr"/>
                      <a:r>
                        <a:rPr lang="en-US" dirty="0"/>
                        <a:t>Critical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04762840"/>
                  </a:ext>
                </a:extLst>
              </a:tr>
              <a:tr h="370840">
                <a:tc vMerge="1">
                  <a:txBody>
                    <a:bodyPr/>
                    <a:lstStyle/>
                    <a:p>
                      <a:endParaRPr lang="en-US" dirty="0"/>
                    </a:p>
                  </a:txBody>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2819939208"/>
                  </a:ext>
                </a:extLst>
              </a:tr>
              <a:tr h="370840">
                <a:tc vMerge="1">
                  <a:txBody>
                    <a:bodyPr/>
                    <a:lstStyle/>
                    <a:p>
                      <a:endParaRPr lang="en-US" dirty="0"/>
                    </a:p>
                  </a:txBody>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Note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tc>
                  <a:txBody>
                    <a:bodyPr/>
                    <a:lstStyle/>
                    <a:p>
                      <a:pPr algn="ctr"/>
                      <a:r>
                        <a:rPr lang="en-US" dirty="0"/>
                        <a:t>Medium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extLst>
                  <a:ext uri="{0D108BD9-81ED-4DB2-BD59-A6C34878D82A}">
                    <a16:rowId xmlns:a16="http://schemas.microsoft.com/office/drawing/2014/main" val="1146285063"/>
                  </a:ext>
                </a:extLst>
              </a:tr>
              <a:tr h="370840">
                <a:tc vMerge="1">
                  <a:txBody>
                    <a:bodyPr/>
                    <a:lstStyle/>
                    <a:p>
                      <a:endParaRPr lang="en-US" dirty="0"/>
                    </a:p>
                  </a:txBody>
                  <a:tcPr/>
                </a:tc>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75454008"/>
                  </a:ext>
                </a:extLst>
              </a:tr>
              <a:tr h="370840">
                <a:tc>
                  <a:txBody>
                    <a:bodyPr/>
                    <a:lstStyle/>
                    <a:p>
                      <a:pPr algn="ctr"/>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gridSpan="4">
                  <a:txBody>
                    <a:bodyPr/>
                    <a:lstStyle/>
                    <a:p>
                      <a:pPr algn="ctr"/>
                      <a:r>
                        <a:rPr lang="en-US" dirty="0"/>
                        <a:t>Likelihood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18075366"/>
                  </a:ext>
                </a:extLst>
              </a:tr>
            </a:tbl>
          </a:graphicData>
        </a:graphic>
      </p:graphicFrame>
      <p:graphicFrame>
        <p:nvGraphicFramePr>
          <p:cNvPr id="7" name="Table 7">
            <a:extLst>
              <a:ext uri="{FF2B5EF4-FFF2-40B4-BE49-F238E27FC236}">
                <a16:creationId xmlns:a16="http://schemas.microsoft.com/office/drawing/2014/main" id="{27D69DB5-0C3F-4C35-8C07-92EAB0968ABD}"/>
              </a:ext>
            </a:extLst>
          </p:cNvPr>
          <p:cNvGraphicFramePr>
            <a:graphicFrameLocks noGrp="1"/>
          </p:cNvGraphicFramePr>
          <p:nvPr/>
        </p:nvGraphicFramePr>
        <p:xfrm>
          <a:off x="8248388" y="2169345"/>
          <a:ext cx="2907292" cy="1752600"/>
        </p:xfrm>
        <a:graphic>
          <a:graphicData uri="http://schemas.openxmlformats.org/drawingml/2006/table">
            <a:tbl>
              <a:tblPr firstRow="1" bandRow="1">
                <a:tableStyleId>{5C22544A-7EE6-4342-B048-85BDC9FD1C3A}</a:tableStyleId>
              </a:tblPr>
              <a:tblGrid>
                <a:gridCol w="1453646">
                  <a:extLst>
                    <a:ext uri="{9D8B030D-6E8A-4147-A177-3AD203B41FA5}">
                      <a16:colId xmlns:a16="http://schemas.microsoft.com/office/drawing/2014/main" val="1943467861"/>
                    </a:ext>
                  </a:extLst>
                </a:gridCol>
                <a:gridCol w="1453646">
                  <a:extLst>
                    <a:ext uri="{9D8B030D-6E8A-4147-A177-3AD203B41FA5}">
                      <a16:colId xmlns:a16="http://schemas.microsoft.com/office/drawing/2014/main" val="3895636439"/>
                    </a:ext>
                  </a:extLst>
                </a:gridCol>
              </a:tblGrid>
              <a:tr h="370840">
                <a:tc gridSpan="2">
                  <a:txBody>
                    <a:bodyPr/>
                    <a:lstStyle/>
                    <a:p>
                      <a:pPr algn="ctr"/>
                      <a:r>
                        <a:rPr lang="en-US" b="1" dirty="0"/>
                        <a:t>Likelihood and Impact Levels ranges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142171692"/>
                  </a:ext>
                </a:extLst>
              </a:tr>
              <a:tr h="370840">
                <a:tc>
                  <a:txBody>
                    <a:bodyPr/>
                    <a:lstStyle/>
                    <a:p>
                      <a:pPr algn="ctr"/>
                      <a:r>
                        <a:rPr lang="en-US" dirty="0"/>
                        <a:t>0 to &lt;3</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Low</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00B050"/>
                    </a:solidFill>
                  </a:tcPr>
                </a:tc>
                <a:extLst>
                  <a:ext uri="{0D108BD9-81ED-4DB2-BD59-A6C34878D82A}">
                    <a16:rowId xmlns:a16="http://schemas.microsoft.com/office/drawing/2014/main" val="664628660"/>
                  </a:ext>
                </a:extLst>
              </a:tr>
              <a:tr h="370840">
                <a:tc>
                  <a:txBody>
                    <a:bodyPr/>
                    <a:lstStyle/>
                    <a:p>
                      <a:pPr algn="ctr"/>
                      <a:r>
                        <a:rPr lang="en-US" dirty="0"/>
                        <a:t>3 to &lt;6</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Medium</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F00"/>
                    </a:solidFill>
                  </a:tcPr>
                </a:tc>
                <a:extLst>
                  <a:ext uri="{0D108BD9-81ED-4DB2-BD59-A6C34878D82A}">
                    <a16:rowId xmlns:a16="http://schemas.microsoft.com/office/drawing/2014/main" val="2744514475"/>
                  </a:ext>
                </a:extLst>
              </a:tr>
              <a:tr h="370840">
                <a:tc>
                  <a:txBody>
                    <a:bodyPr/>
                    <a:lstStyle/>
                    <a:p>
                      <a:pPr algn="ctr"/>
                      <a:r>
                        <a:rPr lang="en-US" dirty="0"/>
                        <a:t>6 to 9</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High</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0000"/>
                    </a:solidFill>
                  </a:tcPr>
                </a:tc>
                <a:extLst>
                  <a:ext uri="{0D108BD9-81ED-4DB2-BD59-A6C34878D82A}">
                    <a16:rowId xmlns:a16="http://schemas.microsoft.com/office/drawing/2014/main" val="131512867"/>
                  </a:ext>
                </a:extLst>
              </a:tr>
            </a:tbl>
          </a:graphicData>
        </a:graphic>
      </p:graphicFrame>
      <p:sp>
        <p:nvSpPr>
          <p:cNvPr id="8" name="Content Placeholder 2">
            <a:extLst>
              <a:ext uri="{FF2B5EF4-FFF2-40B4-BE49-F238E27FC236}">
                <a16:creationId xmlns:a16="http://schemas.microsoft.com/office/drawing/2014/main" id="{FEDCB368-8AB9-4594-BF89-76E24E6F977C}"/>
              </a:ext>
            </a:extLst>
          </p:cNvPr>
          <p:cNvSpPr txBox="1">
            <a:spLocks/>
          </p:cNvSpPr>
          <p:nvPr/>
        </p:nvSpPr>
        <p:spPr>
          <a:xfrm>
            <a:off x="1208761" y="1910220"/>
            <a:ext cx="6820355" cy="1518780"/>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508" lvl="1" indent="-342900">
              <a:lnSpc>
                <a:spcPct val="120000"/>
              </a:lnSpc>
              <a:buFont typeface="+mj-lt"/>
              <a:buAutoNum type="arabicPeriod" startAt="5"/>
            </a:pPr>
            <a:r>
              <a:rPr lang="en-US" sz="1500" b="1" dirty="0">
                <a:solidFill>
                  <a:schemeClr val="tx1"/>
                </a:solidFill>
              </a:rPr>
              <a:t>Decide What to Fix: </a:t>
            </a:r>
            <a:r>
              <a:rPr lang="en-US" sz="1500" dirty="0">
                <a:solidFill>
                  <a:schemeClr val="tx1"/>
                </a:solidFill>
              </a:rPr>
              <a:t>Create a prioritized list of what to fix first. Often, risks on this list will never be completed. Some risks are minimal enough that the cost to fix them isn’t justified.</a:t>
            </a:r>
          </a:p>
        </p:txBody>
      </p:sp>
    </p:spTree>
    <p:extLst>
      <p:ext uri="{BB962C8B-B14F-4D97-AF65-F5344CB8AC3E}">
        <p14:creationId xmlns:p14="http://schemas.microsoft.com/office/powerpoint/2010/main" val="306843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DAB8-C43F-42F5-ADC5-652E7D859159}"/>
              </a:ext>
            </a:extLst>
          </p:cNvPr>
          <p:cNvSpPr>
            <a:spLocks noGrp="1"/>
          </p:cNvSpPr>
          <p:nvPr>
            <p:ph type="title"/>
          </p:nvPr>
        </p:nvSpPr>
        <p:spPr/>
        <p:txBody>
          <a:bodyPr>
            <a:normAutofit/>
          </a:bodyPr>
          <a:lstStyle/>
          <a:p>
            <a:r>
              <a:rPr lang="en-US" sz="4400" dirty="0">
                <a:solidFill>
                  <a:schemeClr val="tx1"/>
                </a:solidFill>
              </a:rPr>
              <a:t>OWASP – Top 10 Web Security Risks</a:t>
            </a:r>
            <a:br>
              <a:rPr lang="en-US" sz="4400" dirty="0"/>
            </a:br>
            <a:r>
              <a:rPr lang="en-US" sz="1400" dirty="0">
                <a:hlinkClick r:id="rId2"/>
              </a:rPr>
              <a:t>https://owasp.org/www-project-top-ten/</a:t>
            </a:r>
            <a:endParaRPr lang="en-US" sz="4400" dirty="0"/>
          </a:p>
        </p:txBody>
      </p:sp>
      <p:sp>
        <p:nvSpPr>
          <p:cNvPr id="3" name="Content Placeholder 2">
            <a:extLst>
              <a:ext uri="{FF2B5EF4-FFF2-40B4-BE49-F238E27FC236}">
                <a16:creationId xmlns:a16="http://schemas.microsoft.com/office/drawing/2014/main" id="{1B33FE74-8800-41F1-927F-AB957BED787F}"/>
              </a:ext>
            </a:extLst>
          </p:cNvPr>
          <p:cNvSpPr>
            <a:spLocks noGrp="1"/>
          </p:cNvSpPr>
          <p:nvPr>
            <p:ph idx="1"/>
          </p:nvPr>
        </p:nvSpPr>
        <p:spPr>
          <a:xfrm>
            <a:off x="921242" y="1894332"/>
            <a:ext cx="10234438" cy="4511357"/>
          </a:xfrm>
        </p:spPr>
        <p:txBody>
          <a:bodyPr anchor="ctr">
            <a:noAutofit/>
          </a:bodyPr>
          <a:lstStyle/>
          <a:p>
            <a:pPr marL="749808" lvl="1" indent="-457200">
              <a:buFont typeface="+mj-lt"/>
              <a:buAutoNum type="arabicPeriod"/>
            </a:pPr>
            <a:r>
              <a:rPr lang="en-US" sz="1800" b="1" dirty="0">
                <a:hlinkClick r:id="rId3"/>
              </a:rPr>
              <a:t>Injection</a:t>
            </a:r>
            <a:r>
              <a:rPr lang="en-US" sz="1800" b="1" dirty="0"/>
              <a:t> – </a:t>
            </a:r>
            <a:r>
              <a:rPr lang="en-US" sz="1800" b="0" i="0" dirty="0">
                <a:solidFill>
                  <a:schemeClr val="tx1"/>
                </a:solidFill>
                <a:effectLst/>
              </a:rPr>
              <a:t>Injection flaws (SQL, NoSQL, OS, and LDAP injection) occur when untrusted data is sent to an interpreter as part of a command or query. The hostile data can trick the interpreter into executing harmful commands or accessing data without proper authorization.</a:t>
            </a:r>
          </a:p>
          <a:p>
            <a:pPr marL="749808" lvl="1" indent="-457200">
              <a:buFont typeface="+mj-lt"/>
              <a:buAutoNum type="arabicPeriod"/>
            </a:pPr>
            <a:r>
              <a:rPr lang="en-US" sz="1800" b="1" dirty="0">
                <a:hlinkClick r:id="rId4"/>
              </a:rPr>
              <a:t>Broken Authentication </a:t>
            </a:r>
            <a:r>
              <a:rPr lang="en-US" sz="1800" b="1" dirty="0"/>
              <a:t>– </a:t>
            </a:r>
            <a:r>
              <a:rPr lang="en-US" sz="1800" dirty="0">
                <a:solidFill>
                  <a:schemeClr val="tx1"/>
                </a:solidFill>
              </a:rPr>
              <a:t>Authentication and session management are often implemented incorrectly. This allows passwords, keys, or session tokens to be compromised so attackers can assume another users’ identity.</a:t>
            </a:r>
          </a:p>
          <a:p>
            <a:pPr marL="749808" lvl="1" indent="-457200">
              <a:buFont typeface="+mj-lt"/>
              <a:buAutoNum type="arabicPeriod"/>
            </a:pPr>
            <a:r>
              <a:rPr lang="en-US" sz="1800" b="1" dirty="0">
                <a:hlinkClick r:id="rId5"/>
              </a:rPr>
              <a:t>Sensitive Data Exposure </a:t>
            </a:r>
            <a:r>
              <a:rPr lang="en-US" sz="1800" dirty="0">
                <a:solidFill>
                  <a:schemeClr val="tx1"/>
                </a:solidFill>
              </a:rPr>
              <a:t>– When data is improperly protected. Attackers may steal or modify the data to conduct credit card fraud, identity theft, or other crimes. Sensitive data may be compromised without extra protection, such as encryption (at rest or in transit). This data requires special precautions when exchanged with the browser.</a:t>
            </a:r>
          </a:p>
          <a:p>
            <a:pPr marL="749808" lvl="1" indent="-457200">
              <a:buFont typeface="+mj-lt"/>
              <a:buAutoNum type="arabicPeriod"/>
            </a:pPr>
            <a:r>
              <a:rPr lang="en-US" sz="1800" b="1" dirty="0">
                <a:hlinkClick r:id="rId6"/>
              </a:rPr>
              <a:t>XML External Entities (XXE)</a:t>
            </a:r>
            <a:r>
              <a:rPr lang="en-US" sz="1800" dirty="0">
                <a:hlinkClick r:id="rId6"/>
              </a:rPr>
              <a:t> </a:t>
            </a:r>
            <a:r>
              <a:rPr lang="en-US" sz="1800" dirty="0">
                <a:solidFill>
                  <a:schemeClr val="tx1"/>
                </a:solidFill>
              </a:rPr>
              <a:t>– 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Tree>
    <p:extLst>
      <p:ext uri="{BB962C8B-B14F-4D97-AF65-F5344CB8AC3E}">
        <p14:creationId xmlns:p14="http://schemas.microsoft.com/office/powerpoint/2010/main" val="72237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DAB8-C43F-42F5-ADC5-652E7D859159}"/>
              </a:ext>
            </a:extLst>
          </p:cNvPr>
          <p:cNvSpPr>
            <a:spLocks noGrp="1"/>
          </p:cNvSpPr>
          <p:nvPr>
            <p:ph type="title"/>
          </p:nvPr>
        </p:nvSpPr>
        <p:spPr/>
        <p:txBody>
          <a:bodyPr>
            <a:normAutofit/>
          </a:bodyPr>
          <a:lstStyle/>
          <a:p>
            <a:r>
              <a:rPr lang="en-US" sz="4400" dirty="0">
                <a:solidFill>
                  <a:schemeClr val="tx1"/>
                </a:solidFill>
              </a:rPr>
              <a:t>OWASP – Top 10 Web Security Risks</a:t>
            </a:r>
            <a:br>
              <a:rPr lang="en-US" sz="4400" dirty="0">
                <a:solidFill>
                  <a:schemeClr val="tx1"/>
                </a:solidFill>
              </a:rPr>
            </a:br>
            <a:r>
              <a:rPr lang="en-US" sz="1400" dirty="0">
                <a:hlinkClick r:id="rId2"/>
              </a:rPr>
              <a:t>https://owasp.org/www-project-top-ten/</a:t>
            </a:r>
            <a:endParaRPr lang="en-US" sz="4400" dirty="0"/>
          </a:p>
        </p:txBody>
      </p:sp>
      <p:sp>
        <p:nvSpPr>
          <p:cNvPr id="3" name="Content Placeholder 2">
            <a:extLst>
              <a:ext uri="{FF2B5EF4-FFF2-40B4-BE49-F238E27FC236}">
                <a16:creationId xmlns:a16="http://schemas.microsoft.com/office/drawing/2014/main" id="{1B33FE74-8800-41F1-927F-AB957BED787F}"/>
              </a:ext>
            </a:extLst>
          </p:cNvPr>
          <p:cNvSpPr>
            <a:spLocks noGrp="1"/>
          </p:cNvSpPr>
          <p:nvPr>
            <p:ph idx="1"/>
          </p:nvPr>
        </p:nvSpPr>
        <p:spPr>
          <a:xfrm>
            <a:off x="919290" y="1894332"/>
            <a:ext cx="10236390" cy="4511357"/>
          </a:xfrm>
        </p:spPr>
        <p:txBody>
          <a:bodyPr anchor="ctr">
            <a:normAutofit/>
          </a:bodyPr>
          <a:lstStyle/>
          <a:p>
            <a:pPr marL="749808" lvl="1" indent="-457200">
              <a:buFont typeface="+mj-lt"/>
              <a:buAutoNum type="arabicPeriod" startAt="5"/>
            </a:pPr>
            <a:r>
              <a:rPr lang="en-US" sz="1800" b="1" dirty="0">
                <a:hlinkClick r:id="rId3"/>
              </a:rPr>
              <a:t>Broken Access Control </a:t>
            </a:r>
            <a:r>
              <a:rPr lang="en-US" sz="1800" dirty="0">
                <a:solidFill>
                  <a:schemeClr val="tx1"/>
                </a:solidFill>
              </a:rPr>
              <a:t>– When restrictions on what authenticated users may do are not properly enforced, attackers can access unauthorized functionality and data like access other users’ accounts, view sensitive files, modify other users’ data, change access rights, etc.</a:t>
            </a:r>
          </a:p>
          <a:p>
            <a:pPr marL="749808" lvl="1" indent="-457200">
              <a:buFont typeface="+mj-lt"/>
              <a:buAutoNum type="arabicPeriod" startAt="5"/>
            </a:pPr>
            <a:r>
              <a:rPr lang="en-US" sz="1800" b="1" dirty="0">
                <a:hlinkClick r:id="rId4"/>
              </a:rPr>
              <a:t>Security Misconfiguration</a:t>
            </a:r>
            <a:r>
              <a:rPr lang="en-US" sz="1800" dirty="0">
                <a:hlinkClick r:id="rId4"/>
              </a:rPr>
              <a:t> </a:t>
            </a:r>
            <a:r>
              <a:rPr lang="en-US" sz="1800" dirty="0">
                <a:solidFill>
                  <a:schemeClr val="tx1"/>
                </a:solidFill>
              </a:rPr>
              <a:t>– This is the most commonly seen issue and is often the result of insecure default configurations, incomplete or ad hoc configurations, open cloud storage, misconfigured HTTP headers, or verbose error messages containing sensitive information. </a:t>
            </a:r>
          </a:p>
          <a:p>
            <a:pPr marL="749808" lvl="1" indent="-457200">
              <a:buFont typeface="+mj-lt"/>
              <a:buAutoNum type="arabicPeriod" startAt="5"/>
            </a:pPr>
            <a:r>
              <a:rPr lang="en-US" sz="1800" b="1" dirty="0">
                <a:hlinkClick r:id="rId5"/>
              </a:rPr>
              <a:t>Cross-Site Scripting (XSS)</a:t>
            </a:r>
            <a:r>
              <a:rPr lang="en-US" sz="1800" dirty="0">
                <a:hlinkClick r:id="rId5"/>
              </a:rPr>
              <a:t> </a:t>
            </a:r>
            <a:r>
              <a:rPr lang="en-US" sz="1800" dirty="0">
                <a:solidFill>
                  <a:schemeClr val="tx1"/>
                </a:solidFill>
              </a:rPr>
              <a:t>– XSS flaws occur whenever an application 1) includes untrusted data in a new web page without proper validation or escaping or 2) updates an existing web page with user-supplied data using a browser API that can create HTML or JavaScript. XSS allows attackers to execute scripts in the victim’s browser which can hijack user sessions, deface web sites, or redirect the user to malicious sites. (</a:t>
            </a:r>
            <a:r>
              <a:rPr lang="en-US" sz="1800" dirty="0">
                <a:solidFill>
                  <a:schemeClr val="tx1"/>
                </a:solidFill>
                <a:hlinkClick r:id="rId6"/>
              </a:rPr>
              <a:t>Other resource</a:t>
            </a:r>
            <a:r>
              <a:rPr lang="en-US" sz="1800" dirty="0">
                <a:solidFill>
                  <a:schemeClr val="tx1"/>
                </a:solidFill>
              </a:rPr>
              <a:t>)</a:t>
            </a:r>
          </a:p>
        </p:txBody>
      </p:sp>
    </p:spTree>
    <p:extLst>
      <p:ext uri="{BB962C8B-B14F-4D97-AF65-F5344CB8AC3E}">
        <p14:creationId xmlns:p14="http://schemas.microsoft.com/office/powerpoint/2010/main" val="203117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DAB8-C43F-42F5-ADC5-652E7D859159}"/>
              </a:ext>
            </a:extLst>
          </p:cNvPr>
          <p:cNvSpPr>
            <a:spLocks noGrp="1"/>
          </p:cNvSpPr>
          <p:nvPr>
            <p:ph type="title"/>
          </p:nvPr>
        </p:nvSpPr>
        <p:spPr/>
        <p:txBody>
          <a:bodyPr>
            <a:normAutofit/>
          </a:bodyPr>
          <a:lstStyle/>
          <a:p>
            <a:r>
              <a:rPr lang="en-US" sz="4400" dirty="0">
                <a:solidFill>
                  <a:schemeClr val="tx1"/>
                </a:solidFill>
              </a:rPr>
              <a:t>OWASP – Top 10 Web Security Risks</a:t>
            </a:r>
            <a:br>
              <a:rPr lang="en-US" sz="4400" dirty="0">
                <a:solidFill>
                  <a:schemeClr val="tx1"/>
                </a:solidFill>
              </a:rPr>
            </a:br>
            <a:r>
              <a:rPr lang="en-US" sz="1400" dirty="0">
                <a:hlinkClick r:id="rId2"/>
              </a:rPr>
              <a:t>https://owasp.org/www-project-top-ten/</a:t>
            </a:r>
            <a:endParaRPr lang="en-US" sz="4400" dirty="0"/>
          </a:p>
        </p:txBody>
      </p:sp>
      <p:sp>
        <p:nvSpPr>
          <p:cNvPr id="3" name="Content Placeholder 2">
            <a:extLst>
              <a:ext uri="{FF2B5EF4-FFF2-40B4-BE49-F238E27FC236}">
                <a16:creationId xmlns:a16="http://schemas.microsoft.com/office/drawing/2014/main" id="{1B33FE74-8800-41F1-927F-AB957BED787F}"/>
              </a:ext>
            </a:extLst>
          </p:cNvPr>
          <p:cNvSpPr>
            <a:spLocks noGrp="1"/>
          </p:cNvSpPr>
          <p:nvPr>
            <p:ph idx="1"/>
          </p:nvPr>
        </p:nvSpPr>
        <p:spPr>
          <a:xfrm>
            <a:off x="924179" y="1894332"/>
            <a:ext cx="10231501" cy="4511357"/>
          </a:xfrm>
        </p:spPr>
        <p:txBody>
          <a:bodyPr anchor="ctr">
            <a:normAutofit/>
          </a:bodyPr>
          <a:lstStyle/>
          <a:p>
            <a:pPr marL="749808" lvl="1" indent="-457200">
              <a:buFont typeface="+mj-lt"/>
              <a:buAutoNum type="arabicPeriod" startAt="8"/>
            </a:pPr>
            <a:r>
              <a:rPr lang="en-US" sz="1800" b="1" dirty="0">
                <a:hlinkClick r:id="rId3"/>
              </a:rPr>
              <a:t>Insecure Deserialization</a:t>
            </a:r>
            <a:r>
              <a:rPr lang="en-US" sz="1800" dirty="0">
                <a:hlinkClick r:id="rId3"/>
              </a:rPr>
              <a:t> </a:t>
            </a:r>
            <a:r>
              <a:rPr lang="en-US" sz="1800" dirty="0">
                <a:solidFill>
                  <a:schemeClr val="tx1"/>
                </a:solidFill>
              </a:rPr>
              <a:t>– Insecure deserialization can allow remote code execution. They can also be used to perform attacks, including replay attacks, injection attacks, and privilege escalation attacks.</a:t>
            </a:r>
          </a:p>
          <a:p>
            <a:pPr marL="749808" lvl="1" indent="-457200">
              <a:buFont typeface="+mj-lt"/>
              <a:buAutoNum type="arabicPeriod" startAt="8"/>
            </a:pPr>
            <a:r>
              <a:rPr lang="en-US" sz="1800" b="1" dirty="0">
                <a:hlinkClick r:id="rId4"/>
              </a:rPr>
              <a:t>Using Components with Known Vulnerabilities</a:t>
            </a:r>
            <a:r>
              <a:rPr lang="en-US" sz="1800" dirty="0">
                <a:hlinkClick r:id="rId4"/>
              </a:rPr>
              <a:t> </a:t>
            </a:r>
            <a:r>
              <a:rPr lang="en-US" sz="1800" dirty="0">
                <a:solidFill>
                  <a:schemeClr val="tx1"/>
                </a:solidFill>
              </a:rPr>
              <a:t>– 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a:t>
            </a:r>
          </a:p>
          <a:p>
            <a:pPr marL="749808" lvl="1" indent="-457200">
              <a:buFont typeface="+mj-lt"/>
              <a:buAutoNum type="arabicPeriod" startAt="8"/>
            </a:pPr>
            <a:r>
              <a:rPr lang="en-US" sz="1800" b="1" dirty="0">
                <a:hlinkClick r:id="rId5"/>
              </a:rPr>
              <a:t>Insufficient Logging &amp; Monitoring</a:t>
            </a:r>
            <a:r>
              <a:rPr lang="en-US" sz="1800" dirty="0">
                <a:hlinkClick r:id="rId5"/>
              </a:rPr>
              <a:t> </a:t>
            </a:r>
            <a:r>
              <a:rPr lang="en-US" sz="1800" dirty="0">
                <a:solidFill>
                  <a:schemeClr val="tx1"/>
                </a:solidFill>
              </a:rPr>
              <a:t>– Most breach studies show time to detect a breach is over 200 days, typically detected by external parties rather than internal processes or monitoring. Insufficient logging and monitoring, coupled with missing or ineffective integration with incident response, allows attackers to continue attacking systems, maintain persistence, pivot to more systems, and tamper, extract, or destroy data. </a:t>
            </a:r>
          </a:p>
        </p:txBody>
      </p:sp>
    </p:spTree>
    <p:extLst>
      <p:ext uri="{BB962C8B-B14F-4D97-AF65-F5344CB8AC3E}">
        <p14:creationId xmlns:p14="http://schemas.microsoft.com/office/powerpoint/2010/main" val="16427132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6d9aa3d-651e-4839-b59d-0bd8c52fea9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557F529ABFDE4EA1CDC2C60EEB6F4C" ma:contentTypeVersion="9" ma:contentTypeDescription="Create a new document." ma:contentTypeScope="" ma:versionID="a7757103144eaf59de324f99a1ec3334">
  <xsd:schema xmlns:xsd="http://www.w3.org/2001/XMLSchema" xmlns:xs="http://www.w3.org/2001/XMLSchema" xmlns:p="http://schemas.microsoft.com/office/2006/metadata/properties" xmlns:ns3="66d9aa3d-651e-4839-b59d-0bd8c52fea92" targetNamespace="http://schemas.microsoft.com/office/2006/metadata/properties" ma:root="true" ma:fieldsID="4ecaee11dd1648178d67aa8d9035e154" ns3:_="">
    <xsd:import namespace="66d9aa3d-651e-4839-b59d-0bd8c52fea9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9aa3d-651e-4839-b59d-0bd8c52fe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purl.org/dc/elements/1.1/"/>
    <ds:schemaRef ds:uri="http://schemas.openxmlformats.org/package/2006/metadata/core-properties"/>
    <ds:schemaRef ds:uri="http://purl.org/dc/terms/"/>
    <ds:schemaRef ds:uri="http://purl.org/dc/dcmitype/"/>
    <ds:schemaRef ds:uri="http://www.w3.org/XML/1998/namespace"/>
    <ds:schemaRef ds:uri="66d9aa3d-651e-4839-b59d-0bd8c52fea92"/>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2E05DDBE-0C62-4D5C-8EA4-E6183336A3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9aa3d-651e-4839-b59d-0bd8c52fe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{E2803EA4-621A-4C40-B76D-8038AD6001C1}tf56160789_wac</Template>
  <TotalTime>0</TotalTime>
  <Words>1523</Words>
  <Application>Microsoft Office PowerPoint</Application>
  <PresentationFormat>Widescreen</PresentationFormat>
  <Paragraphs>142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OWASP - Open Web Application Security Project</vt:lpstr>
      <vt:lpstr>OWASP – Overview https://owasp.org</vt:lpstr>
      <vt:lpstr>OWASP Risk Rating Methodology https://owasp.org/www-community/OWASP_Risk_Rating_Methodology</vt:lpstr>
      <vt:lpstr>OWASP Risk Rating Steps https://owasp.org/www-community/OWASP_Risk_Rating_Methodology</vt:lpstr>
      <vt:lpstr>OWASP Risk Rating Steps https://owasp.org/www-community/OWASP_Risk_Rating_Methodology</vt:lpstr>
      <vt:lpstr>OWASP Risk Rating Steps https://owasp.org/www-community/OWASP_Risk_Rating_Methodology</vt:lpstr>
      <vt:lpstr>OWASP – Top 10 Web Security Risks https://owasp.org/www-project-top-ten/</vt:lpstr>
      <vt:lpstr>OWASP – Top 10 Web Security Risks https://owasp.org/www-project-top-ten/</vt:lpstr>
      <vt:lpstr>OWASP – Top 10 Web Security Risks https://owasp.org/www-project-top-ten/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2020-07-15T15:16:50Z</dcterms:created>
  <dcterms:modified xsi:type="dcterms:W3CDTF">2022-10-17T21:23:20Z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0x010100EA557F529ABFDE4EA1CDC2C60EEB6F4C</vt:lpwstr>
  </property>
</Properties>
</file>