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9" r:id="rId2"/>
    <p:sldId id="260" r:id="rId3"/>
    <p:sldId id="267" r:id="rId4"/>
    <p:sldId id="268" r:id="rId5"/>
    <p:sldId id="271" r:id="rId6"/>
    <p:sldId id="269" r:id="rId7"/>
    <p:sldId id="270" r:id="rId8"/>
    <p:sldId id="261" r:id="rId9"/>
    <p:sldId id="272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10A02-861B-40BB-87FB-FCE19D5C21F1}" v="48" dt="2020-09-06T19:36:4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c-sharpcorner.com/UploadFile/damubetha/solid-principles-in-C-Sharp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amubetha/solid-principles-in-C-Shar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amubetha/solid-principles-in-C-Sharp/" TargetMode="External"/><Relationship Id="rId2" Type="http://schemas.openxmlformats.org/officeDocument/2006/relationships/hyperlink" Target="https://medium.com/better-programming/solid-principles-simple-and-easy-explanation-f57d86c47a7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dium.com/better-programming/what-is-bad-code-f963ca51c47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-sharpcorner.com/UploadFile/damubetha/solid-principles-in-C-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-sharpcorner.com/UploadFile/damubetha/solid-principles-in-C-Shar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-sharpcorner.com/UploadFile/damubetha/solid-principles-in-C-Shar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-sharpcorner.com/UploadFile/damubetha/solid-principles-in-C-Shar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amubetha/solid-principles-in-C-Sharp/" TargetMode="External"/><Relationship Id="rId2" Type="http://schemas.openxmlformats.org/officeDocument/2006/relationships/hyperlink" Target="https://medium.com/better-programming/solid-principles-simple-and-easy-explanation-f57d86c47a7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732" y="639097"/>
            <a:ext cx="6482340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S.O.L.I.D.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733" y="4672739"/>
            <a:ext cx="6498368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DFBE-A52B-43DD-8445-94CC65F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 Segregation Principle</a:t>
            </a:r>
            <a:br>
              <a:rPr lang="en-US" sz="2200" dirty="0"/>
            </a:br>
            <a:r>
              <a:rPr lang="en-US" sz="1400" dirty="0">
                <a:hlinkClick r:id="rId2"/>
              </a:rPr>
              <a:t>https://www.c-sharpcorner.com/UploadFile/damubetha/solid-principles-in-C-Sharp/</a:t>
            </a:r>
            <a:endParaRPr lang="en-U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B0681-8C07-4BD8-B5A3-30AEBBF27B9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0" y="1936102"/>
            <a:ext cx="5059369" cy="44216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253920" tIns="45720" rIns="0" bIns="1587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Each </a:t>
            </a:r>
            <a:r>
              <a:rPr lang="en-US" sz="2400" b="1" i="1" dirty="0">
                <a:solidFill>
                  <a:schemeClr val="tx1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should have a </a:t>
            </a:r>
            <a:r>
              <a:rPr lang="en-US" sz="2400" u="sng" dirty="0">
                <a:solidFill>
                  <a:schemeClr val="tx1"/>
                </a:solidFill>
              </a:rPr>
              <a:t>specific</a:t>
            </a:r>
            <a:r>
              <a:rPr lang="en-US" sz="2400" dirty="0">
                <a:solidFill>
                  <a:schemeClr val="tx1"/>
                </a:solidFill>
              </a:rPr>
              <a:t> purpose or responsibility.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Large </a:t>
            </a:r>
            <a:r>
              <a:rPr lang="en-US" sz="2400" b="1" i="1" dirty="0">
                <a:solidFill>
                  <a:schemeClr val="tx1"/>
                </a:solidFill>
              </a:rPr>
              <a:t>interfaces</a:t>
            </a:r>
            <a:r>
              <a:rPr lang="en-US" sz="2400" dirty="0">
                <a:solidFill>
                  <a:schemeClr val="tx1"/>
                </a:solidFill>
              </a:rPr>
              <a:t> are more likely to include methods that not all classes can implement.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Client classes should not be forced to depend on </a:t>
            </a:r>
            <a:r>
              <a:rPr lang="en-US" sz="2400" b="1" i="1" dirty="0">
                <a:solidFill>
                  <a:schemeClr val="tx1"/>
                </a:solidFill>
              </a:rPr>
              <a:t>interfaces</a:t>
            </a:r>
            <a:r>
              <a:rPr lang="en-US" sz="2400" dirty="0">
                <a:solidFill>
                  <a:schemeClr val="tx1"/>
                </a:solidFill>
              </a:rPr>
              <a:t> with methods they will never use.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Interface Segregation Principle">
            <a:extLst>
              <a:ext uri="{FF2B5EF4-FFF2-40B4-BE49-F238E27FC236}">
                <a16:creationId xmlns:a16="http://schemas.microsoft.com/office/drawing/2014/main" id="{D3701099-4080-4E0D-B6C8-FBA16AE4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726" y="2020325"/>
            <a:ext cx="5162939" cy="42983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pendency inversion">
            <a:extLst>
              <a:ext uri="{FF2B5EF4-FFF2-40B4-BE49-F238E27FC236}">
                <a16:creationId xmlns:a16="http://schemas.microsoft.com/office/drawing/2014/main" id="{64E3BB09-C9AD-4215-8820-8E2070562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0"/>
          <a:stretch/>
        </p:blipFill>
        <p:spPr bwMode="auto">
          <a:xfrm>
            <a:off x="7381784" y="2071120"/>
            <a:ext cx="4258182" cy="419905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B761F-3491-4495-85FE-BAFB6FF9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Inversion Principle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https://www.c-sharpcorner.com/UploadFile/damubetha/solid-principles-in-C-Sharp/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2FDC-F40C-4F6C-8E9F-BA4F7711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453"/>
            <a:ext cx="6216288" cy="4520682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b="1" i="1" dirty="0">
                <a:solidFill>
                  <a:schemeClr val="tx1"/>
                </a:solidFill>
              </a:rPr>
              <a:t>“High-level modules should not depend on low-level modules. Both should depend upon abstractions.”</a:t>
            </a:r>
          </a:p>
          <a:p>
            <a:r>
              <a:rPr lang="en-US" sz="1800" u="sng" dirty="0">
                <a:solidFill>
                  <a:srgbClr val="0070C0"/>
                </a:solidFill>
              </a:rPr>
              <a:t>Higher-level modules/classes </a:t>
            </a:r>
            <a:r>
              <a:rPr lang="en-US" sz="1800" dirty="0">
                <a:solidFill>
                  <a:schemeClr val="tx1"/>
                </a:solidFill>
              </a:rPr>
              <a:t>implement business rules or logic in a system. </a:t>
            </a:r>
          </a:p>
          <a:p>
            <a:r>
              <a:rPr lang="en-US" sz="1800" u="sng" dirty="0">
                <a:solidFill>
                  <a:srgbClr val="FF0000"/>
                </a:solidFill>
              </a:rPr>
              <a:t>Lower-level modules/classes </a:t>
            </a:r>
            <a:r>
              <a:rPr lang="en-US" sz="1800" dirty="0">
                <a:solidFill>
                  <a:schemeClr val="tx1"/>
                </a:solidFill>
              </a:rPr>
              <a:t>deal with more detailed operations like writing data to databases.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When a class is directly dependent on another class, changes to the dependency class might break the dependent class. We should keep these high-level and low-level classes as </a:t>
            </a:r>
            <a:r>
              <a:rPr lang="en-US" sz="1800" b="1" i="1" dirty="0">
                <a:solidFill>
                  <a:schemeClr val="tx1"/>
                </a:solidFill>
              </a:rPr>
              <a:t>loosely coupled </a:t>
            </a:r>
            <a:r>
              <a:rPr lang="en-US" sz="1800" dirty="0">
                <a:solidFill>
                  <a:schemeClr val="tx1"/>
                </a:solidFill>
              </a:rPr>
              <a:t>as possible.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To do that, make both classes dependent on interfaces instead of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2549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057F8-0E7D-4CA8-B22B-5D0FC354FFFB}"/>
              </a:ext>
            </a:extLst>
          </p:cNvPr>
          <p:cNvSpPr/>
          <p:nvPr/>
        </p:nvSpPr>
        <p:spPr>
          <a:xfrm>
            <a:off x="0" y="4422371"/>
            <a:ext cx="12192000" cy="243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385" y="0"/>
            <a:ext cx="8004250" cy="4381928"/>
          </a:xfrm>
        </p:spPr>
        <p:txBody>
          <a:bodyPr anchor="ctr">
            <a:noAutofit/>
          </a:bodyPr>
          <a:lstStyle/>
          <a:p>
            <a:pPr lvl="0"/>
            <a:r>
              <a:rPr lang="en-US" sz="4000" i="1" dirty="0">
                <a:solidFill>
                  <a:schemeClr val="bg1"/>
                </a:solidFill>
              </a:rPr>
              <a:t>In Object-Oriented Programming, </a:t>
            </a:r>
            <a:r>
              <a:rPr lang="en-US" sz="4000" b="1" i="1" dirty="0">
                <a:solidFill>
                  <a:schemeClr val="bg1"/>
                </a:solidFill>
              </a:rPr>
              <a:t>S.O.L.I.D.</a:t>
            </a:r>
            <a:r>
              <a:rPr lang="en-US" sz="4000" i="1" dirty="0">
                <a:solidFill>
                  <a:schemeClr val="bg1"/>
                </a:solidFill>
              </a:rPr>
              <a:t> is an acronym for five design principles intended to help make software more understandable, flexible, and maintainable. 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22371"/>
            <a:ext cx="12192000" cy="243562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https://en.wikipedia.org/wiki/SOLID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4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FBEC-75B7-46C2-9BA0-1718D9CD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S.O.L.I.D.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https://medium.com/better-programming/solid-principles-simple-and-easy-explanation-f57d86c47a7f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https://www.c-sharpcorner.com/UploadFile/damubetha/solid-principles-in-C-Sharp/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https://medium.com/better-programming/what-is-bad-code-f963ca51c47a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778B-EB3D-4A88-9E0B-9CBD49CA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4114"/>
            <a:ext cx="5112816" cy="4506685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SOLID </a:t>
            </a:r>
            <a:r>
              <a:rPr lang="en-US" sz="2000" dirty="0">
                <a:solidFill>
                  <a:schemeClr val="tx1"/>
                </a:solidFill>
              </a:rPr>
              <a:t>is a coding standard that helps developers avoid problematic design in software development.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applied properly, SOLID principles make code easier to refactor, easier to debug, and easier to read.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Badly designed software is inflexible and brittle. Small changes can result in a cascade of problems that break various parts of the code.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C3F36B-5EBF-4268-B87A-7C0F30FD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22" y="2017791"/>
            <a:ext cx="4592358" cy="426911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610-6061-4151-8AAD-78F0BDC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3" y="252075"/>
            <a:ext cx="8537289" cy="15474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Single Responsibility Principle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https://www.c-sharpcorner.com/UploadFile/damubetha/solid-principles-in-C-Sharp/</a:t>
            </a:r>
            <a:endParaRPr 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5F4E1-BA9B-4957-ACF6-F7F1D26A7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9413" y="1892864"/>
            <a:ext cx="4934429" cy="4509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 class should only have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responsibility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 When classes have single responsibilities,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hanges to software should only affect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class at a time.</a:t>
            </a:r>
            <a:endParaRPr 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In this example, </a:t>
            </a:r>
            <a:r>
              <a:rPr lang="en-US" sz="2000" dirty="0" err="1">
                <a:solidFill>
                  <a:srgbClr val="FF0000"/>
                </a:solidFill>
              </a:rPr>
              <a:t>SendEmail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ValidateEmail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serve a logically different purpose from the </a:t>
            </a:r>
            <a:r>
              <a:rPr lang="en-US" sz="2000" dirty="0" err="1">
                <a:solidFill>
                  <a:srgbClr val="FF0000"/>
                </a:solidFill>
              </a:rPr>
              <a:t>UserService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class, which registers a new user.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rgbClr val="FF0000"/>
                </a:solidFill>
              </a:rPr>
              <a:t>UserService</a:t>
            </a:r>
            <a:r>
              <a:rPr lang="en-US" sz="2000" dirty="0">
                <a:solidFill>
                  <a:schemeClr val="tx1"/>
                </a:solidFill>
              </a:rPr>
              <a:t> class should not contain logic to be sending and validating emails.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Sending and validating emails should be done by a Service classes.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A4A2-E79D-4A45-A38E-A67D037604A6}"/>
              </a:ext>
            </a:extLst>
          </p:cNvPr>
          <p:cNvSpPr txBox="1"/>
          <p:nvPr/>
        </p:nvSpPr>
        <p:spPr>
          <a:xfrm>
            <a:off x="11831157" y="3097229"/>
            <a:ext cx="292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B286A-4D0C-4AF6-8D0E-56A0FE44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714"/>
            <a:ext cx="5105356" cy="475623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3705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610-6061-4151-8AAD-78F0BDC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24" y="158769"/>
            <a:ext cx="9567084" cy="15474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Single Responsibility Principle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https://www.c-sharpcorner.com/UploadFile/damubetha/solid-principles-in-C-Sharp/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DE1F-3119-42F7-8E32-E9943B27AA7B}"/>
              </a:ext>
            </a:extLst>
          </p:cNvPr>
          <p:cNvSpPr/>
          <p:nvPr/>
        </p:nvSpPr>
        <p:spPr>
          <a:xfrm>
            <a:off x="1059024" y="1902147"/>
            <a:ext cx="4510798" cy="449530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To fulfill the </a:t>
            </a:r>
            <a:r>
              <a:rPr lang="en-US" sz="2000" b="1" i="1" dirty="0"/>
              <a:t>Single Responsibility Principal</a:t>
            </a:r>
            <a:r>
              <a:rPr lang="en-US" sz="2000" dirty="0"/>
              <a:t>, now </a:t>
            </a:r>
            <a:r>
              <a:rPr lang="en-US" sz="2000" dirty="0" err="1">
                <a:solidFill>
                  <a:srgbClr val="FF0000"/>
                </a:solidFill>
              </a:rPr>
              <a:t>UserService</a:t>
            </a:r>
            <a:r>
              <a:rPr lang="en-US" sz="2000" dirty="0"/>
              <a:t> only creates a new user. It leverages </a:t>
            </a:r>
            <a:r>
              <a:rPr lang="en-US" sz="2000" dirty="0" err="1">
                <a:solidFill>
                  <a:srgbClr val="FF0000"/>
                </a:solidFill>
              </a:rPr>
              <a:t>EmailService</a:t>
            </a:r>
            <a:r>
              <a:rPr lang="en-US" sz="2000" dirty="0"/>
              <a:t> for anything email related. 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EmailService</a:t>
            </a:r>
            <a:r>
              <a:rPr lang="en-US" sz="2000" dirty="0"/>
              <a:t> is a service class that is </a:t>
            </a:r>
            <a:r>
              <a:rPr lang="en-US" sz="2000" b="1" i="1" dirty="0"/>
              <a:t>injected</a:t>
            </a:r>
            <a:r>
              <a:rPr lang="en-US" sz="2000" dirty="0"/>
              <a:t> into any other class that needs to handle emails. It is very basic. It only verifies the email address and sends the email.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You can add as much related functionality as needed to each service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A4A2-E79D-4A45-A38E-A67D037604A6}"/>
              </a:ext>
            </a:extLst>
          </p:cNvPr>
          <p:cNvSpPr txBox="1"/>
          <p:nvPr/>
        </p:nvSpPr>
        <p:spPr>
          <a:xfrm>
            <a:off x="11831157" y="3097229"/>
            <a:ext cx="292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7E0A9-CF4C-9876-0CF4-B1A640C0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22" y="2009097"/>
            <a:ext cx="6049594" cy="469013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61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3366-9CBE-4EE9-AD51-3A0C0B58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Open-Closed Principle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https://www.c-sharpcorner.com/UploadFile/damubetha/solid-principles-in-C-Sharp/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D1BAFC-BB8A-483F-8CC3-305679E0F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92368"/>
            <a:ext cx="4693920" cy="44842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should be open for extension but closed to modification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and classes must be designed in such a way that new functionality can be added when new requirements are generated. We implement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use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do this.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1751C-E88B-4A75-A5BF-3B9C3318D375}"/>
              </a:ext>
            </a:extLst>
          </p:cNvPr>
          <p:cNvSpPr/>
          <p:nvPr/>
        </p:nvSpPr>
        <p:spPr>
          <a:xfrm>
            <a:off x="5886616" y="4084667"/>
            <a:ext cx="5135319" cy="140078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dirty="0"/>
              <a:t>The Rectangle class needs to be able to calculate the total area of a collection of Rectangles. The </a:t>
            </a:r>
            <a:r>
              <a:rPr lang="en-US" b="1" i="1" dirty="0"/>
              <a:t>Single Responsibility Principle </a:t>
            </a:r>
            <a:r>
              <a:rPr lang="en-US" dirty="0"/>
              <a:t>dictates that we should not put the total area calculation code inside the Rectangle class.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EA817-52CD-4543-895E-B0EF3E98FFEB}"/>
              </a:ext>
            </a:extLst>
          </p:cNvPr>
          <p:cNvSpPr/>
          <p:nvPr/>
        </p:nvSpPr>
        <p:spPr>
          <a:xfrm>
            <a:off x="6159235" y="5677380"/>
            <a:ext cx="458245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How can this problem be solved?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730A-DAAE-A257-3B42-DFF3B06A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16" y="2308298"/>
            <a:ext cx="5135319" cy="177636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51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1A9E4-CA30-4D32-871F-4806692E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18" y="349029"/>
            <a:ext cx="10341983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Open-Closed Principle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https://www.c-sharpcorner.com/UploadFile/damubetha/solid-principles-in-C-Sharp/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AE410-F277-442C-959C-07122BD30CF6}"/>
              </a:ext>
            </a:extLst>
          </p:cNvPr>
          <p:cNvSpPr txBox="1"/>
          <p:nvPr/>
        </p:nvSpPr>
        <p:spPr>
          <a:xfrm>
            <a:off x="1107518" y="2207669"/>
            <a:ext cx="4745916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dirty="0"/>
              <a:t>We create a class specifically to calculate the area of objects.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1CD05-F7D1-40BA-99B4-B85628BDF07C}"/>
              </a:ext>
            </a:extLst>
          </p:cNvPr>
          <p:cNvSpPr txBox="1"/>
          <p:nvPr/>
        </p:nvSpPr>
        <p:spPr>
          <a:xfrm>
            <a:off x="1970304" y="5772097"/>
            <a:ext cx="4637196" cy="584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EVEN BETTER. Create one class for the calculation of the area of ANY shape. </a:t>
            </a:r>
            <a:r>
              <a:rPr lang="en-US" sz="1600" dirty="0">
                <a:sym typeface="Wingdings" panose="05000000000000000000" pitchFamily="2" charset="2"/>
              </a:rPr>
              <a:t>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6598C-F266-3964-A4C7-AD1CF1A49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0" y="2854000"/>
            <a:ext cx="4733934" cy="235521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F3481-5CA3-59DF-8459-9D2226DE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00" y="1976862"/>
            <a:ext cx="4553986" cy="477497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1953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03BC-F9B4-4CEE-BCD2-860108DA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80" y="295934"/>
            <a:ext cx="962953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Liskov Substitution Principle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https://medium.com/better-programming/solid-principles-simple-and-easy-explanation-f57d86c47a7f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https://www.c-sharpcorner.com/UploadFile/damubetha/solid-principles-in-C-Sharp/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AF8A56-4CC2-4177-9708-F4012DCA8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8580" y="1919853"/>
            <a:ext cx="6474658" cy="4499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b="1" i="1" dirty="0">
                <a:solidFill>
                  <a:schemeClr val="tx1"/>
                </a:solidFill>
              </a:rPr>
              <a:t>Derived</a:t>
            </a:r>
            <a:r>
              <a:rPr lang="en-US" sz="2200" dirty="0">
                <a:solidFill>
                  <a:schemeClr val="tx1"/>
                </a:solidFill>
              </a:rPr>
              <a:t> classes must implement </a:t>
            </a:r>
            <a:r>
              <a:rPr lang="en-US" sz="2200" u="sng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the methods and fields of their </a:t>
            </a:r>
            <a:r>
              <a:rPr lang="en-US" sz="2200" b="1" i="1" dirty="0">
                <a:solidFill>
                  <a:schemeClr val="tx1"/>
                </a:solidFill>
              </a:rPr>
              <a:t>parent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>
                <a:solidFill>
                  <a:schemeClr val="tx1"/>
                </a:solidFill>
              </a:rPr>
              <a:t>After implementing the methods and fields of the parent, you will be able to use any </a:t>
            </a:r>
            <a:r>
              <a:rPr lang="en-US" sz="2200" b="1" i="1" dirty="0">
                <a:solidFill>
                  <a:schemeClr val="tx1"/>
                </a:solidFill>
              </a:rPr>
              <a:t>derived</a:t>
            </a:r>
            <a:r>
              <a:rPr lang="en-US" sz="2200" dirty="0">
                <a:solidFill>
                  <a:schemeClr val="tx1"/>
                </a:solidFill>
              </a:rPr>
              <a:t> class instead of a </a:t>
            </a:r>
            <a:r>
              <a:rPr lang="en-US" sz="2200" b="1" i="1" dirty="0">
                <a:solidFill>
                  <a:schemeClr val="tx1"/>
                </a:solidFill>
              </a:rPr>
              <a:t>parent</a:t>
            </a:r>
            <a:r>
              <a:rPr lang="en-US" sz="2200" dirty="0">
                <a:solidFill>
                  <a:schemeClr val="tx1"/>
                </a:solidFill>
              </a:rPr>
              <a:t> class and it will behave in the same manner.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>
                <a:solidFill>
                  <a:schemeClr val="tx1"/>
                </a:solidFill>
              </a:rPr>
              <a:t>This ensures that a </a:t>
            </a:r>
            <a:r>
              <a:rPr lang="en-US" sz="2200" b="1" i="1" dirty="0">
                <a:solidFill>
                  <a:schemeClr val="tx1"/>
                </a:solidFill>
              </a:rPr>
              <a:t>derived</a:t>
            </a:r>
            <a:r>
              <a:rPr lang="en-US" sz="2200" dirty="0">
                <a:solidFill>
                  <a:schemeClr val="tx1"/>
                </a:solidFill>
              </a:rPr>
              <a:t> class does not affect the behavior of the </a:t>
            </a:r>
            <a:r>
              <a:rPr lang="en-US" sz="2200" b="1" i="1" dirty="0">
                <a:solidFill>
                  <a:schemeClr val="tx1"/>
                </a:solidFill>
              </a:rPr>
              <a:t>parent</a:t>
            </a:r>
            <a:r>
              <a:rPr lang="en-US" sz="2200" dirty="0">
                <a:solidFill>
                  <a:schemeClr val="tx1"/>
                </a:solidFill>
              </a:rPr>
              <a:t> class.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lang="en-US" sz="2200" b="1" i="1" dirty="0">
                <a:solidFill>
                  <a:schemeClr val="tx1"/>
                </a:solidFill>
                <a:highlight>
                  <a:srgbClr val="FFFF00"/>
                </a:highlight>
              </a:rPr>
              <a:t>derived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</a:rPr>
              <a:t> class must be substitutable for its </a:t>
            </a:r>
            <a:r>
              <a:rPr lang="en-US" sz="2200" b="1" i="1" dirty="0">
                <a:solidFill>
                  <a:schemeClr val="tx1"/>
                </a:solidFill>
                <a:highlight>
                  <a:srgbClr val="FFFF00"/>
                </a:highlight>
              </a:rPr>
              <a:t>base (parent/super)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</a:rPr>
              <a:t>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b="1" i="1" dirty="0">
                <a:solidFill>
                  <a:schemeClr val="tx1"/>
                </a:solidFill>
              </a:rPr>
              <a:t>Interfaces</a:t>
            </a:r>
            <a:r>
              <a:rPr lang="en-US" sz="2200" dirty="0">
                <a:solidFill>
                  <a:schemeClr val="tx1"/>
                </a:solidFill>
              </a:rPr>
              <a:t> help us implement this principle by defining methods but leaving the implementation to the developer. This allows you to abstract away dependencies of the class when testing.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B066C-C79E-4326-8548-5168DCE72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585" y="2062555"/>
            <a:ext cx="3180211" cy="46279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605C8-5184-4F6C-A473-A4002DF039F9}"/>
              </a:ext>
            </a:extLst>
          </p:cNvPr>
          <p:cNvSpPr txBox="1"/>
          <p:nvPr/>
        </p:nvSpPr>
        <p:spPr>
          <a:xfrm>
            <a:off x="9545320" y="45466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 Collection</a:t>
            </a:r>
          </a:p>
        </p:txBody>
      </p:sp>
    </p:spTree>
    <p:extLst>
      <p:ext uri="{BB962C8B-B14F-4D97-AF65-F5344CB8AC3E}">
        <p14:creationId xmlns:p14="http://schemas.microsoft.com/office/powerpoint/2010/main" val="12301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F97A-7450-E874-AC7F-36D59C8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 </a:t>
            </a:r>
            <a:r>
              <a:rPr lang="en-US" sz="3200" dirty="0" err="1">
                <a:solidFill>
                  <a:schemeClr val="tx1"/>
                </a:solidFill>
              </a:rPr>
              <a:t>Liskov</a:t>
            </a:r>
            <a:r>
              <a:rPr lang="en-US" sz="3200" dirty="0">
                <a:solidFill>
                  <a:schemeClr val="tx1"/>
                </a:solidFill>
              </a:rPr>
              <a:t> Substitution Principle Works IRL.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70CE-F4B2-6B30-78F1-7C543B51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258"/>
            <a:ext cx="10058400" cy="44986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Bag inherits from Collection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Bag </a:t>
            </a:r>
            <a:r>
              <a:rPr lang="en-US" dirty="0" err="1">
                <a:solidFill>
                  <a:schemeClr val="tx1"/>
                </a:solidFill>
              </a:rPr>
              <a:t>myBag</a:t>
            </a:r>
            <a:r>
              <a:rPr lang="en-US" dirty="0">
                <a:solidFill>
                  <a:schemeClr val="tx1"/>
                </a:solidFill>
              </a:rPr>
              <a:t> = new Bag();</a:t>
            </a:r>
            <a:r>
              <a:rPr lang="en-US" dirty="0">
                <a:solidFill>
                  <a:srgbClr val="00B050"/>
                </a:solidFill>
              </a:rPr>
              <a:t>//This Bag TYPE inherits (derives from) from Collections TYPE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myBag.BagMethod</a:t>
            </a:r>
            <a:r>
              <a:rPr lang="en-US" dirty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BagMethod</a:t>
            </a:r>
            <a:r>
              <a:rPr lang="en-US" dirty="0">
                <a:solidFill>
                  <a:srgbClr val="00B050"/>
                </a:solidFill>
              </a:rPr>
              <a:t> is a new method on Bag only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myBag.CollectionMethod</a:t>
            </a:r>
            <a:r>
              <a:rPr lang="en-US" dirty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CollecitonsMethod</a:t>
            </a:r>
            <a:r>
              <a:rPr lang="en-US" dirty="0">
                <a:solidFill>
                  <a:srgbClr val="00B050"/>
                </a:solidFill>
              </a:rPr>
              <a:t> is a Collection class method inherited by Bag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myBags</a:t>
            </a:r>
            <a:r>
              <a:rPr lang="en-US" dirty="0">
                <a:solidFill>
                  <a:srgbClr val="00B050"/>
                </a:solidFill>
              </a:rPr>
              <a:t>’ actual value is the memory location on the heap of the Bag object.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Collection </a:t>
            </a:r>
            <a:r>
              <a:rPr lang="en-US" dirty="0" err="1">
                <a:solidFill>
                  <a:schemeClr val="tx1"/>
                </a:solidFill>
              </a:rPr>
              <a:t>myCollection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myBag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rgbClr val="00B050"/>
                </a:solidFill>
              </a:rPr>
              <a:t>//assign the memory location to the collection TYPE variable.</a:t>
            </a:r>
          </a:p>
          <a:p>
            <a:pPr marL="0" indent="0">
              <a:buNone/>
            </a:pPr>
            <a:r>
              <a:rPr lang="en-US" strike="sngStrike" dirty="0" err="1">
                <a:solidFill>
                  <a:schemeClr val="tx1"/>
                </a:solidFill>
              </a:rPr>
              <a:t>myCollection.BagMethod</a:t>
            </a:r>
            <a:r>
              <a:rPr lang="en-US" strike="sngStrike" dirty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rgbClr val="00B050"/>
                </a:solidFill>
              </a:rPr>
              <a:t>// a Collection TYPE variable cannot access a Bag TYPE method.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myCollection.CollectionMethod</a:t>
            </a:r>
            <a:r>
              <a:rPr lang="en-US" dirty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rgbClr val="00B050"/>
                </a:solidFill>
              </a:rPr>
              <a:t>// This still works.</a:t>
            </a:r>
          </a:p>
        </p:txBody>
      </p:sp>
    </p:spTree>
    <p:extLst>
      <p:ext uri="{BB962C8B-B14F-4D97-AF65-F5344CB8AC3E}">
        <p14:creationId xmlns:p14="http://schemas.microsoft.com/office/powerpoint/2010/main" val="26928747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{CE8B0652-FCC9-44F1-9933-19EA7FF5772D}tf56160789</Template>
  <TotalTime>0</TotalTime>
  <Words>922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S.O.L.I.D.</vt:lpstr>
      <vt:lpstr>In Object-Oriented Programming, S.O.L.I.D. is an acronym for five design principles intended to help make software more understandable, flexible, and maintainable. </vt:lpstr>
      <vt:lpstr>S.O.L.I.D. – Overview https://medium.com/better-programming/solid-principles-simple-and-easy-explanation-f57d86c47a7f https://www.c-sharpcorner.com/UploadFile/damubetha/solid-principles-in-C-Sharp/ https://medium.com/better-programming/what-is-bad-code-f963ca51c47a</vt:lpstr>
      <vt:lpstr>Single Responsibility Principle https://www.c-sharpcorner.com/UploadFile/damubetha/solid-principles-in-C-Sharp/</vt:lpstr>
      <vt:lpstr>Single Responsibility Principle https://www.c-sharpcorner.com/UploadFile/damubetha/solid-principles-in-C-Sharp/</vt:lpstr>
      <vt:lpstr>Open-Closed Principle https://www.c-sharpcorner.com/UploadFile/damubetha/solid-principles-in-C-Sharp/</vt:lpstr>
      <vt:lpstr>Open-Closed Principle https://www.c-sharpcorner.com/UploadFile/damubetha/solid-principles-in-C-Sharp/</vt:lpstr>
      <vt:lpstr>Liskov Substitution Principle https://medium.com/better-programming/solid-principles-simple-and-easy-explanation-f57d86c47a7f https://www.c-sharpcorner.com/UploadFile/damubetha/solid-principles-in-C-Sharp/</vt:lpstr>
      <vt:lpstr>How Liskov Substitution Principle Works IRL.</vt:lpstr>
      <vt:lpstr>Interface Segregation Principle https://www.c-sharpcorner.com/UploadFile/damubetha/solid-principles-in-C-Sharp/</vt:lpstr>
      <vt:lpstr>Dependency Inversion Principle https://www.c-sharpcorner.com/UploadFile/damubetha/solid-principles-in-C-Sharp/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2020-04-17T21:36:52Z</dcterms:created>
  <dcterms:modified xsi:type="dcterms:W3CDTF">2023-08-06T21:17:29Z</dcterms:modified>
</cp:coreProperties>
</file>