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84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27327-BADD-4966-A811-9A0539D8D0B5}" v="13" dt="2020-09-06T19:19:21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2" autoAdjust="0"/>
    <p:restoredTop sz="94660"/>
  </p:normalViewPr>
  <p:slideViewPr>
    <p:cSldViewPr snapToGrid="0">
      <p:cViewPr varScale="1">
        <p:scale>
          <a:sx n="67" d="100"/>
          <a:sy n="67" d="100"/>
        </p:scale>
        <p:origin x="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serializableattribute" TargetMode="External"/><Relationship Id="rId2" Type="http://schemas.openxmlformats.org/officeDocument/2006/relationships/hyperlink" Target="https://docs.microsoft.com/en-us/dotnet/csharp/programming-guide/concepts/serialization/#binary-and-xml-serializ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serialization/introducing-xml-serialization" TargetMode="External"/><Relationship Id="rId2" Type="http://schemas.openxmlformats.org/officeDocument/2006/relationships/hyperlink" Target="https://docs.microsoft.com/en-us/dotnet/csharp/programming-guide/concepts/serialization/#binary-and-xml-serializa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s.microsoft.com/en-us/dotnet/standard/serialization/examples-of-xml-serializa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microsoft.com/en-us/dotnet/standard/serialization/examples-of-xml-serializ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serialization/examples-of-xml-serialization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oncepts/serialization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concepts/serialization/#uses-for-serialization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oncepts/serialization/#json-serializ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serialization/system-text-json-how-to" TargetMode="External"/><Relationship Id="rId2" Type="http://schemas.openxmlformats.org/officeDocument/2006/relationships/hyperlink" Target="https://docs.microsoft.com/en-us/dotnet/csharp/programming-guide/concepts/serialization/#json-serializ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docs.microsoft.com/en-us/dotnet/api/system.text.json?view=netcore-3.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concepts/serialization/#json-serializa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standard/serialization/system-text-json-how-to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docs.microsoft.com/en-us/dotnet/csharp/programming-guide/concepts/serialization/#json-serialization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docs.microsoft.com/en-us/dotnet/standard/serialization/system-text-json-how-to" TargetMode="Externa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microsoft.com/en-us/dotnet/standard/serialization/system-text-json-how-t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serialization/system-text-json-how-to?view=netcore-3.1#serialize-to-formatted-json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standard/serialization/system-text-json-how-to#deserialization-behavi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344432" cy="36860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Serialization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+mj-lt"/>
              </a:rPr>
              <a:t>.net</a:t>
            </a:r>
            <a:endParaRPr lang="en-US" sz="3200" dirty="0"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C61F-8B68-480A-89C0-0DB18953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XML Serialization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200" dirty="0">
                <a:hlinkClick r:id="rId2"/>
              </a:rPr>
              <a:t>https://docs.microsoft.com/en-us/dotnet/csharp/programming-guide/concepts/serialization/#binary-and-xml-serialization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1714E-8AEF-4268-9018-C75ABE7C1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2019"/>
            <a:ext cx="10058400" cy="4518706"/>
          </a:xfrm>
        </p:spPr>
        <p:txBody>
          <a:bodyPr>
            <a:norm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XML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Serialization</a:t>
            </a:r>
            <a:r>
              <a:rPr lang="en-US" sz="2000" dirty="0">
                <a:solidFill>
                  <a:schemeClr val="tx1"/>
                </a:solidFill>
              </a:rPr>
              <a:t> serializes the public fields and properties of an object (or the parameters and return values of methods) into an XML stream that conforms to a </a:t>
            </a:r>
            <a:r>
              <a:rPr lang="en-US" sz="2000" b="1" i="1" dirty="0">
                <a:solidFill>
                  <a:schemeClr val="tx1"/>
                </a:solidFill>
              </a:rPr>
              <a:t>specific XML Schema definition language (XSD) </a:t>
            </a:r>
            <a:r>
              <a:rPr lang="en-US" sz="2000" dirty="0">
                <a:solidFill>
                  <a:schemeClr val="tx1"/>
                </a:solidFill>
              </a:rPr>
              <a:t>document. </a:t>
            </a:r>
          </a:p>
          <a:p>
            <a:r>
              <a:rPr lang="en-US" sz="2000" b="1" i="1" dirty="0" err="1">
                <a:solidFill>
                  <a:schemeClr val="tx1"/>
                </a:solidFill>
              </a:rPr>
              <a:t>System.Xml.Serialization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contains classes for serializing and deserializing </a:t>
            </a:r>
            <a:r>
              <a:rPr lang="en-US" sz="2000" b="1" i="1" dirty="0">
                <a:solidFill>
                  <a:schemeClr val="tx1"/>
                </a:solidFill>
              </a:rPr>
              <a:t>XML</a:t>
            </a:r>
            <a:r>
              <a:rPr lang="en-US" sz="2000" dirty="0">
                <a:solidFill>
                  <a:schemeClr val="tx1"/>
                </a:solidFill>
              </a:rPr>
              <a:t>. You apply </a:t>
            </a:r>
            <a:r>
              <a:rPr lang="en-US" sz="2000" b="1" i="1" dirty="0">
                <a:solidFill>
                  <a:schemeClr val="tx1"/>
                </a:solidFill>
              </a:rPr>
              <a:t>attributes</a:t>
            </a:r>
            <a:r>
              <a:rPr lang="en-US" sz="2000" dirty="0">
                <a:solidFill>
                  <a:schemeClr val="tx1"/>
                </a:solidFill>
              </a:rPr>
              <a:t> to classes and class members to control the way the </a:t>
            </a:r>
            <a:r>
              <a:rPr lang="en-US" sz="2000" b="1" i="1" dirty="0" err="1">
                <a:solidFill>
                  <a:schemeClr val="tx1"/>
                </a:solidFill>
              </a:rPr>
              <a:t>XmlSerializer</a:t>
            </a:r>
            <a:r>
              <a:rPr lang="en-US" sz="2000" dirty="0">
                <a:solidFill>
                  <a:schemeClr val="tx1"/>
                </a:solidFill>
              </a:rPr>
              <a:t> serializes or deserializes.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For XML serialization, you need: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to apply the </a:t>
            </a:r>
            <a:r>
              <a:rPr lang="en-US" sz="1800" u="sng" dirty="0" err="1">
                <a:hlinkClick r:id="rId3"/>
              </a:rPr>
              <a:t>SerializableAttribute</a:t>
            </a:r>
            <a:r>
              <a:rPr lang="en-US" sz="1800" dirty="0"/>
              <a:t> </a:t>
            </a:r>
            <a:r>
              <a:rPr lang="en-US" sz="1800" dirty="0">
                <a:solidFill>
                  <a:schemeClr val="tx1"/>
                </a:solidFill>
              </a:rPr>
              <a:t>attribute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to the type to avoid an exception.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object which will be serialized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stream to contain the serialized object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b="1" i="1" dirty="0" err="1">
                <a:solidFill>
                  <a:schemeClr val="tx1"/>
                </a:solidFill>
              </a:rPr>
              <a:t>System.Runtime.Serialization.Formatter</a:t>
            </a:r>
            <a:r>
              <a:rPr lang="en-US" sz="1800" dirty="0">
                <a:solidFill>
                  <a:schemeClr val="tx1"/>
                </a:solidFill>
              </a:rPr>
              <a:t> instance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26D20-B7C8-4E89-A0AA-28D1F43DE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725" y="3879153"/>
            <a:ext cx="5245122" cy="211106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2085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50083-939E-4043-A249-9CFAA5228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093" y="1925562"/>
            <a:ext cx="9525361" cy="4455885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Apply the </a:t>
            </a:r>
            <a:r>
              <a:rPr lang="en-US" sz="2000" i="1" dirty="0">
                <a:solidFill>
                  <a:srgbClr val="FF0000"/>
                </a:solidFill>
              </a:rPr>
              <a:t>[Serializable()] </a:t>
            </a:r>
            <a:r>
              <a:rPr lang="en-US" sz="2000" dirty="0">
                <a:solidFill>
                  <a:schemeClr val="tx1"/>
                </a:solidFill>
              </a:rPr>
              <a:t>attribute to the property/field even if the class also implements the </a:t>
            </a:r>
            <a:r>
              <a:rPr lang="en-US" sz="2000" b="1" i="1" dirty="0" err="1">
                <a:solidFill>
                  <a:schemeClr val="tx1"/>
                </a:solidFill>
              </a:rPr>
              <a:t>ISerializable</a:t>
            </a:r>
            <a:r>
              <a:rPr lang="en-US" sz="2000" dirty="0">
                <a:solidFill>
                  <a:schemeClr val="tx1"/>
                </a:solidFill>
              </a:rPr>
              <a:t> interface.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When </a:t>
            </a:r>
            <a:r>
              <a:rPr lang="en-US" sz="2000" b="1" i="1" dirty="0" err="1">
                <a:solidFill>
                  <a:schemeClr val="tx1"/>
                </a:solidFill>
              </a:rPr>
              <a:t>SerializableAttribute</a:t>
            </a:r>
            <a:r>
              <a:rPr lang="en-US" sz="2000" dirty="0">
                <a:solidFill>
                  <a:schemeClr val="tx1"/>
                </a:solidFill>
              </a:rPr>
              <a:t> attribute is applied, all </a:t>
            </a:r>
            <a:r>
              <a:rPr lang="en-US" sz="2000" b="1" i="1" dirty="0">
                <a:solidFill>
                  <a:schemeClr val="tx1"/>
                </a:solidFill>
              </a:rPr>
              <a:t>private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i="1" dirty="0">
                <a:solidFill>
                  <a:schemeClr val="tx1"/>
                </a:solidFill>
              </a:rPr>
              <a:t>public</a:t>
            </a:r>
            <a:r>
              <a:rPr lang="en-US" sz="2000" dirty="0">
                <a:solidFill>
                  <a:schemeClr val="tx1"/>
                </a:solidFill>
              </a:rPr>
              <a:t> fields are serialized.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XML serialization does not include </a:t>
            </a:r>
            <a:r>
              <a:rPr lang="en-US" sz="2000" b="1" i="1" dirty="0">
                <a:solidFill>
                  <a:schemeClr val="tx1"/>
                </a:solidFill>
              </a:rPr>
              <a:t>type</a:t>
            </a:r>
            <a:r>
              <a:rPr lang="en-US" sz="2000" dirty="0">
                <a:solidFill>
                  <a:schemeClr val="tx1"/>
                </a:solidFill>
              </a:rPr>
              <a:t>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You can control serialization by implementing the </a:t>
            </a:r>
            <a:r>
              <a:rPr lang="en-US" sz="2000" b="1" i="1" dirty="0" err="1">
                <a:solidFill>
                  <a:schemeClr val="tx1"/>
                </a:solidFill>
              </a:rPr>
              <a:t>ISerializable</a:t>
            </a:r>
            <a:r>
              <a:rPr lang="en-US" sz="2000" dirty="0">
                <a:solidFill>
                  <a:schemeClr val="tx1"/>
                </a:solidFill>
              </a:rPr>
              <a:t> interface to override the default serialization process.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Exclude fields from serialization by applying </a:t>
            </a:r>
            <a:r>
              <a:rPr lang="en-US" sz="2000" b="1" i="1" dirty="0" err="1">
                <a:solidFill>
                  <a:schemeClr val="tx1"/>
                </a:solidFill>
              </a:rPr>
              <a:t>NonSerializedAttribute</a:t>
            </a:r>
            <a:r>
              <a:rPr lang="en-US" sz="2000" dirty="0">
                <a:solidFill>
                  <a:schemeClr val="tx1"/>
                </a:solidFill>
              </a:rPr>
              <a:t> to the field.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 a field of a </a:t>
            </a:r>
            <a:r>
              <a:rPr lang="en-US" sz="2000" b="1" i="1" dirty="0">
                <a:solidFill>
                  <a:schemeClr val="tx1"/>
                </a:solidFill>
              </a:rPr>
              <a:t>serializable</a:t>
            </a:r>
            <a:r>
              <a:rPr lang="en-US" sz="2000" dirty="0">
                <a:solidFill>
                  <a:schemeClr val="tx1"/>
                </a:solidFill>
              </a:rPr>
              <a:t> type contains a data structure that cannot be reconstituted in a different environment, apply the </a:t>
            </a:r>
            <a:r>
              <a:rPr lang="en-US" sz="2000" b="1" i="1" dirty="0" err="1">
                <a:solidFill>
                  <a:schemeClr val="tx1"/>
                </a:solidFill>
              </a:rPr>
              <a:t>NonSerializedAttribute</a:t>
            </a:r>
            <a:r>
              <a:rPr lang="en-US" sz="2000" dirty="0">
                <a:solidFill>
                  <a:schemeClr val="tx1"/>
                </a:solidFill>
              </a:rPr>
              <a:t> attribute to that field.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D911BE-8B82-41FF-99CB-89CDC878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2" y="287338"/>
            <a:ext cx="10569221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XML Serialization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https://docs.microsoft.com/en-us/dotnet/csharp/programming-guide/concepts/serialization/#binary-and-xml-serialization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https://docs.microsoft.com/en-us/dotnet/standard/serialization/introducing-xml-serialization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304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CC8B-4CD3-4913-8B88-A43C701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60" y="334273"/>
            <a:ext cx="7569602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XML Serialization Examples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https://docs.microsoft.com/en-us/dotnet/standard/serialization/examples-of-xml-serialization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23960-D2A0-4CAC-8718-C1331E265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54" y="2113785"/>
            <a:ext cx="5457736" cy="416096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479B3D-F5D9-44B0-909F-BAFAFFF46D1D}"/>
              </a:ext>
            </a:extLst>
          </p:cNvPr>
          <p:cNvSpPr txBox="1"/>
          <p:nvPr/>
        </p:nvSpPr>
        <p:spPr>
          <a:xfrm>
            <a:off x="1594783" y="1899138"/>
            <a:ext cx="4248706" cy="450166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3200" dirty="0"/>
              <a:t>This example shows how to XML Serialize a </a:t>
            </a:r>
            <a:r>
              <a:rPr lang="en-US" sz="3200" b="1" i="1" dirty="0" err="1"/>
              <a:t>DataSet</a:t>
            </a:r>
            <a:r>
              <a:rPr lang="en-US" sz="3200" dirty="0"/>
              <a:t> and write it to a file.</a:t>
            </a:r>
          </a:p>
        </p:txBody>
      </p:sp>
    </p:spTree>
    <p:extLst>
      <p:ext uri="{BB962C8B-B14F-4D97-AF65-F5344CB8AC3E}">
        <p14:creationId xmlns:p14="http://schemas.microsoft.com/office/powerpoint/2010/main" val="28402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CC8B-4CD3-4913-8B88-A43C701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15" y="286603"/>
            <a:ext cx="6243006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XML Serialization Example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https://docs.microsoft.com/en-us/dotnet/standard/serialization/examples-of-xml-serialization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C01457-9369-42AF-ADC3-FF570109F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75" y="204804"/>
            <a:ext cx="4450509" cy="646921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479B3D-F5D9-44B0-909F-BAFAFFF46D1D}"/>
              </a:ext>
            </a:extLst>
          </p:cNvPr>
          <p:cNvSpPr txBox="1"/>
          <p:nvPr/>
        </p:nvSpPr>
        <p:spPr>
          <a:xfrm>
            <a:off x="1781722" y="1909187"/>
            <a:ext cx="4741333" cy="450166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3200" dirty="0"/>
              <a:t>This example shows how to Deserialize from an XML document.</a:t>
            </a:r>
          </a:p>
        </p:txBody>
      </p:sp>
    </p:spTree>
    <p:extLst>
      <p:ext uri="{BB962C8B-B14F-4D97-AF65-F5344CB8AC3E}">
        <p14:creationId xmlns:p14="http://schemas.microsoft.com/office/powerpoint/2010/main" val="2830145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03ED46-5514-40C1-AA6A-E9F1965FA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126" y="156388"/>
            <a:ext cx="3983325" cy="654522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479B3D-F5D9-44B0-909F-BAFAFFF46D1D}"/>
              </a:ext>
            </a:extLst>
          </p:cNvPr>
          <p:cNvSpPr txBox="1"/>
          <p:nvPr/>
        </p:nvSpPr>
        <p:spPr>
          <a:xfrm>
            <a:off x="1514138" y="1889091"/>
            <a:ext cx="4741333" cy="449663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3200" dirty="0"/>
              <a:t>These examples show how to XML Serialize an object and write it to a file.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9295D64-E1D8-4772-988A-4B8B8E7F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6253406" cy="144938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XML Serialization Example</a:t>
            </a:r>
            <a:br>
              <a:rPr lang="en-US" dirty="0"/>
            </a:br>
            <a:r>
              <a:rPr lang="en-US" sz="1400" dirty="0">
                <a:hlinkClick r:id="rId3"/>
              </a:rPr>
              <a:t>https://docs.microsoft.com/en-us/dotnet/standard/serialization/examples-of-xml-serialization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6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8493" y="52004"/>
            <a:ext cx="8682464" cy="4900996"/>
          </a:xfrm>
        </p:spPr>
        <p:txBody>
          <a:bodyPr anchor="ctr">
            <a:noAutofit/>
          </a:bodyPr>
          <a:lstStyle/>
          <a:p>
            <a:r>
              <a:rPr lang="en-US" sz="3600" b="1" i="1" dirty="0">
                <a:solidFill>
                  <a:schemeClr val="bg1"/>
                </a:solidFill>
              </a:rPr>
              <a:t>Serialization</a:t>
            </a:r>
            <a:r>
              <a:rPr lang="en-US" sz="3600" i="1" dirty="0">
                <a:solidFill>
                  <a:schemeClr val="bg1"/>
                </a:solidFill>
              </a:rPr>
              <a:t> is the process of converting an object into a stream of bytes(1010101110) for storage or transfer. </a:t>
            </a:r>
            <a:r>
              <a:rPr lang="en-US" sz="3600" b="1" i="1" dirty="0">
                <a:solidFill>
                  <a:schemeClr val="bg1"/>
                </a:solidFill>
              </a:rPr>
              <a:t>Serialization </a:t>
            </a:r>
            <a:r>
              <a:rPr lang="en-US" sz="3600" i="1" dirty="0">
                <a:solidFill>
                  <a:schemeClr val="bg1"/>
                </a:solidFill>
              </a:rPr>
              <a:t>saves the state of an object so that it can be recreated later. The reverse process is called </a:t>
            </a:r>
            <a:r>
              <a:rPr lang="en-US" sz="3600" b="1" i="1" dirty="0">
                <a:solidFill>
                  <a:schemeClr val="bg1"/>
                </a:solidFill>
              </a:rPr>
              <a:t>deserialization</a:t>
            </a:r>
            <a:r>
              <a:rPr lang="en-US" sz="3600" i="1" dirty="0">
                <a:solidFill>
                  <a:schemeClr val="bg1"/>
                </a:solidFill>
              </a:rPr>
              <a:t>.</a:t>
            </a:r>
            <a:endParaRPr lang="en-US" sz="5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12141536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https://docs.microsoft.com/en-us/dotnet/csharp/programming-guide/concepts/serialization/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erialization graphic">
            <a:extLst>
              <a:ext uri="{FF2B5EF4-FFF2-40B4-BE49-F238E27FC236}">
                <a16:creationId xmlns:a16="http://schemas.microsoft.com/office/drawing/2014/main" id="{6AF264D3-949E-4B35-8258-71CCB2F03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51689"/>
            <a:ext cx="5054440" cy="3481077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795263-1838-4BB8-BF0F-2E28D331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Serialization – Uses</a:t>
            </a:r>
            <a:br>
              <a:rPr lang="en-US" dirty="0"/>
            </a:br>
            <a:r>
              <a:rPr lang="en-US" sz="1400" dirty="0">
                <a:hlinkClick r:id="rId3"/>
              </a:rPr>
              <a:t>https://docs.microsoft.com/en-us/dotnet/csharp/programming-guide/concepts/serialization/#uses-for-serialization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CA2CD8-533F-4559-9DD4-2514F8F2B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756" y="1889171"/>
            <a:ext cx="4767014" cy="4511629"/>
          </a:xfrm>
        </p:spPr>
        <p:txBody>
          <a:bodyPr anchor="ctr">
            <a:normAutofit lnSpcReduction="10000"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Serialization</a:t>
            </a:r>
            <a:r>
              <a:rPr lang="en-US" sz="2400" dirty="0">
                <a:solidFill>
                  <a:schemeClr val="tx1"/>
                </a:solidFill>
              </a:rPr>
              <a:t> allows you to save and then recreate the </a:t>
            </a:r>
            <a:r>
              <a:rPr lang="en-US" sz="2400" u="sng" dirty="0">
                <a:solidFill>
                  <a:schemeClr val="tx1"/>
                </a:solidFill>
              </a:rPr>
              <a:t>state</a:t>
            </a:r>
            <a:r>
              <a:rPr lang="en-US" sz="2400" dirty="0">
                <a:solidFill>
                  <a:schemeClr val="tx1"/>
                </a:solidFill>
              </a:rPr>
              <a:t> of an object. This allows storage of objects as well as data exchange. </a:t>
            </a:r>
            <a:r>
              <a:rPr lang="en-US" sz="2400" b="1" i="1" dirty="0">
                <a:solidFill>
                  <a:schemeClr val="tx1"/>
                </a:solidFill>
              </a:rPr>
              <a:t>Serialization</a:t>
            </a:r>
            <a:r>
              <a:rPr lang="en-US" sz="2400" dirty="0">
                <a:solidFill>
                  <a:schemeClr val="tx1"/>
                </a:solidFill>
              </a:rPr>
              <a:t> is useful when: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Sending the object to a remote application by using a web service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Passing an object from one domain to another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Passing an object through a firewall as a JSON or XML 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Maintaining security or user-specific information across applications</a:t>
            </a:r>
          </a:p>
        </p:txBody>
      </p:sp>
    </p:spTree>
    <p:extLst>
      <p:ext uri="{BB962C8B-B14F-4D97-AF65-F5344CB8AC3E}">
        <p14:creationId xmlns:p14="http://schemas.microsoft.com/office/powerpoint/2010/main" val="343489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CD12-E75C-4908-AE29-CE279E025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755" y="1913467"/>
            <a:ext cx="9925241" cy="4463143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</a:rPr>
              <a:t>JSON</a:t>
            </a:r>
            <a:r>
              <a:rPr lang="en-US" sz="2400" dirty="0">
                <a:solidFill>
                  <a:schemeClr val="tx1"/>
                </a:solidFill>
              </a:rPr>
              <a:t> is a popular type of </a:t>
            </a:r>
            <a:r>
              <a:rPr lang="en-US" sz="2400" b="1" i="1" dirty="0">
                <a:solidFill>
                  <a:schemeClr val="tx1"/>
                </a:solidFill>
              </a:rPr>
              <a:t>serialization</a:t>
            </a:r>
            <a:r>
              <a:rPr lang="en-US" sz="2400" dirty="0">
                <a:solidFill>
                  <a:schemeClr val="tx1"/>
                </a:solidFill>
              </a:rPr>
              <a:t> provided in .NET by the </a:t>
            </a:r>
            <a:r>
              <a:rPr lang="en-US" sz="2400" b="1" i="1" dirty="0" err="1">
                <a:solidFill>
                  <a:schemeClr val="tx1"/>
                </a:solidFill>
              </a:rPr>
              <a:t>System.Text.Json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namespace.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All </a:t>
            </a:r>
            <a:r>
              <a:rPr lang="en-US" sz="2400" u="sng" dirty="0">
                <a:solidFill>
                  <a:schemeClr val="tx1"/>
                </a:solidFill>
              </a:rPr>
              <a:t>public</a:t>
            </a:r>
            <a:r>
              <a:rPr lang="en-US" sz="2400" dirty="0">
                <a:solidFill>
                  <a:schemeClr val="tx1"/>
                </a:solidFill>
              </a:rPr>
              <a:t> properties are </a:t>
            </a:r>
            <a:r>
              <a:rPr lang="en-US" sz="2400" b="1" i="1" dirty="0">
                <a:solidFill>
                  <a:schemeClr val="tx1"/>
                </a:solidFill>
              </a:rPr>
              <a:t>serialized </a:t>
            </a:r>
            <a:r>
              <a:rPr lang="en-US" sz="2400" dirty="0">
                <a:solidFill>
                  <a:schemeClr val="tx1"/>
                </a:solidFill>
              </a:rPr>
              <a:t>and you can specify which properties to exclude.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</a:rPr>
              <a:t>JSON</a:t>
            </a:r>
            <a:r>
              <a:rPr lang="en-US" sz="2400" dirty="0">
                <a:solidFill>
                  <a:schemeClr val="tx1"/>
                </a:solidFill>
              </a:rPr>
              <a:t> is by default ‘minified’, but you can ‘pretty-print’ 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Casing of </a:t>
            </a:r>
            <a:r>
              <a:rPr lang="en-US" sz="2400" b="1" i="1" dirty="0">
                <a:solidFill>
                  <a:schemeClr val="tx1"/>
                </a:solidFill>
              </a:rPr>
              <a:t>JSON</a:t>
            </a:r>
            <a:r>
              <a:rPr lang="en-US" sz="2400" dirty="0">
                <a:solidFill>
                  <a:schemeClr val="tx1"/>
                </a:solidFill>
              </a:rPr>
              <a:t> names matches the .NET model names. You can customize </a:t>
            </a:r>
            <a:r>
              <a:rPr lang="en-US" sz="2400" b="1" i="1" dirty="0">
                <a:solidFill>
                  <a:schemeClr val="tx1"/>
                </a:solidFill>
              </a:rPr>
              <a:t>JSON</a:t>
            </a:r>
            <a:r>
              <a:rPr lang="en-US" sz="2400" dirty="0">
                <a:solidFill>
                  <a:schemeClr val="tx1"/>
                </a:solidFill>
              </a:rPr>
              <a:t> name casing.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</a:rPr>
              <a:t>Circular</a:t>
            </a:r>
            <a:r>
              <a:rPr lang="en-US" sz="2400" dirty="0">
                <a:solidFill>
                  <a:schemeClr val="tx1"/>
                </a:solidFill>
              </a:rPr>
              <a:t> references are detected and exceptions thrown.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Fields are excluded.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004993-3048-4EF0-B8B0-26FEBF2B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JSON - JavaScript Object Notation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https://docs.microsoft.com/en-us/dotnet/csharp/programming-guide/concepts/serialization/#json-serialization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1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B231-91B1-4728-A966-D6028D0B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JSON – How-To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https://docs.microsoft.com/en-us/dotnet/csharp/programming-guide/concepts/serialization/#json-serialization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https://docs.microsoft.com/en-us/dotnet/standard/serialization/system-text-json-how-to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22811-FF5C-4C69-B863-F777A1ED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094" y="1891696"/>
            <a:ext cx="9868586" cy="3055657"/>
          </a:xfrm>
        </p:spPr>
        <p:txBody>
          <a:bodyPr anchor="ctr">
            <a:normAutofit fontScale="925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</a:t>
            </a:r>
            <a:r>
              <a:rPr lang="en-US" sz="2400" dirty="0"/>
              <a:t> </a:t>
            </a:r>
            <a:r>
              <a:rPr lang="en-US" sz="2400" b="1" i="1" dirty="0" err="1">
                <a:hlinkClick r:id="rId4"/>
              </a:rPr>
              <a:t>System.Text.Json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namespace contains classes for </a:t>
            </a:r>
            <a:r>
              <a:rPr lang="en-US" sz="2400" b="1" i="1" dirty="0">
                <a:solidFill>
                  <a:schemeClr val="tx1"/>
                </a:solidFill>
              </a:rPr>
              <a:t>JSON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serialization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i="1" dirty="0">
                <a:solidFill>
                  <a:schemeClr val="tx1"/>
                </a:solidFill>
              </a:rPr>
              <a:t>deserialization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JSON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Serialization</a:t>
            </a:r>
            <a:r>
              <a:rPr lang="en-US" sz="2400" dirty="0">
                <a:solidFill>
                  <a:schemeClr val="tx1"/>
                </a:solidFill>
              </a:rPr>
              <a:t> serializes the public properties of an object into a string, byte array, or stream that conforms to the RFC 8259 JSON specification. To control the way </a:t>
            </a:r>
            <a:r>
              <a:rPr lang="en-US" sz="2400" b="1" i="1" dirty="0" err="1">
                <a:solidFill>
                  <a:schemeClr val="tx1"/>
                </a:solidFill>
              </a:rPr>
              <a:t>JsonSerializer</a:t>
            </a:r>
            <a:r>
              <a:rPr lang="en-US" sz="2400" dirty="0">
                <a:solidFill>
                  <a:schemeClr val="tx1"/>
                </a:solidFill>
              </a:rPr>
              <a:t> serializes or deserializes an instance of the class: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 a </a:t>
            </a:r>
            <a:r>
              <a:rPr lang="en-US" sz="2000" b="1" i="1" dirty="0" err="1">
                <a:solidFill>
                  <a:schemeClr val="tx1"/>
                </a:solidFill>
              </a:rPr>
              <a:t>JsonSerializerOptions</a:t>
            </a:r>
            <a:r>
              <a:rPr lang="en-US" sz="2000" dirty="0">
                <a:solidFill>
                  <a:schemeClr val="tx1"/>
                </a:solidFill>
              </a:rPr>
              <a:t> object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Apply attributes from the </a:t>
            </a:r>
            <a:r>
              <a:rPr lang="en-US" sz="2000" b="1" i="1" dirty="0" err="1">
                <a:solidFill>
                  <a:schemeClr val="tx1"/>
                </a:solidFill>
              </a:rPr>
              <a:t>System.Text.Json.Serialization</a:t>
            </a:r>
            <a:r>
              <a:rPr lang="en-US" sz="2000" dirty="0">
                <a:solidFill>
                  <a:schemeClr val="tx1"/>
                </a:solidFill>
              </a:rPr>
              <a:t> namespace to classes or properties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765C1BF-D7DC-41D2-9A62-5C51D8970DEA}"/>
              </a:ext>
            </a:extLst>
          </p:cNvPr>
          <p:cNvGrpSpPr/>
          <p:nvPr/>
        </p:nvGrpSpPr>
        <p:grpSpPr>
          <a:xfrm>
            <a:off x="2132156" y="4947353"/>
            <a:ext cx="8467951" cy="1353773"/>
            <a:chOff x="1604032" y="5274539"/>
            <a:chExt cx="5109653" cy="781118"/>
          </a:xfrm>
          <a:effectLst/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32DD294-32B7-46C2-9441-810B83F7E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4032" y="5274539"/>
              <a:ext cx="1783235" cy="251482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D081128-ECB5-4B69-A1BA-6C9C6418E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04032" y="5526021"/>
              <a:ext cx="5109653" cy="529636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48572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357464-97CE-4E33-A395-8DD5F7549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442" y="3889623"/>
            <a:ext cx="7419944" cy="142533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2B67536-E638-45FD-99F1-995026A7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3" y="297015"/>
            <a:ext cx="10877323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JSON - Serialize Asynchronously</a:t>
            </a:r>
            <a:br>
              <a:rPr lang="en-US" dirty="0"/>
            </a:br>
            <a:r>
              <a:rPr lang="en-US" sz="1400" dirty="0">
                <a:hlinkClick r:id="rId3"/>
              </a:rPr>
              <a:t>https://docs.microsoft.com/en-us/dotnet/csharp/programming-guide/concepts/serialization/#json-serialization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https://docs.microsoft.com/en-us/dotnet/standard/serialization/system-text-json-how-to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1CB8A-9B9A-4FB9-BD7A-1C8DCF2776E9}"/>
              </a:ext>
            </a:extLst>
          </p:cNvPr>
          <p:cNvSpPr/>
          <p:nvPr/>
        </p:nvSpPr>
        <p:spPr>
          <a:xfrm>
            <a:off x="2110487" y="2192725"/>
            <a:ext cx="8836464" cy="13234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4000" dirty="0"/>
              <a:t>Use the </a:t>
            </a:r>
            <a:r>
              <a:rPr lang="en-US" sz="4000" dirty="0">
                <a:solidFill>
                  <a:srgbClr val="FF0000"/>
                </a:solidFill>
              </a:rPr>
              <a:t>await</a:t>
            </a:r>
            <a:r>
              <a:rPr lang="en-US" sz="4000" dirty="0"/>
              <a:t> keyword and the </a:t>
            </a:r>
            <a:r>
              <a:rPr lang="en-US" sz="4000" b="1" i="1" dirty="0"/>
              <a:t>async</a:t>
            </a:r>
            <a:r>
              <a:rPr lang="en-US" sz="4000" dirty="0"/>
              <a:t> version of the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3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CDF51-4A83-4AE8-848B-AA67BFD8E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414" y="2004561"/>
            <a:ext cx="4973585" cy="1248227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JSON output from serializing the (below) class looks like the this.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CD203-E12F-4CB5-830D-FAF1BA8C4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94" y="3501872"/>
            <a:ext cx="5049819" cy="268297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AB0EB67-BF92-4AB9-8AF2-81E60304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14" y="641238"/>
            <a:ext cx="9984728" cy="103467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JSON - Serialization</a:t>
            </a:r>
            <a:br>
              <a:rPr lang="en-US" dirty="0"/>
            </a:br>
            <a:r>
              <a:rPr lang="en-US" sz="1600" dirty="0">
                <a:hlinkClick r:id="rId3"/>
              </a:rPr>
              <a:t>https://docs.microsoft.com/en-us/dotnet/csharp/programming-guide/concepts/serialization/#json-serialization</a:t>
            </a:r>
            <a:br>
              <a:rPr lang="en-US" sz="1600" dirty="0"/>
            </a:br>
            <a:r>
              <a:rPr lang="en-US" sz="1600" dirty="0">
                <a:hlinkClick r:id="rId4"/>
              </a:rPr>
              <a:t>https://docs.microsoft.com/en-us/dotnet/standard/serialization/system-text-json-how-to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F3AA6-AC0F-4BD5-9969-6A236D388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4952" y="5259876"/>
            <a:ext cx="7037680" cy="30101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017940-4B8D-4BF8-A0F4-56890F459C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171" y="5667989"/>
            <a:ext cx="6911939" cy="25910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871D9F-8675-41A4-9CF9-FECD05318E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2169" y="6043864"/>
            <a:ext cx="7178662" cy="28196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597508-A921-4443-94DF-EAD84453C1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4681" y="6480833"/>
            <a:ext cx="3726503" cy="25910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8B0359-BB6E-4DC1-A325-748992B41E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7368" y="1973944"/>
            <a:ext cx="2075879" cy="311715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9FA155E-611C-42EE-BB26-57AE87F3CD54}"/>
              </a:ext>
            </a:extLst>
          </p:cNvPr>
          <p:cNvSpPr/>
          <p:nvPr/>
        </p:nvSpPr>
        <p:spPr>
          <a:xfrm>
            <a:off x="6360130" y="1967319"/>
            <a:ext cx="2358570" cy="1200329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r>
              <a:rPr lang="en-US" dirty="0"/>
              <a:t>You can “</a:t>
            </a:r>
            <a:r>
              <a:rPr lang="en-US" dirty="0" err="1"/>
              <a:t>prettyPrint</a:t>
            </a:r>
            <a:r>
              <a:rPr lang="en-US" dirty="0"/>
              <a:t>” JSON by setting the </a:t>
            </a:r>
            <a:r>
              <a:rPr lang="en-US" b="1" i="1" dirty="0" err="1">
                <a:solidFill>
                  <a:srgbClr val="FF0000"/>
                </a:solidFill>
              </a:rPr>
              <a:t>JsonSerializerOptions.WriteIndented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/>
              <a:t>to </a:t>
            </a:r>
            <a:r>
              <a:rPr lang="en-US" b="1" i="1" dirty="0"/>
              <a:t>true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B3716A-D980-4A0E-977E-D0C836F67628}"/>
              </a:ext>
            </a:extLst>
          </p:cNvPr>
          <p:cNvSpPr/>
          <p:nvPr/>
        </p:nvSpPr>
        <p:spPr>
          <a:xfrm>
            <a:off x="8539397" y="6446434"/>
            <a:ext cx="3652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*JSON output is minified </a:t>
            </a:r>
            <a:r>
              <a:rPr lang="en-US" u="sng" dirty="0">
                <a:highlight>
                  <a:srgbClr val="FFFF00"/>
                </a:highlight>
              </a:rPr>
              <a:t>by default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9989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EC63-D760-44B8-8C56-6522EE83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878" y="286403"/>
            <a:ext cx="10663227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JSON – Deserialization (Sync and Async)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https://docs.microsoft.com/en-us/dotnet/standard/serialization/system-text-json-how-to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6A3451-3771-4537-B3A4-BDBC9C0DF364}"/>
              </a:ext>
            </a:extLst>
          </p:cNvPr>
          <p:cNvSpPr/>
          <p:nvPr/>
        </p:nvSpPr>
        <p:spPr>
          <a:xfrm>
            <a:off x="1181325" y="1979054"/>
            <a:ext cx="10301288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400" b="1" i="1" dirty="0"/>
              <a:t>Deserialize</a:t>
            </a:r>
            <a:r>
              <a:rPr lang="en-US" sz="2400" dirty="0"/>
              <a:t> from a file by using </a:t>
            </a:r>
            <a:r>
              <a:rPr lang="en-US" sz="2400" b="1" i="1" dirty="0"/>
              <a:t>synchronous</a:t>
            </a:r>
            <a:r>
              <a:rPr lang="en-US" sz="2400" dirty="0"/>
              <a:t> code. Read the file into a string.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85F6BA-56A7-40ED-8259-0D9AB2BC4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103" y="2586863"/>
            <a:ext cx="9383794" cy="77120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73143D-341F-493D-BF1F-C31B00251E5F}"/>
              </a:ext>
            </a:extLst>
          </p:cNvPr>
          <p:cNvSpPr/>
          <p:nvPr/>
        </p:nvSpPr>
        <p:spPr>
          <a:xfrm>
            <a:off x="1837227" y="3840950"/>
            <a:ext cx="10104474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400" dirty="0"/>
              <a:t>To </a:t>
            </a:r>
            <a:r>
              <a:rPr lang="en-US" sz="2400" b="1" i="1" dirty="0"/>
              <a:t>deserialize</a:t>
            </a:r>
            <a:r>
              <a:rPr lang="en-US" sz="2400" dirty="0"/>
              <a:t> from a file by using </a:t>
            </a:r>
            <a:r>
              <a:rPr lang="en-US" sz="2400" b="1" i="1" dirty="0"/>
              <a:t>asynchronous</a:t>
            </a:r>
            <a:r>
              <a:rPr lang="en-US" sz="2400" dirty="0"/>
              <a:t> code. Call the </a:t>
            </a:r>
            <a:r>
              <a:rPr lang="en-US" sz="2400" b="1" i="1" dirty="0" err="1"/>
              <a:t>DeserializeAsync</a:t>
            </a:r>
            <a:r>
              <a:rPr lang="en-US" sz="2400" dirty="0"/>
              <a:t> method.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0AD912-D471-43F3-B82A-63F8E33FC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103" y="4902870"/>
            <a:ext cx="9444754" cy="118539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8080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CC7CFB-E562-49B3-92EA-77A6BE4F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22431" y="1986850"/>
            <a:ext cx="2188189" cy="432362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7D704-0089-4833-94C0-A69DBB23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424" y="1886856"/>
            <a:ext cx="7094184" cy="4523619"/>
          </a:xfrm>
        </p:spPr>
        <p:txBody>
          <a:bodyPr anchor="ctr">
            <a:normAutofit fontScale="85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By </a:t>
            </a:r>
            <a:r>
              <a:rPr lang="en-US" sz="2400" u="sng" dirty="0">
                <a:solidFill>
                  <a:schemeClr val="tx1"/>
                </a:solidFill>
              </a:rPr>
              <a:t>default</a:t>
            </a:r>
            <a:r>
              <a:rPr lang="en-US" sz="2400" dirty="0">
                <a:solidFill>
                  <a:schemeClr val="tx1"/>
                </a:solidFill>
              </a:rPr>
              <a:t>, property name matching is case-sensitive. You can specify case-insensitivity.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</a:rPr>
              <a:t>read-only</a:t>
            </a:r>
            <a:r>
              <a:rPr lang="en-US" sz="2400" dirty="0">
                <a:solidFill>
                  <a:schemeClr val="tx1"/>
                </a:solidFill>
              </a:rPr>
              <a:t> properties are ignored. No exception is thrown.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Deserialization to reference types without a parameter-less constructor is not supported.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Deserialization to immutable objects or read-only properties isn't supported.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By default, enums are supported as numbers. You can serialize enum names as strings.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Fields aren't supported.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Comments or trailing commas in the JSON throw exceptions. You can explicitly allow comments and trailing commas.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default maximum </a:t>
            </a:r>
            <a:r>
              <a:rPr lang="en-US" sz="2400" u="sng" dirty="0">
                <a:solidFill>
                  <a:schemeClr val="tx1"/>
                </a:solidFill>
              </a:rPr>
              <a:t>depth</a:t>
            </a:r>
            <a:r>
              <a:rPr lang="en-US" sz="2400" dirty="0">
                <a:solidFill>
                  <a:schemeClr val="tx1"/>
                </a:solidFill>
              </a:rPr>
              <a:t> is 64.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Learn to “Pretty-Print” your JSON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         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2FE0DA-06A1-4D4D-94D4-325BDE4E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745" y="287338"/>
            <a:ext cx="10023731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JSON – Deserialization Behavior</a:t>
            </a:r>
            <a:br>
              <a:rPr lang="en-US" dirty="0"/>
            </a:br>
            <a:r>
              <a:rPr lang="en-US" sz="1400" dirty="0">
                <a:hlinkClick r:id="rId4"/>
              </a:rPr>
              <a:t>https://docs.microsoft.com/en-us/dotnet/standard/serialization/system-text-json-how-to#deserialization-behavior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3131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{5B3D16BE-15B3-47D8-84CE-9AE21D5E9D1A}tf56160789</Template>
  <TotalTime>0</TotalTime>
  <Words>1094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1_RetrospectVTI</vt:lpstr>
      <vt:lpstr>Serialization</vt:lpstr>
      <vt:lpstr>Serialization is the process of converting an object into a stream of bytes(1010101110) for storage or transfer. Serialization saves the state of an object so that it can be recreated later. The reverse process is called deserialization.</vt:lpstr>
      <vt:lpstr>Serialization – Uses https://docs.microsoft.com/en-us/dotnet/csharp/programming-guide/concepts/serialization/#uses-for-serialization</vt:lpstr>
      <vt:lpstr>JSON - JavaScript Object Notation https://docs.microsoft.com/en-us/dotnet/csharp/programming-guide/concepts/serialization/#json-serialization</vt:lpstr>
      <vt:lpstr>JSON – How-To https://docs.microsoft.com/en-us/dotnet/csharp/programming-guide/concepts/serialization/#json-serialization https://docs.microsoft.com/en-us/dotnet/standard/serialization/system-text-json-how-to</vt:lpstr>
      <vt:lpstr>JSON - Serialize Asynchronously https://docs.microsoft.com/en-us/dotnet/csharp/programming-guide/concepts/serialization/#json-serialization https://docs.microsoft.com/en-us/dotnet/standard/serialization/system-text-json-how-to</vt:lpstr>
      <vt:lpstr>JSON - Serialization https://docs.microsoft.com/en-us/dotnet/csharp/programming-guide/concepts/serialization/#json-serialization https://docs.microsoft.com/en-us/dotnet/standard/serialization/system-text-json-how-to</vt:lpstr>
      <vt:lpstr>JSON – Deserialization (Sync and Async) https://docs.microsoft.com/en-us/dotnet/standard/serialization/system-text-json-how-to</vt:lpstr>
      <vt:lpstr>JSON – Deserialization Behavior https://docs.microsoft.com/en-us/dotnet/standard/serialization/system-text-json-how-to#deserialization-behavior</vt:lpstr>
      <vt:lpstr>XML Serialization https://docs.microsoft.com/en-us/dotnet/csharp/programming-guide/concepts/serialization/#binary-and-xml-serialization</vt:lpstr>
      <vt:lpstr>XML Serialization https://docs.microsoft.com/en-us/dotnet/csharp/programming-guide/concepts/serialization/#binary-and-xml-serialization https://docs.microsoft.com/en-us/dotnet/standard/serialization/introducing-xml-serialization</vt:lpstr>
      <vt:lpstr>XML Serialization Examples https://docs.microsoft.com/en-us/dotnet/standard/serialization/examples-of-xml-serialization</vt:lpstr>
      <vt:lpstr>XML Serialization Example https://docs.microsoft.com/en-us/dotnet/standard/serialization/examples-of-xml-serialization</vt:lpstr>
      <vt:lpstr>XML Serialization Example https://docs.microsoft.com/en-us/dotnet/standard/serialization/examples-of-xml-serialization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2020-02-23T19:05:49Z</dcterms:created>
  <dcterms:modified xsi:type="dcterms:W3CDTF">2023-05-11T14:33:31Z</dcterms:modified>
</cp:coreProperties>
</file>