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3" r:id="rId4"/>
    <p:sldId id="264" r:id="rId5"/>
    <p:sldId id="265" r:id="rId6"/>
    <p:sldId id="267" r:id="rId7"/>
    <p:sldId id="268" r:id="rId8"/>
    <p:sldId id="259" r:id="rId9"/>
    <p:sldId id="260" r:id="rId10"/>
    <p:sldId id="269" r:id="rId11"/>
    <p:sldId id="270" r:id="rId12"/>
    <p:sldId id="271" r:id="rId13"/>
    <p:sldId id="272" r:id="rId14"/>
    <p:sldId id="261" r:id="rId15"/>
    <p:sldId id="25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56" autoAdjust="0"/>
  </p:normalViewPr>
  <p:slideViewPr>
    <p:cSldViewPr snapToGrid="0" snapToObjects="1">
      <p:cViewPr varScale="1">
        <p:scale>
          <a:sx n="141" d="100"/>
          <a:sy n="141" d="100"/>
        </p:scale>
        <p:origin x="-15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7465C-914C-044A-8711-438AB6BFCD99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2090B-607A-0247-A511-90DAECC7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3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090B-607A-0247-A511-90DAECC709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5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2090B-607A-0247-A511-90DAECC709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79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4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2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8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2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1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0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2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B47B-390B-C241-A7A7-112FF814C3D3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3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5B47B-390B-C241-A7A7-112FF814C3D3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22F67-2AB8-B84D-9DCC-AE0D36B9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P’lar</a:t>
            </a:r>
            <a:r>
              <a:rPr lang="en-US" dirty="0" smtClean="0"/>
              <a:t>: A Scheme Compiler for Chess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Cornwell</a:t>
            </a:r>
          </a:p>
          <a:p>
            <a:r>
              <a:rPr lang="en-US" dirty="0" smtClean="0"/>
              <a:t>October 3,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67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Language (IL)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   </a:t>
            </a:r>
            <a:r>
              <a:rPr lang="en-US" dirty="0">
                <a:latin typeface="Andale Mono"/>
                <a:cs typeface="Andale Mono"/>
              </a:rPr>
              <a:t>-&gt; 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   | 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R&gt;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   |  </a:t>
            </a:r>
            <a:r>
              <a:rPr lang="en-US" dirty="0">
                <a:latin typeface="Andale Mono"/>
                <a:cs typeface="Andale Mono"/>
              </a:rPr>
              <a:t>(begin 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(if 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(&lt;</a:t>
            </a:r>
            <a:r>
              <a:rPr lang="en-US" dirty="0" smtClean="0">
                <a:latin typeface="Andale Mono"/>
                <a:cs typeface="Andale Mono"/>
              </a:rPr>
              <a:t>P&gt;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...)          </a:t>
            </a:r>
            <a:r>
              <a:rPr lang="en-US" dirty="0" smtClean="0">
                <a:latin typeface="Andale Mono"/>
                <a:cs typeface="Andale Mono"/>
              </a:rPr>
              <a:t>               ;</a:t>
            </a:r>
            <a:r>
              <a:rPr lang="en-US" dirty="0">
                <a:latin typeface="Andale Mono"/>
                <a:cs typeface="Andale Mono"/>
              </a:rPr>
              <a:t>; takes the place of </a:t>
            </a:r>
            <a:r>
              <a:rPr lang="en-US" dirty="0" smtClean="0">
                <a:latin typeface="Andale Mono"/>
                <a:cs typeface="Andale Mono"/>
              </a:rPr>
              <a:t>app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 </a:t>
            </a:r>
            <a:r>
              <a:rPr lang="en-US" dirty="0">
                <a:latin typeface="Andale Mono"/>
                <a:cs typeface="Andale Mono"/>
              </a:rPr>
              <a:t>...)         </a:t>
            </a:r>
            <a:r>
              <a:rPr lang="en-US" dirty="0" smtClean="0">
                <a:latin typeface="Andale Mono"/>
                <a:cs typeface="Andale Mono"/>
              </a:rPr>
              <a:t>                ;</a:t>
            </a:r>
            <a:r>
              <a:rPr lang="en-US" dirty="0">
                <a:latin typeface="Andale Mono"/>
                <a:cs typeface="Andale Mono"/>
              </a:rPr>
              <a:t>; takes the place of </a:t>
            </a:r>
            <a:r>
              <a:rPr lang="en-US" dirty="0" err="1">
                <a:latin typeface="Andale Mono"/>
                <a:cs typeface="Andale Mono"/>
              </a:rPr>
              <a:t>funcall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(closure ( 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 </a:t>
            </a:r>
            <a:r>
              <a:rPr lang="en-US" dirty="0">
                <a:latin typeface="Andale Mono"/>
                <a:cs typeface="Andale Mono"/>
              </a:rPr>
              <a:t>...) (&lt;</a:t>
            </a:r>
            <a:r>
              <a:rPr lang="en-US" dirty="0" smtClean="0">
                <a:latin typeface="Andale Mono"/>
                <a:cs typeface="Andale Mono"/>
              </a:rPr>
              <a:t>R&gt; </a:t>
            </a:r>
            <a:r>
              <a:rPr lang="en-US" dirty="0">
                <a:latin typeface="Andale Mono"/>
                <a:cs typeface="Andale Mono"/>
              </a:rPr>
              <a:t>...) 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(let ([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] ...) 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 err="1">
                <a:latin typeface="Andale Mono"/>
                <a:cs typeface="Andale Mono"/>
              </a:rPr>
              <a:t>letrec</a:t>
            </a:r>
            <a:r>
              <a:rPr lang="en-US" dirty="0">
                <a:latin typeface="Andale Mono"/>
                <a:cs typeface="Andale Mono"/>
              </a:rPr>
              <a:t> ([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] ...) &lt;</a:t>
            </a:r>
            <a:r>
              <a:rPr lang="en-US" dirty="0" smtClean="0">
                <a:latin typeface="Andale Mono"/>
                <a:cs typeface="Andale Mono"/>
              </a:rPr>
              <a:t>E&gt;</a:t>
            </a:r>
            <a:r>
              <a:rPr lang="en-US" dirty="0">
                <a:latin typeface="Andale Mono"/>
                <a:cs typeface="Andale Mono"/>
              </a:rPr>
              <a:t>)  </a:t>
            </a:r>
            <a:r>
              <a:rPr lang="en-US" dirty="0" smtClean="0">
                <a:latin typeface="Andale Mono"/>
                <a:cs typeface="Andale Mono"/>
              </a:rPr>
              <a:t>        ;</a:t>
            </a:r>
            <a:r>
              <a:rPr lang="en-US" dirty="0">
                <a:latin typeface="Andale Mono"/>
                <a:cs typeface="Andale Mono"/>
              </a:rPr>
              <a:t>; key for mutual recursion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</a:t>
            </a:r>
            <a:r>
              <a:rPr lang="en-US" dirty="0" smtClean="0">
                <a:latin typeface="Andale Mono"/>
                <a:cs typeface="Andale Mono"/>
              </a:rPr>
              <a:t>R&gt;   -</a:t>
            </a:r>
            <a:r>
              <a:rPr lang="en-US" dirty="0">
                <a:latin typeface="Andale Mono"/>
                <a:cs typeface="Andale Mono"/>
              </a:rPr>
              <a:t>&gt; </a:t>
            </a:r>
            <a:r>
              <a:rPr lang="en-US" dirty="0" smtClean="0">
                <a:latin typeface="Andale Mono"/>
                <a:cs typeface="Andale Mono"/>
              </a:rPr>
              <a:t>(</a:t>
            </a:r>
            <a:r>
              <a:rPr lang="en-US" dirty="0">
                <a:latin typeface="Andale Mono"/>
                <a:cs typeface="Andale Mono"/>
              </a:rPr>
              <a:t>free </a:t>
            </a:r>
            <a:r>
              <a:rPr lang="en-US" dirty="0" smtClean="0">
                <a:latin typeface="Andale Mono"/>
                <a:cs typeface="Andale Mono"/>
              </a:rPr>
              <a:t>&lt;n&gt; &lt;v&gt;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(bound </a:t>
            </a:r>
            <a:r>
              <a:rPr lang="en-US" dirty="0" smtClean="0">
                <a:latin typeface="Andale Mono"/>
                <a:cs typeface="Andale Mono"/>
              </a:rPr>
              <a:t>&lt;n&gt; &lt;v&gt;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|  </a:t>
            </a:r>
            <a:r>
              <a:rPr lang="en-US" dirty="0">
                <a:latin typeface="Andale Mono"/>
                <a:cs typeface="Andale Mono"/>
              </a:rPr>
              <a:t>(local &lt;</a:t>
            </a:r>
            <a:r>
              <a:rPr lang="en-US" dirty="0" smtClean="0">
                <a:latin typeface="Andale Mono"/>
                <a:cs typeface="Andale Mono"/>
              </a:rPr>
              <a:t>v&gt;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&lt;P&gt;   </a:t>
            </a:r>
            <a:r>
              <a:rPr lang="en-US" dirty="0">
                <a:latin typeface="Andale Mono"/>
                <a:cs typeface="Andale Mono"/>
              </a:rPr>
              <a:t>-&gt;  </a:t>
            </a:r>
            <a:r>
              <a:rPr lang="en-US" dirty="0" smtClean="0">
                <a:latin typeface="Andale Mono"/>
                <a:cs typeface="Andale Mono"/>
              </a:rPr>
              <a:t>primitives (symbols </a:t>
            </a:r>
            <a:r>
              <a:rPr lang="en-US" dirty="0">
                <a:latin typeface="Andale Mono"/>
                <a:cs typeface="Andale Mono"/>
              </a:rPr>
              <a:t>bound by define-</a:t>
            </a:r>
            <a:r>
              <a:rPr lang="en-US" dirty="0" smtClean="0">
                <a:latin typeface="Andale Mono"/>
                <a:cs typeface="Andale Mono"/>
              </a:rPr>
              <a:t>primitive)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&lt;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&gt;   -</a:t>
            </a:r>
            <a:r>
              <a:rPr lang="en-US" dirty="0">
                <a:latin typeface="Andale Mono"/>
                <a:cs typeface="Andale Mono"/>
              </a:rPr>
              <a:t>&gt;  </a:t>
            </a:r>
            <a:r>
              <a:rPr lang="en-US" dirty="0" err="1">
                <a:latin typeface="Andale Mono"/>
                <a:cs typeface="Andale Mono"/>
              </a:rPr>
              <a:t>fixnum</a:t>
            </a:r>
            <a:r>
              <a:rPr lang="en-US" dirty="0">
                <a:latin typeface="Andale Mono"/>
                <a:cs typeface="Andale Mono"/>
              </a:rPr>
              <a:t> | </a:t>
            </a:r>
            <a:r>
              <a:rPr lang="en-US" dirty="0" err="1">
                <a:latin typeface="Andale Mono"/>
                <a:cs typeface="Andale Mono"/>
              </a:rPr>
              <a:t>boolean</a:t>
            </a:r>
            <a:r>
              <a:rPr lang="en-US" dirty="0">
                <a:latin typeface="Andale Mono"/>
                <a:cs typeface="Andale Mono"/>
              </a:rPr>
              <a:t> | char | null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&lt;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&gt;   -</a:t>
            </a:r>
            <a:r>
              <a:rPr lang="en-US" dirty="0">
                <a:latin typeface="Andale Mono"/>
                <a:cs typeface="Andale Mono"/>
              </a:rPr>
              <a:t>&gt;  </a:t>
            </a:r>
            <a:r>
              <a:rPr lang="en-US" dirty="0" smtClean="0">
                <a:latin typeface="Andale Mono"/>
                <a:cs typeface="Andale Mono"/>
              </a:rPr>
              <a:t>variables (symbols that are not &lt;key&gt;)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&lt;key&gt; </a:t>
            </a:r>
            <a:r>
              <a:rPr lang="en-US" dirty="0">
                <a:latin typeface="Andale Mono"/>
                <a:cs typeface="Andale Mono"/>
              </a:rPr>
              <a:t>-&gt;  begin | if | closure | let | </a:t>
            </a:r>
            <a:r>
              <a:rPr lang="en-US" dirty="0" err="1" smtClean="0">
                <a:latin typeface="Andale Mono"/>
                <a:cs typeface="Andale Mono"/>
              </a:rPr>
              <a:t>letrec</a:t>
            </a:r>
            <a:r>
              <a:rPr lang="en-US" dirty="0" smtClean="0">
                <a:latin typeface="Andale Mono"/>
                <a:cs typeface="Andale Mono"/>
              </a:rPr>
              <a:t> | free | bound | local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32342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Addresses what value to assign to free variables in functions</a:t>
            </a:r>
          </a:p>
          <a:p>
            <a:r>
              <a:rPr lang="en-US" dirty="0" smtClean="0"/>
              <a:t>A variable is used free in a function if it is neither a formal argument nor local to that function</a:t>
            </a:r>
          </a:p>
          <a:p>
            <a:r>
              <a:rPr lang="en-US" dirty="0" smtClean="0"/>
              <a:t>In Scheme, functions correspond to lambda expressions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5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 Lambda to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(let ((x 5))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(lambda (y)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(lambda () (+ x y))))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==&gt;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(let ((x 5))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(closure (y) (x)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(closure () (x y)(+ x y))</a:t>
            </a:r>
          </a:p>
        </p:txBody>
      </p:sp>
    </p:spTree>
    <p:extLst>
      <p:ext uri="{BB962C8B-B14F-4D97-AF65-F5344CB8AC3E}">
        <p14:creationId xmlns:p14="http://schemas.microsoft.com/office/powerpoint/2010/main" val="1069071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07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30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5419" y="2772439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355419" y="1790714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_L_7</a:t>
            </a:r>
          </a:p>
        </p:txBody>
      </p:sp>
      <p:sp>
        <p:nvSpPr>
          <p:cNvPr id="6" name="Rectangle 5"/>
          <p:cNvSpPr/>
          <p:nvPr/>
        </p:nvSpPr>
        <p:spPr>
          <a:xfrm>
            <a:off x="2355419" y="2454949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355419" y="2128640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4346248" y="2329361"/>
            <a:ext cx="3335859" cy="41436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sz="1100" dirty="0" smtClean="0"/>
              <a:t>_</a:t>
            </a:r>
            <a:r>
              <a:rPr lang="en-US" sz="1100" dirty="0" err="1" smtClean="0"/>
              <a:t>L_scheme_entry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# emit-let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</a:t>
            </a:r>
            <a:r>
              <a:rPr lang="en-US" sz="1100" dirty="0" err="1" smtClean="0">
                <a:solidFill>
                  <a:srgbClr val="C0504D"/>
                </a:solidFill>
              </a:rPr>
              <a:t>si</a:t>
            </a:r>
            <a:r>
              <a:rPr lang="en-US" sz="1100" dirty="0" smtClean="0">
                <a:solidFill>
                  <a:srgbClr val="C0504D"/>
                </a:solidFill>
              </a:rPr>
              <a:t>   = -4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</a:t>
            </a:r>
            <a:r>
              <a:rPr lang="en-US" sz="1100" dirty="0" err="1" smtClean="0">
                <a:solidFill>
                  <a:srgbClr val="C0504D"/>
                </a:solidFill>
              </a:rPr>
              <a:t>env</a:t>
            </a:r>
            <a:r>
              <a:rPr lang="en-US" sz="1100" dirty="0" smtClean="0">
                <a:solidFill>
                  <a:srgbClr val="C0504D"/>
                </a:solidFill>
              </a:rPr>
              <a:t>  = ((f7 . "_L_7"))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bindings = ((f (closure f7)))</a:t>
            </a:r>
          </a:p>
          <a:p>
            <a:r>
              <a:rPr lang="en-US" sz="1100" dirty="0" smtClean="0">
                <a:solidFill>
                  <a:srgbClr val="C0504D"/>
                </a:solidFill>
              </a:rPr>
              <a:t>#  body = (begin (f))</a:t>
            </a:r>
          </a:p>
          <a:p>
            <a:r>
              <a:rPr lang="en-US" sz="1100" dirty="0" smtClean="0">
                <a:solidFill>
                  <a:srgbClr val="948A54"/>
                </a:solidFill>
              </a:rPr>
              <a:t>1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$_L_7, 0(%</a:t>
            </a:r>
            <a:r>
              <a:rPr lang="en-US" sz="1100" dirty="0" err="1" smtClean="0">
                <a:solidFill>
                  <a:srgbClr val="948A54"/>
                </a:solidFill>
              </a:rPr>
              <a:t>ebp</a:t>
            </a:r>
            <a:r>
              <a:rPr lang="en-US" sz="1100" dirty="0" smtClean="0">
                <a:solidFill>
                  <a:srgbClr val="948A54"/>
                </a:solidFill>
              </a:rPr>
              <a:t>)  ;;   </a:t>
            </a:r>
            <a:r>
              <a:rPr lang="en-US" sz="1100" dirty="0" smtClean="0">
                <a:solidFill>
                  <a:srgbClr val="948A54"/>
                </a:solidFill>
                <a:sym typeface="Wingdings"/>
              </a:rPr>
              <a:t> </a:t>
            </a:r>
            <a:r>
              <a:rPr lang="en-US" sz="1100" dirty="0" smtClean="0">
                <a:solidFill>
                  <a:srgbClr val="948A54"/>
                </a:solidFill>
              </a:rPr>
              <a:t>set </a:t>
            </a:r>
            <a:r>
              <a:rPr lang="en-US" sz="1100" dirty="0" smtClean="0">
                <a:solidFill>
                  <a:srgbClr val="948A54"/>
                </a:solidFill>
                <a:sym typeface="Wingdings"/>
              </a:rPr>
              <a:t>closure label field</a:t>
            </a:r>
            <a:endParaRPr lang="en-US" sz="1100" dirty="0" smtClean="0">
              <a:solidFill>
                <a:srgbClr val="948A54"/>
              </a:solidFill>
            </a:endParaRPr>
          </a:p>
          <a:p>
            <a:pPr marL="228600" indent="-228600">
              <a:buAutoNum type="arabicPlain" startAt="2"/>
            </a:pP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ebp</a:t>
            </a:r>
            <a:r>
              <a:rPr lang="en-US" sz="1100" dirty="0" smtClean="0">
                <a:solidFill>
                  <a:srgbClr val="948A54"/>
                </a:solidFill>
              </a:rPr>
              <a:t>,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endParaRPr lang="en-US" sz="1100" dirty="0">
              <a:solidFill>
                <a:srgbClr val="948A54"/>
              </a:solidFill>
            </a:endParaRPr>
          </a:p>
          <a:p>
            <a:r>
              <a:rPr lang="en-US" sz="1100" dirty="0" smtClean="0">
                <a:solidFill>
                  <a:srgbClr val="948A54"/>
                </a:solidFill>
              </a:rPr>
              <a:t>3     add $2,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r>
              <a:rPr lang="en-US" sz="1100" dirty="0" smtClean="0">
                <a:solidFill>
                  <a:srgbClr val="948A54"/>
                </a:solidFill>
              </a:rPr>
              <a:t>       ;; &lt;---- closure tag</a:t>
            </a:r>
          </a:p>
          <a:p>
            <a:pPr marL="228600" indent="-228600">
              <a:buAutoNum type="arabicPlain" startAt="4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add $8, %</a:t>
            </a:r>
            <a:r>
              <a:rPr lang="en-US" sz="1100" dirty="0" err="1" smtClean="0">
                <a:solidFill>
                  <a:schemeClr val="bg2">
                    <a:lumMod val="50000"/>
                  </a:schemeClr>
                </a:solidFill>
              </a:rPr>
              <a:t>ebp</a:t>
            </a:r>
            <a:endParaRPr lang="en-US" sz="11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100" dirty="0" smtClean="0">
                <a:solidFill>
                  <a:srgbClr val="948A54"/>
                </a:solidFill>
              </a:rPr>
              <a:t>5 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eax</a:t>
            </a:r>
            <a:r>
              <a:rPr lang="en-US" sz="1100" dirty="0" smtClean="0">
                <a:solidFill>
                  <a:srgbClr val="948A54"/>
                </a:solidFill>
              </a:rPr>
              <a:t>, -4(%</a:t>
            </a:r>
            <a:r>
              <a:rPr lang="en-US" sz="1100" dirty="0" err="1" smtClean="0">
                <a:solidFill>
                  <a:srgbClr val="948A54"/>
                </a:solidFill>
              </a:rPr>
              <a:t>esp</a:t>
            </a:r>
            <a:r>
              <a:rPr lang="en-US" sz="1100" dirty="0" smtClean="0">
                <a:solidFill>
                  <a:srgbClr val="948A54"/>
                </a:solidFill>
              </a:rPr>
              <a:t>)  ;; &lt;-- here we save it on stack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emit-begin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 body=((f))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 </a:t>
            </a:r>
            <a:r>
              <a:rPr lang="en-US" sz="1100" dirty="0" err="1" smtClean="0">
                <a:solidFill>
                  <a:schemeClr val="accent2"/>
                </a:solidFill>
              </a:rPr>
              <a:t>env</a:t>
            </a:r>
            <a:r>
              <a:rPr lang="en-US" sz="1100" dirty="0" smtClean="0">
                <a:solidFill>
                  <a:schemeClr val="accent2"/>
                </a:solidFill>
              </a:rPr>
              <a:t>=((f . -4) (f7 . "_L_7"))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</a:t>
            </a:r>
            <a:r>
              <a:rPr lang="en-US" sz="1100" dirty="0" err="1" smtClean="0">
                <a:solidFill>
                  <a:schemeClr val="accent2"/>
                </a:solidFill>
              </a:rPr>
              <a:t>funcall</a:t>
            </a:r>
            <a:endParaRPr lang="en-US" sz="1100" dirty="0" smtClean="0">
              <a:solidFill>
                <a:schemeClr val="accent2"/>
              </a:solidFill>
            </a:endParaRP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si</a:t>
            </a:r>
            <a:r>
              <a:rPr lang="en-US" sz="1100" dirty="0" smtClean="0">
                <a:solidFill>
                  <a:schemeClr val="accent2"/>
                </a:solidFill>
              </a:rPr>
              <a:t>   =-8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env</a:t>
            </a:r>
            <a:r>
              <a:rPr lang="en-US" sz="1100" dirty="0" smtClean="0">
                <a:solidFill>
                  <a:schemeClr val="accent2"/>
                </a:solidFill>
              </a:rPr>
              <a:t>  = ((f . -4) (f7 . "_L_7"))</a:t>
            </a:r>
          </a:p>
          <a:p>
            <a:r>
              <a:rPr lang="en-US" sz="1100" dirty="0" smtClean="0">
                <a:solidFill>
                  <a:schemeClr val="accent2"/>
                </a:solidFill>
              </a:rPr>
              <a:t>#  </a:t>
            </a:r>
            <a:r>
              <a:rPr lang="en-US" sz="1100" dirty="0" err="1" smtClean="0">
                <a:solidFill>
                  <a:schemeClr val="accent2"/>
                </a:solidFill>
              </a:rPr>
              <a:t>expr</a:t>
            </a:r>
            <a:r>
              <a:rPr lang="en-US" sz="1100" dirty="0" smtClean="0">
                <a:solidFill>
                  <a:schemeClr val="accent2"/>
                </a:solidFill>
              </a:rPr>
              <a:t> = (</a:t>
            </a:r>
            <a:r>
              <a:rPr lang="en-US" sz="1100" dirty="0" err="1" smtClean="0">
                <a:solidFill>
                  <a:schemeClr val="accent2"/>
                </a:solidFill>
              </a:rPr>
              <a:t>funcall</a:t>
            </a:r>
            <a:r>
              <a:rPr lang="en-US" sz="1100" dirty="0" smtClean="0">
                <a:solidFill>
                  <a:schemeClr val="accent2"/>
                </a:solidFill>
              </a:rPr>
              <a:t> f)</a:t>
            </a:r>
          </a:p>
          <a:p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948A54"/>
                </a:solidFill>
              </a:rPr>
              <a:t>   </a:t>
            </a:r>
            <a:r>
              <a:rPr lang="en-US" sz="1100" dirty="0" err="1" smtClean="0">
                <a:solidFill>
                  <a:srgbClr val="948A54"/>
                </a:solidFill>
              </a:rPr>
              <a:t>movl</a:t>
            </a:r>
            <a:r>
              <a:rPr lang="en-US" sz="1100" dirty="0" smtClean="0">
                <a:solidFill>
                  <a:srgbClr val="948A54"/>
                </a:solidFill>
              </a:rPr>
              <a:t> %</a:t>
            </a:r>
            <a:r>
              <a:rPr lang="en-US" sz="1100" dirty="0" err="1" smtClean="0">
                <a:solidFill>
                  <a:srgbClr val="948A54"/>
                </a:solidFill>
              </a:rPr>
              <a:t>edi</a:t>
            </a:r>
            <a:r>
              <a:rPr lang="en-US" sz="1100" dirty="0" smtClean="0">
                <a:solidFill>
                  <a:srgbClr val="948A54"/>
                </a:solidFill>
              </a:rPr>
              <a:t>, -8(%</a:t>
            </a:r>
            <a:r>
              <a:rPr lang="en-US" sz="1100" dirty="0" err="1" smtClean="0">
                <a:solidFill>
                  <a:srgbClr val="948A54"/>
                </a:solidFill>
              </a:rPr>
              <a:t>esp</a:t>
            </a:r>
            <a:r>
              <a:rPr lang="en-US" sz="1100" dirty="0" smtClean="0">
                <a:solidFill>
                  <a:srgbClr val="948A54"/>
                </a:solidFill>
              </a:rPr>
              <a:t>)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movl</a:t>
            </a:r>
            <a:r>
              <a:rPr lang="en-US" sz="1100" dirty="0" smtClean="0"/>
              <a:t> -4(%</a:t>
            </a:r>
            <a:r>
              <a:rPr lang="en-US" sz="1100" dirty="0" err="1" smtClean="0"/>
              <a:t>esp</a:t>
            </a:r>
            <a:r>
              <a:rPr lang="en-US" sz="1100" dirty="0" smtClean="0"/>
              <a:t>), %</a:t>
            </a:r>
            <a:r>
              <a:rPr lang="en-US" sz="1100" dirty="0" err="1" smtClean="0"/>
              <a:t>edi</a:t>
            </a:r>
            <a:r>
              <a:rPr lang="en-US" sz="1100" dirty="0" smtClean="0"/>
              <a:t> 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add $-8, %</a:t>
            </a:r>
            <a:r>
              <a:rPr lang="en-US" sz="1100" dirty="0" err="1" smtClean="0"/>
              <a:t>esp</a:t>
            </a:r>
            <a:r>
              <a:rPr lang="en-US" sz="1100" dirty="0" smtClean="0"/>
              <a:t>    # adjust base</a:t>
            </a:r>
          </a:p>
          <a:p>
            <a:r>
              <a:rPr lang="en-US" sz="1100" dirty="0" smtClean="0"/>
              <a:t>    call *-6(%</a:t>
            </a:r>
            <a:r>
              <a:rPr lang="en-US" sz="1100" dirty="0" err="1" smtClean="0"/>
              <a:t>edi</a:t>
            </a:r>
            <a:r>
              <a:rPr lang="en-US" sz="1100" dirty="0" smtClean="0"/>
              <a:t>)  # &lt;&lt;--------------- why is %</a:t>
            </a:r>
            <a:r>
              <a:rPr lang="en-US" sz="1100" dirty="0" err="1" smtClean="0"/>
              <a:t>edi</a:t>
            </a:r>
            <a:r>
              <a:rPr lang="en-US" sz="1100" dirty="0" smtClean="0"/>
              <a:t> = 0 ??</a:t>
            </a:r>
          </a:p>
          <a:p>
            <a:r>
              <a:rPr lang="en-US" sz="1100" dirty="0" smtClean="0"/>
              <a:t>    add $8, %</a:t>
            </a:r>
            <a:r>
              <a:rPr lang="en-US" sz="1100" dirty="0" err="1" smtClean="0"/>
              <a:t>esp</a:t>
            </a:r>
            <a:r>
              <a:rPr lang="en-US" sz="1100" dirty="0" smtClean="0"/>
              <a:t>    # adjust base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movl</a:t>
            </a:r>
            <a:r>
              <a:rPr lang="en-US" sz="1100" dirty="0" smtClean="0"/>
              <a:t> -8(%</a:t>
            </a:r>
            <a:r>
              <a:rPr lang="en-US" sz="1100" dirty="0" err="1" smtClean="0"/>
              <a:t>esp</a:t>
            </a:r>
            <a:r>
              <a:rPr lang="en-US" sz="1100" dirty="0" smtClean="0"/>
              <a:t>), %</a:t>
            </a:r>
            <a:r>
              <a:rPr lang="en-US" sz="1100" dirty="0" err="1" smtClean="0"/>
              <a:t>edi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924138" y="2458172"/>
            <a:ext cx="70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ebp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6" idx="1"/>
          </p:cNvCxnSpPr>
          <p:nvPr/>
        </p:nvCxnSpPr>
        <p:spPr>
          <a:xfrm flipV="1">
            <a:off x="1631220" y="2613694"/>
            <a:ext cx="724199" cy="29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6952521" y="4956057"/>
            <a:ext cx="1314160" cy="682408"/>
          </a:xfrm>
          <a:prstGeom prst="wedgeRoundRectCallout">
            <a:avLst>
              <a:gd name="adj1" fmla="val -131380"/>
              <a:gd name="adj2" fmla="val 5071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Should be a tagged closure pointer</a:t>
            </a:r>
            <a:endParaRPr lang="en-US" sz="1200" dirty="0"/>
          </a:p>
        </p:txBody>
      </p:sp>
      <p:cxnSp>
        <p:nvCxnSpPr>
          <p:cNvPr id="22" name="Elbow Connector 21"/>
          <p:cNvCxnSpPr>
            <a:endCxn id="38" idx="1"/>
          </p:cNvCxnSpPr>
          <p:nvPr/>
        </p:nvCxnSpPr>
        <p:spPr>
          <a:xfrm flipV="1">
            <a:off x="3122234" y="1000893"/>
            <a:ext cx="2028277" cy="948565"/>
          </a:xfrm>
          <a:prstGeom prst="bentConnector3">
            <a:avLst>
              <a:gd name="adj1" fmla="val -7"/>
            </a:avLst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9896" y="0"/>
            <a:ext cx="28700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(codes ((f7 (code () () 12))) </a:t>
            </a:r>
          </a:p>
          <a:p>
            <a:r>
              <a:rPr lang="en-US" dirty="0"/>
              <a:t> </a:t>
            </a:r>
            <a:r>
              <a:rPr lang="en-US" dirty="0" smtClean="0"/>
              <a:t>     (let ((f (closure f7)))</a:t>
            </a:r>
          </a:p>
          <a:p>
            <a:r>
              <a:rPr lang="en-US" dirty="0"/>
              <a:t> </a:t>
            </a:r>
            <a:r>
              <a:rPr lang="en-US" dirty="0" smtClean="0"/>
              <a:t>         (f)))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150511" y="700811"/>
            <a:ext cx="2168034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_L_7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movl</a:t>
            </a:r>
            <a:r>
              <a:rPr lang="en-US" sz="1100" dirty="0" smtClean="0"/>
              <a:t> $48, %</a:t>
            </a:r>
            <a:r>
              <a:rPr lang="en-US" sz="1100" dirty="0" err="1" smtClean="0"/>
              <a:t>eax</a:t>
            </a:r>
            <a:r>
              <a:rPr lang="en-US" sz="1100" dirty="0" smtClean="0"/>
              <a:t>     # </a:t>
            </a:r>
            <a:r>
              <a:rPr lang="en-US" sz="1100" dirty="0" err="1" smtClean="0"/>
              <a:t>immed</a:t>
            </a:r>
            <a:r>
              <a:rPr lang="en-US" sz="1100" dirty="0" smtClean="0"/>
              <a:t> 12</a:t>
            </a:r>
          </a:p>
          <a:p>
            <a:r>
              <a:rPr lang="en-US" sz="1100" dirty="0" smtClean="0"/>
              <a:t>  ret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9934" y="4031866"/>
            <a:ext cx="96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eax</a:t>
            </a:r>
            <a:r>
              <a:rPr lang="en-US" dirty="0" smtClean="0"/>
              <a:t> - 2</a:t>
            </a:r>
            <a:endParaRPr lang="en-US" dirty="0"/>
          </a:p>
        </p:txBody>
      </p:sp>
      <p:cxnSp>
        <p:nvCxnSpPr>
          <p:cNvPr id="43" name="Elbow Connector 42"/>
          <p:cNvCxnSpPr>
            <a:stCxn id="41" idx="1"/>
            <a:endCxn id="5" idx="1"/>
          </p:cNvCxnSpPr>
          <p:nvPr/>
        </p:nvCxnSpPr>
        <p:spPr>
          <a:xfrm rot="10800000" flipH="1">
            <a:off x="819933" y="1949460"/>
            <a:ext cx="1535485" cy="2267073"/>
          </a:xfrm>
          <a:prstGeom prst="bentConnector3">
            <a:avLst>
              <a:gd name="adj1" fmla="val -1488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355419" y="5987676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2355419" y="5005951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55419" y="5670186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2355419" y="5343877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925317" y="5935834"/>
            <a:ext cx="67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esp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631220" y="6143832"/>
            <a:ext cx="72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18957" y="5638465"/>
            <a:ext cx="96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esp</a:t>
            </a:r>
            <a:r>
              <a:rPr lang="en-US" dirty="0" smtClean="0"/>
              <a:t> - 4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010432" y="5846463"/>
            <a:ext cx="3386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349059" y="4690944"/>
            <a:ext cx="1031925" cy="317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18957" y="5323988"/>
            <a:ext cx="96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esp</a:t>
            </a:r>
            <a:r>
              <a:rPr lang="en-US" dirty="0" smtClean="0"/>
              <a:t> - 8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010930" y="5531986"/>
            <a:ext cx="338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25317" y="4960151"/>
            <a:ext cx="108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esp</a:t>
            </a:r>
            <a:r>
              <a:rPr lang="en-US" dirty="0" smtClean="0"/>
              <a:t> - 12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017290" y="5168149"/>
            <a:ext cx="338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51402" y="4639102"/>
            <a:ext cx="108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esp</a:t>
            </a:r>
            <a:r>
              <a:rPr lang="en-US" dirty="0" smtClean="0"/>
              <a:t> - 16</a:t>
            </a:r>
            <a:endParaRPr lang="en-US" dirty="0"/>
          </a:p>
        </p:txBody>
      </p:sp>
      <p:cxnSp>
        <p:nvCxnSpPr>
          <p:cNvPr id="72" name="Straight Arrow Connector 71"/>
          <p:cNvCxnSpPr>
            <a:endCxn id="66" idx="1"/>
          </p:cNvCxnSpPr>
          <p:nvPr/>
        </p:nvCxnSpPr>
        <p:spPr>
          <a:xfrm>
            <a:off x="2043375" y="4847100"/>
            <a:ext cx="305684" cy="2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endCxn id="5" idx="3"/>
          </p:cNvCxnSpPr>
          <p:nvPr/>
        </p:nvCxnSpPr>
        <p:spPr>
          <a:xfrm rot="5400000" flipH="1" flipV="1">
            <a:off x="1368026" y="3827145"/>
            <a:ext cx="3897004" cy="141632"/>
          </a:xfrm>
          <a:prstGeom prst="bentConnector4">
            <a:avLst>
              <a:gd name="adj1" fmla="val -14"/>
              <a:gd name="adj2" fmla="val 404632"/>
            </a:avLst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219899" y="3580582"/>
            <a:ext cx="163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losure-tag = -2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459058" y="5303026"/>
            <a:ext cx="82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ld edi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45064" y="5643195"/>
            <a:ext cx="31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f: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461518" y="5940471"/>
            <a:ext cx="7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314752" y="142924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355419" y="432161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5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Conform to a subset of r5rs standard</a:t>
            </a:r>
          </a:p>
          <a:p>
            <a:r>
              <a:rPr lang="en-US" dirty="0" smtClean="0"/>
              <a:t>Comparable in speed to C/C++ for compiled versions of mark’s e5 chess engine.</a:t>
            </a:r>
          </a:p>
          <a:p>
            <a:r>
              <a:rPr lang="en-US" dirty="0" smtClean="0"/>
              <a:t>Clean, comprehensible code</a:t>
            </a:r>
          </a:p>
          <a:p>
            <a:r>
              <a:rPr lang="en-US" dirty="0" smtClean="0"/>
              <a:t>Implementable in 3 -5 months </a:t>
            </a:r>
          </a:p>
          <a:p>
            <a:r>
              <a:rPr lang="en-US" dirty="0" smtClean="0"/>
              <a:t>Basis for refinement into a professional quality compiler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5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5749"/>
            <a:ext cx="8229600" cy="4525963"/>
          </a:xfrm>
        </p:spPr>
        <p:txBody>
          <a:bodyPr/>
          <a:lstStyle/>
          <a:p>
            <a:r>
              <a:rPr lang="en-US" dirty="0" smtClean="0"/>
              <a:t>Follow the incremental development approach of </a:t>
            </a:r>
            <a:r>
              <a:rPr lang="en-US" dirty="0" err="1" smtClean="0"/>
              <a:t>Ghuloum</a:t>
            </a:r>
            <a:r>
              <a:rPr lang="en-US" dirty="0" smtClean="0"/>
              <a:t> 1995 paper.</a:t>
            </a:r>
          </a:p>
          <a:p>
            <a:r>
              <a:rPr lang="en-US" dirty="0" smtClean="0"/>
              <a:t>Use a stack based runtime with a heap for persistent value including closures.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Dybvig’s</a:t>
            </a:r>
            <a:r>
              <a:rPr lang="en-US" dirty="0" smtClean="0"/>
              <a:t> tagged datum scheme.</a:t>
            </a:r>
          </a:p>
          <a:p>
            <a:r>
              <a:rPr lang="en-US" dirty="0" smtClean="0"/>
              <a:t>Compile to 32-bit x86 assembly</a:t>
            </a:r>
          </a:p>
          <a:p>
            <a:r>
              <a:rPr lang="en-US" dirty="0" smtClean="0"/>
              <a:t>Use GNU assembler/compiler stack</a:t>
            </a:r>
          </a:p>
          <a:p>
            <a:r>
              <a:rPr lang="en-US" dirty="0" smtClean="0"/>
              <a:t>Support Scheme closures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8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compiler in Petite Scheme</a:t>
            </a:r>
          </a:p>
          <a:p>
            <a:r>
              <a:rPr lang="en-US" dirty="0" smtClean="0"/>
              <a:t>Aim for compiler capable of compiling itself</a:t>
            </a:r>
          </a:p>
          <a:p>
            <a:r>
              <a:rPr lang="en-US" dirty="0" smtClean="0"/>
              <a:t>Maintain a regression test suite in parallel with development</a:t>
            </a:r>
          </a:p>
        </p:txBody>
      </p:sp>
    </p:spTree>
    <p:extLst>
      <p:ext uri="{BB962C8B-B14F-4D97-AF65-F5344CB8AC3E}">
        <p14:creationId xmlns:p14="http://schemas.microsoft.com/office/powerpoint/2010/main" val="338858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all datum as 32-bit values</a:t>
            </a:r>
          </a:p>
          <a:p>
            <a:r>
              <a:rPr lang="en-US" dirty="0" smtClean="0"/>
              <a:t>Variable length tags in the lower bits of the value determine its type</a:t>
            </a:r>
          </a:p>
          <a:p>
            <a:r>
              <a:rPr lang="en-US" dirty="0" smtClean="0"/>
              <a:t>Represent </a:t>
            </a:r>
            <a:r>
              <a:rPr lang="en-US" dirty="0" err="1" smtClean="0"/>
              <a:t>fixnum</a:t>
            </a:r>
            <a:r>
              <a:rPr lang="en-US" dirty="0" smtClean="0"/>
              <a:t>, char, </a:t>
            </a:r>
            <a:r>
              <a:rPr lang="en-US" dirty="0" err="1" smtClean="0"/>
              <a:t>boolean</a:t>
            </a:r>
            <a:r>
              <a:rPr lang="en-US" dirty="0" smtClean="0"/>
              <a:t>, nil-value directly in the 32-bit value</a:t>
            </a:r>
          </a:p>
          <a:p>
            <a:r>
              <a:rPr lang="en-US" dirty="0" smtClean="0"/>
              <a:t>Represent pairs, strings, vectors, closures as a tagged pointer to a heap allocated value</a:t>
            </a:r>
          </a:p>
        </p:txBody>
      </p:sp>
    </p:spTree>
    <p:extLst>
      <p:ext uri="{BB962C8B-B14F-4D97-AF65-F5344CB8AC3E}">
        <p14:creationId xmlns:p14="http://schemas.microsoft.com/office/powerpoint/2010/main" val="97695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Stack &amp; Heap both allocated by runtime on entry to the program.</a:t>
            </a:r>
          </a:p>
          <a:p>
            <a:r>
              <a:rPr lang="en-US" dirty="0" smtClean="0"/>
              <a:t>Stack grows from high to low.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esp</a:t>
            </a:r>
            <a:r>
              <a:rPr lang="en-US" dirty="0" smtClean="0"/>
              <a:t> register points to the stack top</a:t>
            </a:r>
          </a:p>
          <a:p>
            <a:r>
              <a:rPr lang="en-US" dirty="0" smtClean="0"/>
              <a:t>Heap grows from low to high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ebp</a:t>
            </a:r>
            <a:r>
              <a:rPr lang="en-US" dirty="0" smtClean="0"/>
              <a:t> register points to the next empty location in the heap</a:t>
            </a:r>
          </a:p>
          <a:p>
            <a:r>
              <a:rPr lang="en-US" dirty="0" smtClean="0"/>
              <a:t>Closures live in the heap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edi</a:t>
            </a:r>
            <a:r>
              <a:rPr lang="en-US" dirty="0" smtClean="0"/>
              <a:t> points to the current closure</a:t>
            </a:r>
          </a:p>
          <a:p>
            <a:r>
              <a:rPr lang="en-US" dirty="0" smtClean="0"/>
              <a:t>All variables are allocated in either the Stack, the Heap, or a Closure.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9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Representation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7095" y="1733356"/>
            <a:ext cx="1293477" cy="2927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Rectangle 4"/>
          <p:cNvSpPr/>
          <p:nvPr/>
        </p:nvSpPr>
        <p:spPr>
          <a:xfrm rot="5400000">
            <a:off x="3792258" y="2980551"/>
            <a:ext cx="764289" cy="6161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5311843" y="1707058"/>
            <a:ext cx="523736" cy="3363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0572" y="440934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91370" y="2774631"/>
            <a:ext cx="86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2845" y="518145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92189" y="3230560"/>
            <a:ext cx="87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entry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29976" y="3143963"/>
            <a:ext cx="0" cy="5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33511" y="3238630"/>
            <a:ext cx="87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  <a:r>
              <a:rPr lang="en-US" sz="1200" dirty="0" smtClean="0"/>
              <a:t>ree </a:t>
            </a:r>
            <a:r>
              <a:rPr lang="en-US" sz="1200" dirty="0" err="1" smtClean="0"/>
              <a:t>val</a:t>
            </a:r>
            <a:r>
              <a:rPr lang="en-US" sz="1200" dirty="0" smtClean="0"/>
              <a:t> 0</a:t>
            </a:r>
            <a:endParaRPr lang="en-US" sz="1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578878" y="3142411"/>
            <a:ext cx="0" cy="5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4369" y="3160103"/>
            <a:ext cx="0" cy="50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52142" y="3253929"/>
            <a:ext cx="87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  <a:r>
              <a:rPr lang="en-US" sz="1200" dirty="0" smtClean="0"/>
              <a:t>ree </a:t>
            </a:r>
            <a:r>
              <a:rPr lang="en-US" sz="1200" dirty="0" err="1" smtClean="0"/>
              <a:t>val</a:t>
            </a:r>
            <a:r>
              <a:rPr lang="en-US" sz="1200" dirty="0" smtClean="0"/>
              <a:t> N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782502" y="314635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077018" y="5679235"/>
            <a:ext cx="0" cy="764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892189" y="3839133"/>
            <a:ext cx="0" cy="2174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892189" y="3771780"/>
            <a:ext cx="3160345" cy="2241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90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808"/>
            <a:ext cx="8229600" cy="1143000"/>
          </a:xfrm>
        </p:spPr>
        <p:txBody>
          <a:bodyPr/>
          <a:lstStyle/>
          <a:p>
            <a:r>
              <a:rPr lang="en-US" dirty="0" smtClean="0"/>
              <a:t>Procedure Call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65543" y="2372354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209" y="6155238"/>
            <a:ext cx="170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Caller’s 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5543" y="361585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509" y="2879441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1665543" y="433020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7569" y="3743295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outgoing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86581" y="3645158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665543" y="385841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65543" y="4092090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38848" y="3615856"/>
            <a:ext cx="841478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38848" y="2389435"/>
            <a:ext cx="841478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38848" y="4322103"/>
            <a:ext cx="888018" cy="810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665543" y="456832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65543" y="480644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65543" y="5046550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65543" y="529585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Return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8540" y="5284012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1108361" y="5414918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638848" y="5278738"/>
            <a:ext cx="888019" cy="592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357" y="4814525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locals</a:t>
            </a:r>
            <a:endParaRPr lang="en-US" sz="1000" dirty="0"/>
          </a:p>
        </p:txBody>
      </p:sp>
      <p:cxnSp>
        <p:nvCxnSpPr>
          <p:cNvPr id="33" name="Straight Arrow Connector 32"/>
          <p:cNvCxnSpPr>
            <a:stCxn id="8" idx="0"/>
          </p:cNvCxnSpPr>
          <p:nvPr/>
        </p:nvCxnSpPr>
        <p:spPr>
          <a:xfrm flipV="1">
            <a:off x="911944" y="2372355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0"/>
          </p:cNvCxnSpPr>
          <p:nvPr/>
        </p:nvCxnSpPr>
        <p:spPr>
          <a:xfrm flipV="1">
            <a:off x="922402" y="3615856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</p:cNvCxnSpPr>
          <p:nvPr/>
        </p:nvCxnSpPr>
        <p:spPr>
          <a:xfrm>
            <a:off x="922402" y="4143405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</p:cNvCxnSpPr>
          <p:nvPr/>
        </p:nvCxnSpPr>
        <p:spPr>
          <a:xfrm>
            <a:off x="911944" y="3279551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0"/>
          </p:cNvCxnSpPr>
          <p:nvPr/>
        </p:nvCxnSpPr>
        <p:spPr>
          <a:xfrm flipV="1">
            <a:off x="922402" y="4568324"/>
            <a:ext cx="0" cy="246201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2" idx="2"/>
          </p:cNvCxnSpPr>
          <p:nvPr/>
        </p:nvCxnSpPr>
        <p:spPr>
          <a:xfrm>
            <a:off x="922402" y="5060746"/>
            <a:ext cx="0" cy="22326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638848" y="4560220"/>
            <a:ext cx="841478" cy="810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45604" y="2011289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745604" y="5572130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016824" y="6174452"/>
            <a:ext cx="17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Callee’s View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86581" y="3850307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886581" y="408398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902081" y="4322103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925278" y="4560220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925278" y="4798337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2925278" y="503779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2925278" y="5278738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5751110" y="356813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11682" y="3695573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incoming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6972148" y="359743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79" name="Rectangle 78"/>
          <p:cNvSpPr/>
          <p:nvPr/>
        </p:nvSpPr>
        <p:spPr>
          <a:xfrm>
            <a:off x="5751110" y="381068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51110" y="4044368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4865683" y="3568134"/>
            <a:ext cx="76178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4865683" y="4282485"/>
            <a:ext cx="761786" cy="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208091" y="3568134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208091" y="4095683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72148" y="380258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6972148" y="4036264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5751110" y="2324632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73380" y="2831719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4804107" y="2341713"/>
            <a:ext cx="76178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8" idx="0"/>
          </p:cNvCxnSpPr>
          <p:nvPr/>
        </p:nvCxnSpPr>
        <p:spPr>
          <a:xfrm flipV="1">
            <a:off x="5243815" y="2324633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8" idx="2"/>
          </p:cNvCxnSpPr>
          <p:nvPr/>
        </p:nvCxnSpPr>
        <p:spPr>
          <a:xfrm>
            <a:off x="5243815" y="3231829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831171" y="1963567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95" name="Rectangle 94"/>
          <p:cNvSpPr/>
          <p:nvPr/>
        </p:nvSpPr>
        <p:spPr>
          <a:xfrm>
            <a:off x="5751110" y="428248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Return 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927259" y="4286032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97" name="Straight Arrow Connector 96"/>
          <p:cNvCxnSpPr>
            <a:endCxn id="95" idx="1"/>
          </p:cNvCxnSpPr>
          <p:nvPr/>
        </p:nvCxnSpPr>
        <p:spPr>
          <a:xfrm>
            <a:off x="5367945" y="4401544"/>
            <a:ext cx="383165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010845" y="4265364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100" name="Rectangle 99"/>
          <p:cNvSpPr/>
          <p:nvPr/>
        </p:nvSpPr>
        <p:spPr>
          <a:xfrm>
            <a:off x="5751110" y="4516859"/>
            <a:ext cx="1111303" cy="1008100"/>
          </a:xfrm>
          <a:prstGeom prst="rect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831171" y="5563593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8709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503" y="0"/>
            <a:ext cx="4572538" cy="500303"/>
          </a:xfrm>
        </p:spPr>
        <p:txBody>
          <a:bodyPr>
            <a:noAutofit/>
          </a:bodyPr>
          <a:lstStyle/>
          <a:p>
            <a:r>
              <a:rPr lang="en-US" sz="2000" b="1" u="sng" dirty="0" smtClean="0"/>
              <a:t>Procedure Call Extended to Closures</a:t>
            </a:r>
            <a:endParaRPr lang="en-US" sz="20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1665543" y="2387748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209" y="6355360"/>
            <a:ext cx="170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Caller’s 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5543" y="363158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509" y="2864047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1665543" y="4584291"/>
            <a:ext cx="1111303" cy="2458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2960" y="3736503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outgoing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78884" y="4136613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- 28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665543" y="3866108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65543" y="409978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10660" y="3600462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10660" y="2374041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10660" y="4314813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665543" y="4837719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65543" y="507583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65543" y="5577643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closure old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65543" y="581925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r</a:t>
            </a:r>
            <a:r>
              <a:rPr lang="en-US" sz="1050" dirty="0" smtClean="0">
                <a:solidFill>
                  <a:srgbClr val="000000"/>
                </a:solidFill>
              </a:rPr>
              <a:t>eturn </a:t>
            </a:r>
            <a:r>
              <a:rPr lang="en-US" sz="1050" dirty="0" smtClean="0">
                <a:solidFill>
                  <a:srgbClr val="000000"/>
                </a:solidFill>
              </a:rPr>
              <a:t>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8540" y="5807408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1108361" y="5938314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8357" y="5553407"/>
            <a:ext cx="1061970" cy="11847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357" y="5083920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locals</a:t>
            </a:r>
            <a:endParaRPr lang="en-US" sz="1000" dirty="0"/>
          </a:p>
        </p:txBody>
      </p:sp>
      <p:cxnSp>
        <p:nvCxnSpPr>
          <p:cNvPr id="33" name="Straight Arrow Connector 32"/>
          <p:cNvCxnSpPr>
            <a:stCxn id="8" idx="0"/>
          </p:cNvCxnSpPr>
          <p:nvPr/>
        </p:nvCxnSpPr>
        <p:spPr>
          <a:xfrm flipV="1">
            <a:off x="911944" y="2356961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0"/>
          </p:cNvCxnSpPr>
          <p:nvPr/>
        </p:nvCxnSpPr>
        <p:spPr>
          <a:xfrm flipV="1">
            <a:off x="937793" y="3609064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</p:cNvCxnSpPr>
          <p:nvPr/>
        </p:nvCxnSpPr>
        <p:spPr>
          <a:xfrm>
            <a:off x="937793" y="4136613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</p:cNvCxnSpPr>
          <p:nvPr/>
        </p:nvCxnSpPr>
        <p:spPr>
          <a:xfrm>
            <a:off x="911944" y="3264157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0"/>
          </p:cNvCxnSpPr>
          <p:nvPr/>
        </p:nvCxnSpPr>
        <p:spPr>
          <a:xfrm flipV="1">
            <a:off x="922402" y="4837719"/>
            <a:ext cx="0" cy="246201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2" idx="2"/>
          </p:cNvCxnSpPr>
          <p:nvPr/>
        </p:nvCxnSpPr>
        <p:spPr>
          <a:xfrm>
            <a:off x="922402" y="5330141"/>
            <a:ext cx="0" cy="22326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10660" y="4837719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45604" y="2080562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745604" y="6049261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127164" y="6355360"/>
            <a:ext cx="173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Callee’s View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78884" y="4358309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- 24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886581" y="4584291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- 20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902081" y="483010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894490" y="5075919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894490" y="5337127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2902187" y="557658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2925278" y="5817528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5335472" y="4358310"/>
            <a:ext cx="1111303" cy="2462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c</a:t>
            </a:r>
            <a:r>
              <a:rPr lang="en-US" sz="1050" dirty="0" smtClean="0">
                <a:solidFill>
                  <a:srgbClr val="000000"/>
                </a:solidFill>
              </a:rPr>
              <a:t>losure old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56510" y="4390326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- 4</a:t>
            </a:r>
            <a:endParaRPr lang="en-US" sz="1000" dirty="0"/>
          </a:p>
        </p:txBody>
      </p:sp>
      <p:sp>
        <p:nvSpPr>
          <p:cNvPr id="95" name="Rectangle 94"/>
          <p:cNvSpPr/>
          <p:nvPr/>
        </p:nvSpPr>
        <p:spPr>
          <a:xfrm>
            <a:off x="5335472" y="459960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r</a:t>
            </a:r>
            <a:r>
              <a:rPr lang="en-US" sz="1050" dirty="0" smtClean="0">
                <a:solidFill>
                  <a:srgbClr val="000000"/>
                </a:solidFill>
              </a:rPr>
              <a:t>eturn </a:t>
            </a:r>
            <a:r>
              <a:rPr lang="en-US" sz="1050" dirty="0" smtClean="0">
                <a:solidFill>
                  <a:srgbClr val="000000"/>
                </a:solidFill>
              </a:rPr>
              <a:t>point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380772" y="4570821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base</a:t>
            </a:r>
            <a:endParaRPr lang="en-US" sz="1000" dirty="0"/>
          </a:p>
        </p:txBody>
      </p:sp>
      <p:cxnSp>
        <p:nvCxnSpPr>
          <p:cNvPr id="97" name="Straight Arrow Connector 96"/>
          <p:cNvCxnSpPr>
            <a:endCxn id="95" idx="1"/>
          </p:cNvCxnSpPr>
          <p:nvPr/>
        </p:nvCxnSpPr>
        <p:spPr>
          <a:xfrm>
            <a:off x="4778290" y="4718661"/>
            <a:ext cx="55718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595207" y="4619426"/>
            <a:ext cx="45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</a:t>
            </a:r>
            <a:endParaRPr lang="en-US" sz="1000" dirty="0"/>
          </a:p>
        </p:txBody>
      </p:sp>
      <p:sp>
        <p:nvSpPr>
          <p:cNvPr id="100" name="Rectangle 99"/>
          <p:cNvSpPr/>
          <p:nvPr/>
        </p:nvSpPr>
        <p:spPr>
          <a:xfrm>
            <a:off x="5335472" y="4830512"/>
            <a:ext cx="1111303" cy="1223117"/>
          </a:xfrm>
          <a:prstGeom prst="rect">
            <a:avLst/>
          </a:prstGeom>
          <a:pattFill prst="pct50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415533" y="6080049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1663661" y="5313953"/>
            <a:ext cx="1111303" cy="25926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76542" y="3897276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- 32</a:t>
            </a:r>
            <a:endParaRPr 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1665543" y="4346174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63699" y="3624622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- 36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5335472" y="2417607"/>
            <a:ext cx="1111303" cy="124350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335472" y="366144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arg3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11438" y="2893906"/>
            <a:ext cx="74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ree stack space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057498" y="3757760"/>
            <a:ext cx="106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incoming</a:t>
            </a:r>
          </a:p>
          <a:p>
            <a:pPr algn="ctr"/>
            <a:r>
              <a:rPr lang="en-US" sz="1000" dirty="0" smtClean="0"/>
              <a:t>arguments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548813" y="4166472"/>
            <a:ext cx="61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- 8</a:t>
            </a:r>
            <a:endParaRPr lang="en-US" sz="1000" dirty="0"/>
          </a:p>
        </p:txBody>
      </p:sp>
      <p:sp>
        <p:nvSpPr>
          <p:cNvPr id="106" name="Rectangle 105"/>
          <p:cNvSpPr/>
          <p:nvPr/>
        </p:nvSpPr>
        <p:spPr>
          <a:xfrm>
            <a:off x="5335472" y="3895967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335472" y="4129646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arg1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4080589" y="3630321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080589" y="2403900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4080589" y="4344672"/>
            <a:ext cx="106966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3" idx="0"/>
          </p:cNvCxnSpPr>
          <p:nvPr/>
        </p:nvCxnSpPr>
        <p:spPr>
          <a:xfrm flipV="1">
            <a:off x="4581873" y="2386820"/>
            <a:ext cx="10458" cy="507086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4" idx="0"/>
          </p:cNvCxnSpPr>
          <p:nvPr/>
        </p:nvCxnSpPr>
        <p:spPr>
          <a:xfrm flipV="1">
            <a:off x="4592331" y="3630321"/>
            <a:ext cx="0" cy="127439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4" idx="2"/>
          </p:cNvCxnSpPr>
          <p:nvPr/>
        </p:nvCxnSpPr>
        <p:spPr>
          <a:xfrm>
            <a:off x="4592331" y="4157870"/>
            <a:ext cx="0" cy="18680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3" idx="2"/>
          </p:cNvCxnSpPr>
          <p:nvPr/>
        </p:nvCxnSpPr>
        <p:spPr>
          <a:xfrm>
            <a:off x="4581873" y="3294016"/>
            <a:ext cx="10458" cy="33630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15533" y="2102724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546471" y="3927135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- 12</a:t>
            </a:r>
            <a:endParaRPr 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533628" y="3654481"/>
            <a:ext cx="68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%esp - 16</a:t>
            </a:r>
            <a:endParaRPr lang="en-US" sz="1000" dirty="0"/>
          </a:p>
        </p:txBody>
      </p:sp>
      <p:sp>
        <p:nvSpPr>
          <p:cNvPr id="118" name="Rectangle 117"/>
          <p:cNvSpPr/>
          <p:nvPr/>
        </p:nvSpPr>
        <p:spPr>
          <a:xfrm>
            <a:off x="3655786" y="877605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label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655786" y="1115722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f</a:t>
            </a:r>
            <a:r>
              <a:rPr lang="en-US" sz="1050" dirty="0" smtClean="0">
                <a:solidFill>
                  <a:srgbClr val="000000"/>
                </a:solidFill>
              </a:rPr>
              <a:t>ree var1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655786" y="1349401"/>
            <a:ext cx="1111303" cy="2381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f</a:t>
            </a:r>
            <a:r>
              <a:rPr lang="en-US" sz="1050" dirty="0" smtClean="0">
                <a:solidFill>
                  <a:srgbClr val="000000"/>
                </a:solidFill>
              </a:rPr>
              <a:t>ree var2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47980" y="846410"/>
            <a:ext cx="561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closure</a:t>
            </a:r>
            <a:endParaRPr lang="en-US" sz="1000" dirty="0"/>
          </a:p>
        </p:txBody>
      </p:sp>
      <p:cxnSp>
        <p:nvCxnSpPr>
          <p:cNvPr id="122" name="Straight Arrow Connector 121"/>
          <p:cNvCxnSpPr>
            <a:endCxn id="118" idx="1"/>
          </p:cNvCxnSpPr>
          <p:nvPr/>
        </p:nvCxnSpPr>
        <p:spPr>
          <a:xfrm>
            <a:off x="3225030" y="992612"/>
            <a:ext cx="430756" cy="405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813271" y="874277"/>
            <a:ext cx="436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</a:t>
            </a:r>
            <a:endParaRPr 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707393" y="628056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</a:t>
            </a:r>
            <a:r>
              <a:rPr lang="en-US" sz="1000" dirty="0" smtClean="0"/>
              <a:t>ow address</a:t>
            </a:r>
            <a:endParaRPr lang="en-US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707393" y="1600815"/>
            <a:ext cx="1008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high address</a:t>
            </a:r>
            <a:endParaRPr 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808205" y="1095593"/>
            <a:ext cx="62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 + 4</a:t>
            </a:r>
            <a:endParaRPr 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825071" y="1341297"/>
            <a:ext cx="62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%edi + 8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7587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4669</TotalTime>
  <Words>1216</Words>
  <Application>Microsoft Macintosh PowerPoint</Application>
  <PresentationFormat>On-screen Show (4:3)</PresentationFormat>
  <Paragraphs>217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P’lar: A Scheme Compiler for Chess Programs</vt:lpstr>
      <vt:lpstr>Requirements</vt:lpstr>
      <vt:lpstr>Design Decisions</vt:lpstr>
      <vt:lpstr>Design Decisions</vt:lpstr>
      <vt:lpstr>Representation of Values</vt:lpstr>
      <vt:lpstr>Runtime</vt:lpstr>
      <vt:lpstr>Runtime Representation</vt:lpstr>
      <vt:lpstr>Procedure Call</vt:lpstr>
      <vt:lpstr>Procedure Call Extended to Closures</vt:lpstr>
      <vt:lpstr>Intermediate Language (IL)</vt:lpstr>
      <vt:lpstr>Free Variables</vt:lpstr>
      <vt:lpstr>Convert Lambda to Closure</vt:lpstr>
      <vt:lpstr>Compiling Closures</vt:lpstr>
      <vt:lpstr>Backup</vt:lpstr>
      <vt:lpstr>PowerPoint Presentation</vt:lpstr>
    </vt:vector>
  </TitlesOfParts>
  <Company>Lake Anne Technology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Pilar: A Scheme Compiler for Chess Programs</dc:title>
  <dc:creator>Mark Cornwell</dc:creator>
  <cp:lastModifiedBy>Mark Cornwell</cp:lastModifiedBy>
  <cp:revision>38</cp:revision>
  <cp:lastPrinted>2015-10-04T04:10:57Z</cp:lastPrinted>
  <dcterms:created xsi:type="dcterms:W3CDTF">2015-10-03T18:09:37Z</dcterms:created>
  <dcterms:modified xsi:type="dcterms:W3CDTF">2015-11-25T23:33:14Z</dcterms:modified>
</cp:coreProperties>
</file>