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62" r:id="rId3"/>
    <p:sldId id="263" r:id="rId4"/>
    <p:sldId id="264" r:id="rId5"/>
    <p:sldId id="265" r:id="rId6"/>
    <p:sldId id="267" r:id="rId7"/>
    <p:sldId id="268" r:id="rId8"/>
    <p:sldId id="259" r:id="rId9"/>
    <p:sldId id="260" r:id="rId10"/>
    <p:sldId id="274" r:id="rId11"/>
    <p:sldId id="278" r:id="rId12"/>
    <p:sldId id="273" r:id="rId13"/>
    <p:sldId id="275" r:id="rId14"/>
    <p:sldId id="277" r:id="rId15"/>
    <p:sldId id="276" r:id="rId16"/>
    <p:sldId id="269" r:id="rId17"/>
    <p:sldId id="270" r:id="rId18"/>
    <p:sldId id="271" r:id="rId19"/>
    <p:sldId id="272" r:id="rId20"/>
    <p:sldId id="261" r:id="rId21"/>
    <p:sldId id="257" r:id="rId22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857" autoAdjust="0"/>
  </p:normalViewPr>
  <p:slideViewPr>
    <p:cSldViewPr snapToGrid="0" snapToObjects="1">
      <p:cViewPr>
        <p:scale>
          <a:sx n="134" d="100"/>
          <a:sy n="134" d="100"/>
        </p:scale>
        <p:origin x="-80" y="3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607465C-914C-044A-8711-438AB6BFCD99}" type="datetimeFigureOut">
              <a:rPr lang="en-US" smtClean="0"/>
              <a:t>12/5/15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132090B-607A-0247-A511-90DAECC70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32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2090B-607A-0247-A511-90DAECC709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54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2090B-607A-0247-A511-90DAECC709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7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2090B-607A-0247-A511-90DAECC709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91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2090B-607A-0247-A511-90DAECC709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79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B47B-390B-C241-A7A7-112FF814C3D3}" type="datetimeFigureOut">
              <a:rPr lang="en-US" smtClean="0"/>
              <a:t>12/5/15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2F67-2AB8-B84D-9DCC-AE0D36B9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945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B47B-390B-C241-A7A7-112FF814C3D3}" type="datetimeFigureOut">
              <a:rPr lang="en-US" smtClean="0"/>
              <a:t>12/5/15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2F67-2AB8-B84D-9DCC-AE0D36B9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20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B47B-390B-C241-A7A7-112FF814C3D3}" type="datetimeFigureOut">
              <a:rPr lang="en-US" smtClean="0"/>
              <a:t>12/5/15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2F67-2AB8-B84D-9DCC-AE0D36B9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63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B47B-390B-C241-A7A7-112FF814C3D3}" type="datetimeFigureOut">
              <a:rPr lang="en-US" smtClean="0"/>
              <a:t>12/5/15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2F67-2AB8-B84D-9DCC-AE0D36B9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581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B47B-390B-C241-A7A7-112FF814C3D3}" type="datetimeFigureOut">
              <a:rPr lang="en-US" smtClean="0"/>
              <a:t>12/5/15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2F67-2AB8-B84D-9DCC-AE0D36B9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38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B47B-390B-C241-A7A7-112FF814C3D3}" type="datetimeFigureOut">
              <a:rPr lang="en-US" smtClean="0"/>
              <a:t>12/5/15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2F67-2AB8-B84D-9DCC-AE0D36B9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21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B47B-390B-C241-A7A7-112FF814C3D3}" type="datetimeFigureOut">
              <a:rPr lang="en-US" smtClean="0"/>
              <a:t>12/5/15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2F67-2AB8-B84D-9DCC-AE0D36B9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17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B47B-390B-C241-A7A7-112FF814C3D3}" type="datetimeFigureOut">
              <a:rPr lang="en-US" smtClean="0"/>
              <a:t>12/5/15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2F67-2AB8-B84D-9DCC-AE0D36B9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12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B47B-390B-C241-A7A7-112FF814C3D3}" type="datetimeFigureOut">
              <a:rPr lang="en-US" smtClean="0"/>
              <a:t>12/5/15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2F67-2AB8-B84D-9DCC-AE0D36B9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607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B47B-390B-C241-A7A7-112FF814C3D3}" type="datetimeFigureOut">
              <a:rPr lang="en-US" smtClean="0"/>
              <a:t>12/5/15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2F67-2AB8-B84D-9DCC-AE0D36B9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320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B47B-390B-C241-A7A7-112FF814C3D3}" type="datetimeFigureOut">
              <a:rPr lang="en-US" smtClean="0"/>
              <a:t>12/5/15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2F67-2AB8-B84D-9DCC-AE0D36B9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39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5B47B-390B-C241-A7A7-112FF814C3D3}" type="datetimeFigureOut">
              <a:rPr lang="en-US" smtClean="0"/>
              <a:t>12/5/15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22F67-2AB8-B84D-9DCC-AE0D36B9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0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P’lar</a:t>
            </a:r>
            <a:r>
              <a:rPr lang="en-US" dirty="0" smtClean="0"/>
              <a:t>: A Scheme Compiler for Chess Programs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Mark Cornwell</a:t>
            </a:r>
          </a:p>
          <a:p>
            <a:r>
              <a:rPr lang="en-US" dirty="0" smtClean="0"/>
              <a:t>October 3,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367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3446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;;--------------------------------------------------------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    </a:t>
            </a:r>
            <a:r>
              <a:rPr lang="en-US" sz="11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 arg* ...) =&gt;  (</a:t>
            </a:r>
            <a:r>
              <a:rPr lang="en-US" sz="11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funcall</a:t>
            </a:r>
            <a:r>
              <a:rPr lang="en-US" sz="11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 arg* ...)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;;--------------------------------------------------------</a:t>
            </a:r>
          </a:p>
          <a:p>
            <a:pPr marL="0" indent="0">
              <a:buNone/>
            </a:pP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(define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funcall-args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cddr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(define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funcall-oper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cadr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(define (emit-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funcall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expr)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(define (emit-arguments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args)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(unless (empty? args)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(emit-expr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(first args)) 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evaluated arg in %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11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(emit "   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, ~s(%esp)    # arg ~a"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(first args))       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save %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as evaluated arg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(emit-arguments (-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wordsize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(rest args))))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recursively emit the rest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(define (emit-adjust-base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(unless (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?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0)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	    (emit "    add $~s, %esp    # adjust base"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))) 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(emit "#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funcall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(emit "# 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=~s"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(emit "# 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= ~s"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(emit "#  expr = ~s" expr)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(emit-arguments (-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8)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funcall-args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expr)) ;; leaving room for 2 values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(emit "# 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oper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= ~s" (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funcall-oper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expr))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(emit-expr (-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8 (* 4 (length (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funcall-args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expr))))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funcall-oper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expr))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(emit "   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edi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, ~s(%esp)"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    ;; save old closure frame pointer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(emit "   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, %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edi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")           ;;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funcall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oper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is in %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; it will be a closure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(emit-adjust-base (+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))              ;; the value of %esp is adjusted by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[?? why by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????]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(emit "     call *-2(%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edi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)")           ;; closure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will be in %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since arg1 emitted last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(emit-adjust-base (-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))              ;; after return the value of %esp is adjusted back by -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[?? why </a:t>
            </a:r>
            <a:r>
              <a:rPr 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??]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(emit "   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~s(%esp), %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edi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))   ;; restore closure frame pointer %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edi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615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 Tail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439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 Tail Call (BAD)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8177"/>
            <a:ext cx="8229600" cy="4888089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define (emit-tail-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funcall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expr)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 &lt;&lt;&lt;-- FIX LATER; model on emit-tail-app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(define (emit-arguments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args)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(unless (empty? args)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(emit-expr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(first args))              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evaluated arg in %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(emit "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~s(%esp)    # arg"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 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save %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as evaluated arg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(emit-arguments (-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wordsize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(rest args))))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recursively emit the rest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(define (emit-adjust-base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(unless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?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0)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    (emit "    add $~s, %esp    # adjust base"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)))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(emit "# tail-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funcall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(emit "#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=~s"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(emit "#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= ~s"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(emit "#  expr = ~s" expr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don’t need to leave room for 2 values since we are just going to copy them anyway.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(emit-arguments (-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(* 2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wordsize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funcall-args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expr))  ;; leaving room for 2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values </a:t>
            </a:r>
          </a:p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 need to save the closure pointer?  Aren’t we are going to re-use it anyway?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(emit "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edi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~s(%esp)"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   ;; save value of current closure pointer on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stack</a:t>
            </a:r>
          </a:p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Don’t think we need to adjust 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either.  Aren’t we re-using the same stack frame?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(emit-adjust-base (+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         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;; the value of %esp is adjusted by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[???]</a:t>
            </a:r>
          </a:p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Now we need to part that copies the emitted and evaluated arguments down to the 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incomming</a:t>
            </a:r>
            <a:endParaRPr lang="en-US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 positions in the stack</a:t>
            </a:r>
          </a:p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Finally, this on look almost right.  Only we need jump instead of a call.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(emit "    call -6(%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edi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)")         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;;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an indirect call to label field of the closure is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issued</a:t>
            </a:r>
          </a:p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both of these are superfluous after the jump.  But partner tail calls need a proper ret sequence.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(emit-adjust-base (-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          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;;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after return the value of %esp is adjusted back by 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[???]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(emit "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~s(%esp), %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edi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   ;; the value of the closure pointer is restored.  %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edi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743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Emit-tail-app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(define (emit-tail-app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expr)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(define (emit-arguments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args)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(unless (empty? args)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(emit-expr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(first args))          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evaluated arg in %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emit "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~s(%esp)    # arg"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save %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as evaluated arg    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emit-arguments (-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wordsize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(rest args))))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(define (emit-shift-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delta)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(emit "# emit-shift-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=~s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=~s  delta=~s"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delta)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(unless (zero?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emit "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~a(%esp), %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ebx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# shift arg"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emit "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ebx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~a(%esp)  # down to base" (+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delta))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emit-shift-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(-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1) (-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wordsize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delta)))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(emit-arguments (-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wordsize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(call-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expr))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(let ([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(length (call-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expr))]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(-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wordsize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[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delta (-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-8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(-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wordsize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))])   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arg1 starts at %esp-8 (see diagram)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(emit-shift-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delta))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(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emit “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jmp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*-2(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edi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)))               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jump to closure entry point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931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1" y="1600199"/>
            <a:ext cx="2929466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+--  +------------+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|    |   arg 3    |   </a:t>
            </a:r>
          </a:p>
          <a:p>
            <a:pPr marL="0" indent="0"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|    +------------+</a:t>
            </a:r>
          </a:p>
          <a:p>
            <a:pPr marL="0" indent="0"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outgoing |   arg 2    |  %esp - 32</a:t>
            </a:r>
          </a:p>
          <a:p>
            <a:pPr marL="0" indent="0"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args     +------------+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|    |   arg 1    |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%esp - 28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+--  +------------+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|            |  %esp - 24</a:t>
            </a:r>
          </a:p>
          <a:p>
            <a:pPr marL="0" indent="0"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+------------+</a:t>
            </a:r>
          </a:p>
          <a:p>
            <a:pPr marL="0" indent="0"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|            |  %esp - 20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+--  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+------------+</a:t>
            </a:r>
          </a:p>
          <a:p>
            <a:pPr marL="0" indent="0"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|    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local 3   |  %esp - 16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|    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+------------+</a:t>
            </a:r>
          </a:p>
          <a:p>
            <a:pPr marL="0" indent="0"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locals  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| 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local 2   |  %esp - 12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|    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+------------+ </a:t>
            </a:r>
            <a:endParaRPr lang="en-US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|    |  local 1   |  %esp - 8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+--  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+------------+</a:t>
            </a:r>
          </a:p>
          <a:p>
            <a:pPr marL="0" indent="0"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old closure|  %esp - 4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+------------+</a:t>
            </a:r>
          </a:p>
          <a:p>
            <a:pPr marL="0" indent="0"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base --&gt; |  ret addr  |  %esp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+------------+ </a:t>
            </a:r>
            <a:endParaRPr lang="en-US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high address </a:t>
            </a:r>
          </a:p>
          <a:p>
            <a:pPr marL="0" indent="0">
              <a:buNone/>
            </a:pP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(A)  Caller’s View         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431823" y="1600199"/>
            <a:ext cx="3127021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+--    +------------+</a:t>
            </a:r>
          </a:p>
          <a:p>
            <a:pPr marL="0" indent="0">
              <a:buFont typeface="Arial"/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|      |   arg 3    |</a:t>
            </a:r>
          </a:p>
          <a:p>
            <a:pPr marL="0" indent="0">
              <a:buFont typeface="Arial"/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|      +------------+</a:t>
            </a:r>
          </a:p>
          <a:p>
            <a:pPr marL="0" indent="0">
              <a:buFont typeface="Arial"/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incoming  |   arg 2    |  %esp - 12</a:t>
            </a:r>
          </a:p>
          <a:p>
            <a:pPr marL="0" indent="0">
              <a:buFont typeface="Arial"/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args      +------------+</a:t>
            </a:r>
          </a:p>
          <a:p>
            <a:pPr marL="0" indent="0">
              <a:buFont typeface="Arial"/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|      |   arg 1    |  %esp - 8</a:t>
            </a:r>
          </a:p>
          <a:p>
            <a:pPr marL="0" indent="0">
              <a:buFont typeface="Arial"/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+--  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------------+</a:t>
            </a:r>
          </a:p>
          <a:p>
            <a:pPr marL="0" indent="0">
              <a:buFont typeface="Arial"/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| old closure|  %esp - 4</a:t>
            </a:r>
          </a:p>
          <a:p>
            <a:pPr marL="0" indent="0">
              <a:buFont typeface="Arial"/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+------------+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base --&gt;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|  ret addr  |  %esp </a:t>
            </a:r>
          </a:p>
          <a:p>
            <a:pPr marL="0" indent="0">
              <a:buFont typeface="Arial"/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+------------+</a:t>
            </a:r>
          </a:p>
          <a:p>
            <a:pPr marL="0" indent="0">
              <a:buFont typeface="Arial"/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|            | </a:t>
            </a:r>
          </a:p>
          <a:p>
            <a:pPr marL="0" indent="0">
              <a:buFont typeface="Arial"/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+------------+</a:t>
            </a:r>
          </a:p>
          <a:p>
            <a:pPr marL="0" indent="0">
              <a:buFont typeface="Arial"/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|            | </a:t>
            </a:r>
          </a:p>
          <a:p>
            <a:pPr marL="0" indent="0">
              <a:buFont typeface="Arial"/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+------------+ </a:t>
            </a:r>
          </a:p>
          <a:p>
            <a:pPr marL="0" indent="0">
              <a:buFont typeface="Arial"/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|            |  </a:t>
            </a:r>
          </a:p>
          <a:p>
            <a:pPr marL="0" indent="0">
              <a:buFont typeface="Arial"/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+------------+</a:t>
            </a:r>
          </a:p>
          <a:p>
            <a:pPr marL="0" indent="0">
              <a:buFont typeface="Arial"/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|            | </a:t>
            </a:r>
          </a:p>
          <a:p>
            <a:pPr marL="0" indent="0">
              <a:buFont typeface="Arial"/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+------------+</a:t>
            </a:r>
          </a:p>
          <a:p>
            <a:pPr marL="0" indent="0">
              <a:buFont typeface="Arial"/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|            | </a:t>
            </a:r>
          </a:p>
          <a:p>
            <a:pPr marL="0" indent="0">
              <a:buFont typeface="Arial"/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+------------+ </a:t>
            </a:r>
          </a:p>
          <a:p>
            <a:pPr marL="0" indent="0">
              <a:buFont typeface="Arial"/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high address </a:t>
            </a:r>
          </a:p>
          <a:p>
            <a:pPr marL="0" indent="0">
              <a:buFont typeface="Arial"/>
              <a:buNone/>
            </a:pPr>
            <a:endParaRPr lang="en-US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Arial"/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(B)  </a:t>
            </a:r>
            <a:r>
              <a:rPr 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Callee’s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View         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037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Emit-tail-</a:t>
            </a:r>
            <a:r>
              <a:rPr lang="en-US" dirty="0" err="1" smtClean="0"/>
              <a:t>funcall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(define (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emit-tail-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funcall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expr)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(define (emit-arguments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args)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(unless (empty? args)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(emit-expr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(first args))          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evaluated arg in %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emit "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~s(%esp)    # arg"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save %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as evaluated arg    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emit-arguments (-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wordsize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(rest args))))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(define (emit-shift-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delta)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(emit "# emit-shift-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=~s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=~s  delta=~s"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delta)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(unless (zero?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emit "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~a(%esp), %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ebx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# shift arg"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emit "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ebx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~a(%esp)  # down to base" (+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delta))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emit-shift-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(-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1) (-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wordsize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delta)))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(emit-arguments (-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wordsize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funcall-args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expr))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(let ([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(length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funcall-args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expr))]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(-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wordsize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[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delta (- -4 (-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wordsize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))])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?should this be -8?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(emit-shift-args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delta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emit “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jmp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*-2(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edi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  # tail-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funcall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     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jump to closure entry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point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429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Language (IL)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>
                <a:latin typeface="Andale Mono"/>
                <a:cs typeface="Andale Mono"/>
              </a:rPr>
              <a:t>&lt;</a:t>
            </a:r>
            <a:r>
              <a:rPr lang="en-US" dirty="0" smtClean="0">
                <a:latin typeface="Andale Mono"/>
                <a:cs typeface="Andale Mono"/>
              </a:rPr>
              <a:t>E&gt;   </a:t>
            </a:r>
            <a:r>
              <a:rPr lang="en-US" dirty="0">
                <a:latin typeface="Andale Mono"/>
                <a:cs typeface="Andale Mono"/>
              </a:rPr>
              <a:t>-&gt; </a:t>
            </a:r>
            <a:r>
              <a:rPr lang="en-US" dirty="0" smtClean="0">
                <a:latin typeface="Andale Mono"/>
                <a:cs typeface="Andale Mono"/>
              </a:rPr>
              <a:t>&lt;</a:t>
            </a:r>
            <a:r>
              <a:rPr lang="en-US" dirty="0" err="1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 </a:t>
            </a:r>
            <a:r>
              <a:rPr lang="en-US" dirty="0" smtClean="0">
                <a:latin typeface="Andale Mono"/>
                <a:cs typeface="Andale Mono"/>
              </a:rPr>
              <a:t>      |  </a:t>
            </a:r>
            <a:r>
              <a:rPr lang="en-US" dirty="0">
                <a:latin typeface="Andale Mono"/>
                <a:cs typeface="Andale Mono"/>
              </a:rPr>
              <a:t>&lt;</a:t>
            </a:r>
            <a:r>
              <a:rPr lang="en-US" dirty="0" smtClean="0">
                <a:latin typeface="Andale Mono"/>
                <a:cs typeface="Andale Mono"/>
              </a:rPr>
              <a:t>R&gt;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 </a:t>
            </a:r>
            <a:r>
              <a:rPr lang="en-US" dirty="0" smtClean="0">
                <a:latin typeface="Andale Mono"/>
                <a:cs typeface="Andale Mono"/>
              </a:rPr>
              <a:t>      |  </a:t>
            </a:r>
            <a:r>
              <a:rPr lang="en-US" dirty="0">
                <a:latin typeface="Andale Mono"/>
                <a:cs typeface="Andale Mono"/>
              </a:rPr>
              <a:t>(begin &lt;</a:t>
            </a:r>
            <a:r>
              <a:rPr lang="en-US" dirty="0" smtClean="0">
                <a:latin typeface="Andale Mono"/>
                <a:cs typeface="Andale Mono"/>
              </a:rPr>
              <a:t>E&gt; </a:t>
            </a:r>
            <a:r>
              <a:rPr lang="en-US" dirty="0">
                <a:latin typeface="Andale Mono"/>
                <a:cs typeface="Andale Mono"/>
              </a:rPr>
              <a:t>&lt;</a:t>
            </a:r>
            <a:r>
              <a:rPr lang="en-US" dirty="0" smtClean="0">
                <a:latin typeface="Andale Mono"/>
                <a:cs typeface="Andale Mono"/>
              </a:rPr>
              <a:t>E&gt;</a:t>
            </a:r>
            <a:r>
              <a:rPr lang="en-US" dirty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       |  </a:t>
            </a:r>
            <a:r>
              <a:rPr lang="en-US" dirty="0">
                <a:latin typeface="Andale Mono"/>
                <a:cs typeface="Andale Mono"/>
              </a:rPr>
              <a:t>(if &lt;</a:t>
            </a:r>
            <a:r>
              <a:rPr lang="en-US" dirty="0" smtClean="0">
                <a:latin typeface="Andale Mono"/>
                <a:cs typeface="Andale Mono"/>
              </a:rPr>
              <a:t>E&gt; </a:t>
            </a:r>
            <a:r>
              <a:rPr lang="en-US" dirty="0">
                <a:latin typeface="Andale Mono"/>
                <a:cs typeface="Andale Mono"/>
              </a:rPr>
              <a:t>&lt;</a:t>
            </a:r>
            <a:r>
              <a:rPr lang="en-US" dirty="0" smtClean="0">
                <a:latin typeface="Andale Mono"/>
                <a:cs typeface="Andale Mono"/>
              </a:rPr>
              <a:t>E&gt; </a:t>
            </a:r>
            <a:r>
              <a:rPr lang="en-US" dirty="0">
                <a:latin typeface="Andale Mono"/>
                <a:cs typeface="Andale Mono"/>
              </a:rPr>
              <a:t>&lt;</a:t>
            </a:r>
            <a:r>
              <a:rPr lang="en-US" dirty="0" smtClean="0">
                <a:latin typeface="Andale Mono"/>
                <a:cs typeface="Andale Mono"/>
              </a:rPr>
              <a:t>E&gt;</a:t>
            </a:r>
            <a:r>
              <a:rPr lang="en-US" dirty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       |  </a:t>
            </a:r>
            <a:r>
              <a:rPr lang="en-US" dirty="0">
                <a:latin typeface="Andale Mono"/>
                <a:cs typeface="Andale Mono"/>
              </a:rPr>
              <a:t>(&lt;</a:t>
            </a:r>
            <a:r>
              <a:rPr lang="en-US" dirty="0" smtClean="0">
                <a:latin typeface="Andale Mono"/>
                <a:cs typeface="Andale Mono"/>
              </a:rPr>
              <a:t>P&gt; </a:t>
            </a:r>
            <a:r>
              <a:rPr lang="en-US" dirty="0">
                <a:latin typeface="Andale Mono"/>
                <a:cs typeface="Andale Mono"/>
              </a:rPr>
              <a:t>&lt;</a:t>
            </a:r>
            <a:r>
              <a:rPr lang="en-US" dirty="0" smtClean="0">
                <a:latin typeface="Andale Mono"/>
                <a:cs typeface="Andale Mono"/>
              </a:rPr>
              <a:t>E&gt; </a:t>
            </a:r>
            <a:r>
              <a:rPr lang="en-US" dirty="0">
                <a:latin typeface="Andale Mono"/>
                <a:cs typeface="Andale Mono"/>
              </a:rPr>
              <a:t>...)          </a:t>
            </a:r>
            <a:r>
              <a:rPr lang="en-US" dirty="0" smtClean="0">
                <a:latin typeface="Andale Mono"/>
                <a:cs typeface="Andale Mono"/>
              </a:rPr>
              <a:t>               ;</a:t>
            </a:r>
            <a:r>
              <a:rPr lang="en-US" dirty="0">
                <a:latin typeface="Andale Mono"/>
                <a:cs typeface="Andale Mono"/>
              </a:rPr>
              <a:t>; takes the place of </a:t>
            </a:r>
            <a:r>
              <a:rPr lang="en-US" dirty="0" smtClean="0">
                <a:latin typeface="Andale Mono"/>
                <a:cs typeface="Andale Mono"/>
              </a:rPr>
              <a:t>app</a:t>
            </a: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       |  </a:t>
            </a:r>
            <a:r>
              <a:rPr lang="en-US" dirty="0">
                <a:latin typeface="Andale Mono"/>
                <a:cs typeface="Andale Mono"/>
              </a:rPr>
              <a:t>(&lt;</a:t>
            </a:r>
            <a:r>
              <a:rPr lang="en-US" dirty="0" smtClean="0">
                <a:latin typeface="Andale Mono"/>
                <a:cs typeface="Andale Mono"/>
              </a:rPr>
              <a:t>E&gt; </a:t>
            </a:r>
            <a:r>
              <a:rPr lang="en-US" dirty="0">
                <a:latin typeface="Andale Mono"/>
                <a:cs typeface="Andale Mono"/>
              </a:rPr>
              <a:t>&lt;</a:t>
            </a:r>
            <a:r>
              <a:rPr lang="en-US" dirty="0" smtClean="0">
                <a:latin typeface="Andale Mono"/>
                <a:cs typeface="Andale Mono"/>
              </a:rPr>
              <a:t>E&gt; </a:t>
            </a:r>
            <a:r>
              <a:rPr lang="en-US" dirty="0">
                <a:latin typeface="Andale Mono"/>
                <a:cs typeface="Andale Mono"/>
              </a:rPr>
              <a:t>...)         </a:t>
            </a:r>
            <a:r>
              <a:rPr lang="en-US" dirty="0" smtClean="0">
                <a:latin typeface="Andale Mono"/>
                <a:cs typeface="Andale Mono"/>
              </a:rPr>
              <a:t>                ;</a:t>
            </a:r>
            <a:r>
              <a:rPr lang="en-US" dirty="0">
                <a:latin typeface="Andale Mono"/>
                <a:cs typeface="Andale Mono"/>
              </a:rPr>
              <a:t>; takes the place of </a:t>
            </a:r>
            <a:r>
              <a:rPr lang="en-US" dirty="0" err="1">
                <a:latin typeface="Andale Mono"/>
                <a:cs typeface="Andale Mono"/>
              </a:rPr>
              <a:t>funcall</a:t>
            </a:r>
            <a:endParaRPr lang="en-US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       |  </a:t>
            </a:r>
            <a:r>
              <a:rPr lang="en-US" dirty="0">
                <a:latin typeface="Andale Mono"/>
                <a:cs typeface="Andale Mono"/>
              </a:rPr>
              <a:t>(closure ( </a:t>
            </a:r>
            <a:r>
              <a:rPr lang="en-US" dirty="0" smtClean="0">
                <a:latin typeface="Andale Mono"/>
                <a:cs typeface="Andale Mono"/>
              </a:rPr>
              <a:t>&lt;</a:t>
            </a:r>
            <a:r>
              <a:rPr lang="en-US" dirty="0">
                <a:latin typeface="Andale Mono"/>
                <a:cs typeface="Andale Mono"/>
              </a:rPr>
              <a:t>v</a:t>
            </a:r>
            <a:r>
              <a:rPr lang="en-US" dirty="0" smtClean="0">
                <a:latin typeface="Andale Mono"/>
                <a:cs typeface="Andale Mono"/>
              </a:rPr>
              <a:t>&gt; </a:t>
            </a:r>
            <a:r>
              <a:rPr lang="en-US" dirty="0">
                <a:latin typeface="Andale Mono"/>
                <a:cs typeface="Andale Mono"/>
              </a:rPr>
              <a:t>...) (&lt;</a:t>
            </a:r>
            <a:r>
              <a:rPr lang="en-US" dirty="0" smtClean="0">
                <a:latin typeface="Andale Mono"/>
                <a:cs typeface="Andale Mono"/>
              </a:rPr>
              <a:t>R&gt; </a:t>
            </a:r>
            <a:r>
              <a:rPr lang="en-US" dirty="0">
                <a:latin typeface="Andale Mono"/>
                <a:cs typeface="Andale Mono"/>
              </a:rPr>
              <a:t>...) &lt;</a:t>
            </a:r>
            <a:r>
              <a:rPr lang="en-US" dirty="0" smtClean="0">
                <a:latin typeface="Andale Mono"/>
                <a:cs typeface="Andale Mono"/>
              </a:rPr>
              <a:t>E&gt;</a:t>
            </a:r>
            <a:r>
              <a:rPr lang="en-US" dirty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       |  </a:t>
            </a:r>
            <a:r>
              <a:rPr lang="en-US" dirty="0">
                <a:latin typeface="Andale Mono"/>
                <a:cs typeface="Andale Mono"/>
              </a:rPr>
              <a:t>(let ([</a:t>
            </a:r>
            <a:r>
              <a:rPr lang="en-US" dirty="0" smtClean="0">
                <a:latin typeface="Andale Mono"/>
                <a:cs typeface="Andale Mono"/>
              </a:rPr>
              <a:t>&lt;</a:t>
            </a:r>
            <a:r>
              <a:rPr lang="en-US" dirty="0">
                <a:latin typeface="Andale Mono"/>
                <a:cs typeface="Andale Mono"/>
              </a:rPr>
              <a:t>v</a:t>
            </a:r>
            <a:r>
              <a:rPr lang="en-US" dirty="0" smtClean="0">
                <a:latin typeface="Andale Mono"/>
                <a:cs typeface="Andale Mono"/>
              </a:rPr>
              <a:t>&gt; </a:t>
            </a:r>
            <a:r>
              <a:rPr lang="en-US" dirty="0">
                <a:latin typeface="Andale Mono"/>
                <a:cs typeface="Andale Mono"/>
              </a:rPr>
              <a:t>&lt;</a:t>
            </a:r>
            <a:r>
              <a:rPr lang="en-US" dirty="0" smtClean="0">
                <a:latin typeface="Andale Mono"/>
                <a:cs typeface="Andale Mono"/>
              </a:rPr>
              <a:t>E&gt;</a:t>
            </a:r>
            <a:r>
              <a:rPr lang="en-US" dirty="0">
                <a:latin typeface="Andale Mono"/>
                <a:cs typeface="Andale Mono"/>
              </a:rPr>
              <a:t>] ...) &lt;</a:t>
            </a:r>
            <a:r>
              <a:rPr lang="en-US" dirty="0" smtClean="0">
                <a:latin typeface="Andale Mono"/>
                <a:cs typeface="Andale Mono"/>
              </a:rPr>
              <a:t>E&gt;</a:t>
            </a:r>
            <a:r>
              <a:rPr lang="en-US" dirty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       |  </a:t>
            </a:r>
            <a:r>
              <a:rPr lang="en-US" dirty="0">
                <a:latin typeface="Andale Mono"/>
                <a:cs typeface="Andale Mono"/>
              </a:rPr>
              <a:t>(</a:t>
            </a:r>
            <a:r>
              <a:rPr lang="en-US" dirty="0" err="1">
                <a:latin typeface="Andale Mono"/>
                <a:cs typeface="Andale Mono"/>
              </a:rPr>
              <a:t>letrec</a:t>
            </a:r>
            <a:r>
              <a:rPr lang="en-US" dirty="0">
                <a:latin typeface="Andale Mono"/>
                <a:cs typeface="Andale Mono"/>
              </a:rPr>
              <a:t> ([</a:t>
            </a:r>
            <a:r>
              <a:rPr lang="en-US" dirty="0" smtClean="0">
                <a:latin typeface="Andale Mono"/>
                <a:cs typeface="Andale Mono"/>
              </a:rPr>
              <a:t>&lt;</a:t>
            </a:r>
            <a:r>
              <a:rPr lang="en-US" dirty="0">
                <a:latin typeface="Andale Mono"/>
                <a:cs typeface="Andale Mono"/>
              </a:rPr>
              <a:t>v</a:t>
            </a:r>
            <a:r>
              <a:rPr lang="en-US" dirty="0" smtClean="0">
                <a:latin typeface="Andale Mono"/>
                <a:cs typeface="Andale Mono"/>
              </a:rPr>
              <a:t>&gt; </a:t>
            </a:r>
            <a:r>
              <a:rPr lang="en-US" dirty="0">
                <a:latin typeface="Andale Mono"/>
                <a:cs typeface="Andale Mono"/>
              </a:rPr>
              <a:t>&lt;</a:t>
            </a:r>
            <a:r>
              <a:rPr lang="en-US" dirty="0" smtClean="0">
                <a:latin typeface="Andale Mono"/>
                <a:cs typeface="Andale Mono"/>
              </a:rPr>
              <a:t>E&gt;</a:t>
            </a:r>
            <a:r>
              <a:rPr lang="en-US" dirty="0">
                <a:latin typeface="Andale Mono"/>
                <a:cs typeface="Andale Mono"/>
              </a:rPr>
              <a:t>] ...) &lt;</a:t>
            </a:r>
            <a:r>
              <a:rPr lang="en-US" dirty="0" smtClean="0">
                <a:latin typeface="Andale Mono"/>
                <a:cs typeface="Andale Mono"/>
              </a:rPr>
              <a:t>E&gt;</a:t>
            </a:r>
            <a:r>
              <a:rPr lang="en-US" dirty="0">
                <a:latin typeface="Andale Mono"/>
                <a:cs typeface="Andale Mono"/>
              </a:rPr>
              <a:t>)  </a:t>
            </a:r>
            <a:r>
              <a:rPr lang="en-US" dirty="0" smtClean="0">
                <a:latin typeface="Andale Mono"/>
                <a:cs typeface="Andale Mono"/>
              </a:rPr>
              <a:t>        ;</a:t>
            </a:r>
            <a:r>
              <a:rPr lang="en-US" dirty="0">
                <a:latin typeface="Andale Mono"/>
                <a:cs typeface="Andale Mono"/>
              </a:rPr>
              <a:t>; key for mutual recursion</a:t>
            </a:r>
          </a:p>
          <a:p>
            <a:pPr marL="0" indent="0">
              <a:buNone/>
            </a:pPr>
            <a:endParaRPr lang="en-US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>
                <a:latin typeface="Andale Mono"/>
                <a:cs typeface="Andale Mono"/>
              </a:rPr>
              <a:t>&lt;</a:t>
            </a:r>
            <a:r>
              <a:rPr lang="en-US" dirty="0" smtClean="0">
                <a:latin typeface="Andale Mono"/>
                <a:cs typeface="Andale Mono"/>
              </a:rPr>
              <a:t>R&gt;   -</a:t>
            </a:r>
            <a:r>
              <a:rPr lang="en-US" dirty="0">
                <a:latin typeface="Andale Mono"/>
                <a:cs typeface="Andale Mono"/>
              </a:rPr>
              <a:t>&gt; </a:t>
            </a:r>
            <a:r>
              <a:rPr lang="en-US" dirty="0" smtClean="0">
                <a:latin typeface="Andale Mono"/>
                <a:cs typeface="Andale Mono"/>
              </a:rPr>
              <a:t>(</a:t>
            </a:r>
            <a:r>
              <a:rPr lang="en-US" dirty="0">
                <a:latin typeface="Andale Mono"/>
                <a:cs typeface="Andale Mono"/>
              </a:rPr>
              <a:t>free </a:t>
            </a:r>
            <a:r>
              <a:rPr lang="en-US" dirty="0" smtClean="0">
                <a:latin typeface="Andale Mono"/>
                <a:cs typeface="Andale Mono"/>
              </a:rPr>
              <a:t>&lt;n&gt; &lt;v&gt;</a:t>
            </a:r>
            <a:r>
              <a:rPr lang="en-US" dirty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       |  </a:t>
            </a:r>
            <a:r>
              <a:rPr lang="en-US" dirty="0">
                <a:latin typeface="Andale Mono"/>
                <a:cs typeface="Andale Mono"/>
              </a:rPr>
              <a:t>(bound </a:t>
            </a:r>
            <a:r>
              <a:rPr lang="en-US" dirty="0" smtClean="0">
                <a:latin typeface="Andale Mono"/>
                <a:cs typeface="Andale Mono"/>
              </a:rPr>
              <a:t>&lt;n&gt; &lt;v&gt;</a:t>
            </a:r>
            <a:r>
              <a:rPr lang="en-US" dirty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       |  </a:t>
            </a:r>
            <a:r>
              <a:rPr lang="en-US" dirty="0">
                <a:latin typeface="Andale Mono"/>
                <a:cs typeface="Andale Mono"/>
              </a:rPr>
              <a:t>(local &lt;</a:t>
            </a:r>
            <a:r>
              <a:rPr lang="en-US" dirty="0" smtClean="0">
                <a:latin typeface="Andale Mono"/>
                <a:cs typeface="Andale Mono"/>
              </a:rPr>
              <a:t>v&gt;</a:t>
            </a:r>
            <a:r>
              <a:rPr lang="en-US" dirty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endParaRPr lang="en-US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 &lt;P&gt;   </a:t>
            </a:r>
            <a:r>
              <a:rPr lang="en-US" dirty="0">
                <a:latin typeface="Andale Mono"/>
                <a:cs typeface="Andale Mono"/>
              </a:rPr>
              <a:t>-&gt;  </a:t>
            </a:r>
            <a:r>
              <a:rPr lang="en-US" dirty="0" smtClean="0">
                <a:latin typeface="Andale Mono"/>
                <a:cs typeface="Andale Mono"/>
              </a:rPr>
              <a:t>primitives (symbols </a:t>
            </a:r>
            <a:r>
              <a:rPr lang="en-US" dirty="0">
                <a:latin typeface="Andale Mono"/>
                <a:cs typeface="Andale Mono"/>
              </a:rPr>
              <a:t>bound by define-</a:t>
            </a:r>
            <a:r>
              <a:rPr lang="en-US" dirty="0" smtClean="0">
                <a:latin typeface="Andale Mono"/>
                <a:cs typeface="Andale Mono"/>
              </a:rPr>
              <a:t>primitive)</a:t>
            </a:r>
            <a:endParaRPr lang="en-US" dirty="0">
              <a:latin typeface="Andale Mono"/>
              <a:cs typeface="Andale Mono"/>
            </a:endParaRPr>
          </a:p>
          <a:p>
            <a:pPr marL="0" indent="0">
              <a:buNone/>
            </a:pPr>
            <a:endParaRPr lang="en-US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 &lt;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&gt;   -</a:t>
            </a:r>
            <a:r>
              <a:rPr lang="en-US" dirty="0">
                <a:latin typeface="Andale Mono"/>
                <a:cs typeface="Andale Mono"/>
              </a:rPr>
              <a:t>&gt;  </a:t>
            </a:r>
            <a:r>
              <a:rPr lang="en-US" dirty="0" err="1">
                <a:latin typeface="Andale Mono"/>
                <a:cs typeface="Andale Mono"/>
              </a:rPr>
              <a:t>fixnum</a:t>
            </a:r>
            <a:r>
              <a:rPr lang="en-US" dirty="0">
                <a:latin typeface="Andale Mono"/>
                <a:cs typeface="Andale Mono"/>
              </a:rPr>
              <a:t> | </a:t>
            </a:r>
            <a:r>
              <a:rPr lang="en-US" dirty="0" err="1">
                <a:latin typeface="Andale Mono"/>
                <a:cs typeface="Andale Mono"/>
              </a:rPr>
              <a:t>boolean</a:t>
            </a:r>
            <a:r>
              <a:rPr lang="en-US" dirty="0">
                <a:latin typeface="Andale Mono"/>
                <a:cs typeface="Andale Mono"/>
              </a:rPr>
              <a:t> | char | null</a:t>
            </a:r>
          </a:p>
          <a:p>
            <a:pPr marL="0" indent="0">
              <a:buNone/>
            </a:pPr>
            <a:endParaRPr lang="en-US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 &lt;</a:t>
            </a:r>
            <a:r>
              <a:rPr lang="en-US" dirty="0">
                <a:latin typeface="Andale Mono"/>
                <a:cs typeface="Andale Mono"/>
              </a:rPr>
              <a:t>v</a:t>
            </a:r>
            <a:r>
              <a:rPr lang="en-US" dirty="0" smtClean="0">
                <a:latin typeface="Andale Mono"/>
                <a:cs typeface="Andale Mono"/>
              </a:rPr>
              <a:t>&gt;   -</a:t>
            </a:r>
            <a:r>
              <a:rPr lang="en-US" dirty="0">
                <a:latin typeface="Andale Mono"/>
                <a:cs typeface="Andale Mono"/>
              </a:rPr>
              <a:t>&gt;  </a:t>
            </a:r>
            <a:r>
              <a:rPr lang="en-US" dirty="0" smtClean="0">
                <a:latin typeface="Andale Mono"/>
                <a:cs typeface="Andale Mono"/>
              </a:rPr>
              <a:t>variables (symbols that are not &lt;key&gt;)</a:t>
            </a:r>
            <a:endParaRPr lang="en-US" dirty="0">
              <a:latin typeface="Andale Mono"/>
              <a:cs typeface="Andale Mono"/>
            </a:endParaRPr>
          </a:p>
          <a:p>
            <a:pPr marL="0" indent="0">
              <a:buNone/>
            </a:pPr>
            <a:endParaRPr lang="en-US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 &lt;key&gt; </a:t>
            </a:r>
            <a:r>
              <a:rPr lang="en-US" dirty="0">
                <a:latin typeface="Andale Mono"/>
                <a:cs typeface="Andale Mono"/>
              </a:rPr>
              <a:t>-&gt;  begin | if | closure | let | </a:t>
            </a:r>
            <a:r>
              <a:rPr lang="en-US" dirty="0" err="1" smtClean="0">
                <a:latin typeface="Andale Mono"/>
                <a:cs typeface="Andale Mono"/>
              </a:rPr>
              <a:t>letrec</a:t>
            </a:r>
            <a:r>
              <a:rPr lang="en-US" dirty="0" smtClean="0">
                <a:latin typeface="Andale Mono"/>
                <a:cs typeface="Andale Mono"/>
              </a:rPr>
              <a:t> | free | bound | local</a:t>
            </a:r>
            <a:endParaRPr lang="en-US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2323422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Addresses what value to assign to free variables in functions</a:t>
            </a:r>
          </a:p>
          <a:p>
            <a:r>
              <a:rPr lang="en-US" dirty="0" smtClean="0"/>
              <a:t>A variable is used free in a function if it is neither a formal argument nor local to that function</a:t>
            </a:r>
          </a:p>
          <a:p>
            <a:r>
              <a:rPr lang="en-US" dirty="0" smtClean="0"/>
              <a:t>In Scheme, functions correspond to lambda expressions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651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Convert Lambda to Closure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(let ((x 5))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(lambda (y)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(lambda () (+ x y))))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==&gt;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(let ((x 5))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(closure (y) (x)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(closure () (x y)(+ x y))</a:t>
            </a:r>
          </a:p>
        </p:txBody>
      </p:sp>
    </p:spTree>
    <p:extLst>
      <p:ext uri="{BB962C8B-B14F-4D97-AF65-F5344CB8AC3E}">
        <p14:creationId xmlns:p14="http://schemas.microsoft.com/office/powerpoint/2010/main" val="1069071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Closures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07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Conform to a subset of r5rs standard</a:t>
            </a:r>
          </a:p>
          <a:p>
            <a:r>
              <a:rPr lang="en-US" dirty="0" smtClean="0"/>
              <a:t>Comparable in speed to C/C++ for compiled versions of mark’s e5 chess engine.</a:t>
            </a:r>
          </a:p>
          <a:p>
            <a:r>
              <a:rPr lang="en-US" dirty="0" smtClean="0"/>
              <a:t>Capable of compiling itself</a:t>
            </a:r>
          </a:p>
          <a:p>
            <a:r>
              <a:rPr lang="en-US" dirty="0" smtClean="0"/>
              <a:t>Clean, comprehensible code</a:t>
            </a:r>
          </a:p>
          <a:p>
            <a:r>
              <a:rPr lang="en-US" dirty="0" smtClean="0"/>
              <a:t>Implementable in 3 -5 months </a:t>
            </a:r>
          </a:p>
          <a:p>
            <a:r>
              <a:rPr lang="en-US" dirty="0" smtClean="0"/>
              <a:t>Basis for refinement into a professional quality compiler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658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309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55419" y="2772439"/>
            <a:ext cx="1031925" cy="31749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2355419" y="1790714"/>
            <a:ext cx="1031925" cy="31749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_L_7</a:t>
            </a:r>
          </a:p>
        </p:txBody>
      </p:sp>
      <p:sp>
        <p:nvSpPr>
          <p:cNvPr id="6" name="Rectangle 5"/>
          <p:cNvSpPr/>
          <p:nvPr/>
        </p:nvSpPr>
        <p:spPr>
          <a:xfrm>
            <a:off x="2355419" y="2454949"/>
            <a:ext cx="1031925" cy="31749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2355419" y="2128640"/>
            <a:ext cx="1031925" cy="31749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4346248" y="2329361"/>
            <a:ext cx="3335859" cy="41436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sz="1100" dirty="0" smtClean="0"/>
              <a:t>_</a:t>
            </a:r>
            <a:r>
              <a:rPr lang="en-US" sz="1100" dirty="0" err="1" smtClean="0"/>
              <a:t>L_scheme_entry</a:t>
            </a:r>
            <a:r>
              <a:rPr lang="en-US" sz="1100" dirty="0" smtClean="0"/>
              <a:t>:</a:t>
            </a:r>
          </a:p>
          <a:p>
            <a:r>
              <a:rPr lang="en-US" sz="1100" dirty="0" smtClean="0"/>
              <a:t># emit-let</a:t>
            </a:r>
          </a:p>
          <a:p>
            <a:r>
              <a:rPr lang="en-US" sz="1100" dirty="0" smtClean="0">
                <a:solidFill>
                  <a:srgbClr val="C0504D"/>
                </a:solidFill>
              </a:rPr>
              <a:t>#  </a:t>
            </a:r>
            <a:r>
              <a:rPr lang="en-US" sz="1100" dirty="0" err="1" smtClean="0">
                <a:solidFill>
                  <a:srgbClr val="C0504D"/>
                </a:solidFill>
              </a:rPr>
              <a:t>si</a:t>
            </a:r>
            <a:r>
              <a:rPr lang="en-US" sz="1100" dirty="0" smtClean="0">
                <a:solidFill>
                  <a:srgbClr val="C0504D"/>
                </a:solidFill>
              </a:rPr>
              <a:t>   = -4</a:t>
            </a:r>
          </a:p>
          <a:p>
            <a:r>
              <a:rPr lang="en-US" sz="1100" dirty="0" smtClean="0">
                <a:solidFill>
                  <a:srgbClr val="C0504D"/>
                </a:solidFill>
              </a:rPr>
              <a:t>#  </a:t>
            </a:r>
            <a:r>
              <a:rPr lang="en-US" sz="1100" dirty="0" err="1" smtClean="0">
                <a:solidFill>
                  <a:srgbClr val="C0504D"/>
                </a:solidFill>
              </a:rPr>
              <a:t>env</a:t>
            </a:r>
            <a:r>
              <a:rPr lang="en-US" sz="1100" dirty="0" smtClean="0">
                <a:solidFill>
                  <a:srgbClr val="C0504D"/>
                </a:solidFill>
              </a:rPr>
              <a:t>  = ((f7 . "_L_7"))</a:t>
            </a:r>
          </a:p>
          <a:p>
            <a:r>
              <a:rPr lang="en-US" sz="1100" dirty="0" smtClean="0">
                <a:solidFill>
                  <a:srgbClr val="C0504D"/>
                </a:solidFill>
              </a:rPr>
              <a:t>#  bindings = ((f (closure f7)))</a:t>
            </a:r>
          </a:p>
          <a:p>
            <a:r>
              <a:rPr lang="en-US" sz="1100" dirty="0" smtClean="0">
                <a:solidFill>
                  <a:srgbClr val="C0504D"/>
                </a:solidFill>
              </a:rPr>
              <a:t>#  body = (begin (f))</a:t>
            </a:r>
          </a:p>
          <a:p>
            <a:r>
              <a:rPr lang="en-US" sz="1100" dirty="0" smtClean="0">
                <a:solidFill>
                  <a:srgbClr val="948A54"/>
                </a:solidFill>
              </a:rPr>
              <a:t>1   </a:t>
            </a:r>
            <a:r>
              <a:rPr lang="en-US" sz="1100" dirty="0" err="1" smtClean="0">
                <a:solidFill>
                  <a:srgbClr val="948A54"/>
                </a:solidFill>
              </a:rPr>
              <a:t>movl</a:t>
            </a:r>
            <a:r>
              <a:rPr lang="en-US" sz="1100" dirty="0" smtClean="0">
                <a:solidFill>
                  <a:srgbClr val="948A54"/>
                </a:solidFill>
              </a:rPr>
              <a:t> $_L_7, 0(%</a:t>
            </a:r>
            <a:r>
              <a:rPr lang="en-US" sz="1100" dirty="0" err="1" smtClean="0">
                <a:solidFill>
                  <a:srgbClr val="948A54"/>
                </a:solidFill>
              </a:rPr>
              <a:t>ebp</a:t>
            </a:r>
            <a:r>
              <a:rPr lang="en-US" sz="1100" dirty="0" smtClean="0">
                <a:solidFill>
                  <a:srgbClr val="948A54"/>
                </a:solidFill>
              </a:rPr>
              <a:t>)  ;;   </a:t>
            </a:r>
            <a:r>
              <a:rPr lang="en-US" sz="1100" dirty="0" smtClean="0">
                <a:solidFill>
                  <a:srgbClr val="948A54"/>
                </a:solidFill>
                <a:sym typeface="Wingdings"/>
              </a:rPr>
              <a:t> </a:t>
            </a:r>
            <a:r>
              <a:rPr lang="en-US" sz="1100" dirty="0" smtClean="0">
                <a:solidFill>
                  <a:srgbClr val="948A54"/>
                </a:solidFill>
              </a:rPr>
              <a:t>set </a:t>
            </a:r>
            <a:r>
              <a:rPr lang="en-US" sz="1100" dirty="0" smtClean="0">
                <a:solidFill>
                  <a:srgbClr val="948A54"/>
                </a:solidFill>
                <a:sym typeface="Wingdings"/>
              </a:rPr>
              <a:t>closure label field</a:t>
            </a:r>
            <a:endParaRPr lang="en-US" sz="1100" dirty="0" smtClean="0">
              <a:solidFill>
                <a:srgbClr val="948A54"/>
              </a:solidFill>
            </a:endParaRPr>
          </a:p>
          <a:p>
            <a:pPr marL="228600" indent="-228600">
              <a:buAutoNum type="arabicPlain" startAt="2"/>
            </a:pPr>
            <a:r>
              <a:rPr lang="en-US" sz="1100" dirty="0" err="1" smtClean="0">
                <a:solidFill>
                  <a:srgbClr val="948A54"/>
                </a:solidFill>
              </a:rPr>
              <a:t>movl</a:t>
            </a:r>
            <a:r>
              <a:rPr lang="en-US" sz="1100" dirty="0" smtClean="0">
                <a:solidFill>
                  <a:srgbClr val="948A54"/>
                </a:solidFill>
              </a:rPr>
              <a:t> %</a:t>
            </a:r>
            <a:r>
              <a:rPr lang="en-US" sz="1100" dirty="0" err="1" smtClean="0">
                <a:solidFill>
                  <a:srgbClr val="948A54"/>
                </a:solidFill>
              </a:rPr>
              <a:t>ebp</a:t>
            </a:r>
            <a:r>
              <a:rPr lang="en-US" sz="1100" dirty="0" smtClean="0">
                <a:solidFill>
                  <a:srgbClr val="948A54"/>
                </a:solidFill>
              </a:rPr>
              <a:t>, %</a:t>
            </a:r>
            <a:r>
              <a:rPr lang="en-US" sz="1100" dirty="0" err="1" smtClean="0">
                <a:solidFill>
                  <a:srgbClr val="948A54"/>
                </a:solidFill>
              </a:rPr>
              <a:t>eax</a:t>
            </a:r>
            <a:endParaRPr lang="en-US" sz="1100" dirty="0">
              <a:solidFill>
                <a:srgbClr val="948A54"/>
              </a:solidFill>
            </a:endParaRPr>
          </a:p>
          <a:p>
            <a:r>
              <a:rPr lang="en-US" sz="1100" dirty="0" smtClean="0">
                <a:solidFill>
                  <a:srgbClr val="948A54"/>
                </a:solidFill>
              </a:rPr>
              <a:t>3     add $2, %</a:t>
            </a:r>
            <a:r>
              <a:rPr lang="en-US" sz="1100" dirty="0" err="1" smtClean="0">
                <a:solidFill>
                  <a:srgbClr val="948A54"/>
                </a:solidFill>
              </a:rPr>
              <a:t>eax</a:t>
            </a:r>
            <a:r>
              <a:rPr lang="en-US" sz="1100" dirty="0" smtClean="0">
                <a:solidFill>
                  <a:srgbClr val="948A54"/>
                </a:solidFill>
              </a:rPr>
              <a:t>       ;; &lt;---- closure tag</a:t>
            </a:r>
          </a:p>
          <a:p>
            <a:pPr marL="228600" indent="-228600">
              <a:buAutoNum type="arabicPlain" startAt="4"/>
            </a:pP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</a:rPr>
              <a:t>add $8, %</a:t>
            </a:r>
            <a:r>
              <a:rPr lang="en-US" sz="1100" dirty="0" err="1" smtClean="0">
                <a:solidFill>
                  <a:schemeClr val="bg2">
                    <a:lumMod val="50000"/>
                  </a:schemeClr>
                </a:solidFill>
              </a:rPr>
              <a:t>ebp</a:t>
            </a:r>
            <a:endParaRPr lang="en-US" sz="11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1100" dirty="0" smtClean="0">
                <a:solidFill>
                  <a:srgbClr val="948A54"/>
                </a:solidFill>
              </a:rPr>
              <a:t>5    </a:t>
            </a:r>
            <a:r>
              <a:rPr lang="en-US" sz="1100" dirty="0" err="1" smtClean="0">
                <a:solidFill>
                  <a:srgbClr val="948A54"/>
                </a:solidFill>
              </a:rPr>
              <a:t>movl</a:t>
            </a:r>
            <a:r>
              <a:rPr lang="en-US" sz="1100" dirty="0" smtClean="0">
                <a:solidFill>
                  <a:srgbClr val="948A54"/>
                </a:solidFill>
              </a:rPr>
              <a:t> %</a:t>
            </a:r>
            <a:r>
              <a:rPr lang="en-US" sz="1100" dirty="0" err="1" smtClean="0">
                <a:solidFill>
                  <a:srgbClr val="948A54"/>
                </a:solidFill>
              </a:rPr>
              <a:t>eax</a:t>
            </a:r>
            <a:r>
              <a:rPr lang="en-US" sz="1100" dirty="0" smtClean="0">
                <a:solidFill>
                  <a:srgbClr val="948A54"/>
                </a:solidFill>
              </a:rPr>
              <a:t>, -4(%esp)  ;; &lt;-- here we save it on stack</a:t>
            </a:r>
          </a:p>
          <a:p>
            <a:r>
              <a:rPr lang="en-US" sz="1100" dirty="0" smtClean="0">
                <a:solidFill>
                  <a:schemeClr val="accent2"/>
                </a:solidFill>
              </a:rPr>
              <a:t># emit-begin</a:t>
            </a:r>
          </a:p>
          <a:p>
            <a:r>
              <a:rPr lang="en-US" sz="1100" dirty="0" smtClean="0">
                <a:solidFill>
                  <a:schemeClr val="accent2"/>
                </a:solidFill>
              </a:rPr>
              <a:t>#   body=((f))</a:t>
            </a:r>
          </a:p>
          <a:p>
            <a:r>
              <a:rPr lang="en-US" sz="1100" dirty="0" smtClean="0">
                <a:solidFill>
                  <a:schemeClr val="accent2"/>
                </a:solidFill>
              </a:rPr>
              <a:t>#   </a:t>
            </a:r>
            <a:r>
              <a:rPr lang="en-US" sz="1100" dirty="0" err="1" smtClean="0">
                <a:solidFill>
                  <a:schemeClr val="accent2"/>
                </a:solidFill>
              </a:rPr>
              <a:t>env</a:t>
            </a:r>
            <a:r>
              <a:rPr lang="en-US" sz="1100" dirty="0" smtClean="0">
                <a:solidFill>
                  <a:schemeClr val="accent2"/>
                </a:solidFill>
              </a:rPr>
              <a:t>=((f . -4) (f7 . "_L_7"))</a:t>
            </a:r>
          </a:p>
          <a:p>
            <a:r>
              <a:rPr lang="en-US" sz="1100" dirty="0" smtClean="0">
                <a:solidFill>
                  <a:schemeClr val="accent2"/>
                </a:solidFill>
              </a:rPr>
              <a:t># </a:t>
            </a:r>
            <a:r>
              <a:rPr lang="en-US" sz="1100" dirty="0" err="1" smtClean="0">
                <a:solidFill>
                  <a:schemeClr val="accent2"/>
                </a:solidFill>
              </a:rPr>
              <a:t>funcall</a:t>
            </a:r>
            <a:endParaRPr lang="en-US" sz="1100" dirty="0" smtClean="0">
              <a:solidFill>
                <a:schemeClr val="accent2"/>
              </a:solidFill>
            </a:endParaRPr>
          </a:p>
          <a:p>
            <a:r>
              <a:rPr lang="en-US" sz="1100" dirty="0" smtClean="0">
                <a:solidFill>
                  <a:schemeClr val="accent2"/>
                </a:solidFill>
              </a:rPr>
              <a:t>#  </a:t>
            </a:r>
            <a:r>
              <a:rPr lang="en-US" sz="1100" dirty="0" err="1" smtClean="0">
                <a:solidFill>
                  <a:schemeClr val="accent2"/>
                </a:solidFill>
              </a:rPr>
              <a:t>si</a:t>
            </a:r>
            <a:r>
              <a:rPr lang="en-US" sz="1100" dirty="0" smtClean="0">
                <a:solidFill>
                  <a:schemeClr val="accent2"/>
                </a:solidFill>
              </a:rPr>
              <a:t>   =-8</a:t>
            </a:r>
          </a:p>
          <a:p>
            <a:r>
              <a:rPr lang="en-US" sz="1100" dirty="0" smtClean="0">
                <a:solidFill>
                  <a:schemeClr val="accent2"/>
                </a:solidFill>
              </a:rPr>
              <a:t>#  </a:t>
            </a:r>
            <a:r>
              <a:rPr lang="en-US" sz="1100" dirty="0" err="1" smtClean="0">
                <a:solidFill>
                  <a:schemeClr val="accent2"/>
                </a:solidFill>
              </a:rPr>
              <a:t>env</a:t>
            </a:r>
            <a:r>
              <a:rPr lang="en-US" sz="1100" dirty="0" smtClean="0">
                <a:solidFill>
                  <a:schemeClr val="accent2"/>
                </a:solidFill>
              </a:rPr>
              <a:t>  = ((f . -4) (f7 . "_L_7"))</a:t>
            </a:r>
          </a:p>
          <a:p>
            <a:r>
              <a:rPr lang="en-US" sz="1100" dirty="0" smtClean="0">
                <a:solidFill>
                  <a:schemeClr val="accent2"/>
                </a:solidFill>
              </a:rPr>
              <a:t>#  </a:t>
            </a:r>
            <a:r>
              <a:rPr lang="en-US" sz="1100" dirty="0" err="1" smtClean="0">
                <a:solidFill>
                  <a:schemeClr val="accent2"/>
                </a:solidFill>
              </a:rPr>
              <a:t>expr</a:t>
            </a:r>
            <a:r>
              <a:rPr lang="en-US" sz="1100" dirty="0" smtClean="0">
                <a:solidFill>
                  <a:schemeClr val="accent2"/>
                </a:solidFill>
              </a:rPr>
              <a:t> = (</a:t>
            </a:r>
            <a:r>
              <a:rPr lang="en-US" sz="1100" dirty="0" err="1" smtClean="0">
                <a:solidFill>
                  <a:schemeClr val="accent2"/>
                </a:solidFill>
              </a:rPr>
              <a:t>funcall</a:t>
            </a:r>
            <a:r>
              <a:rPr lang="en-US" sz="1100" dirty="0" smtClean="0">
                <a:solidFill>
                  <a:schemeClr val="accent2"/>
                </a:solidFill>
              </a:rPr>
              <a:t> f)</a:t>
            </a:r>
          </a:p>
          <a:p>
            <a:r>
              <a:rPr lang="en-US" sz="1100" dirty="0" smtClean="0"/>
              <a:t> </a:t>
            </a:r>
            <a:r>
              <a:rPr lang="en-US" sz="1100" dirty="0" smtClean="0">
                <a:solidFill>
                  <a:srgbClr val="948A54"/>
                </a:solidFill>
              </a:rPr>
              <a:t>   </a:t>
            </a:r>
            <a:r>
              <a:rPr lang="en-US" sz="1100" dirty="0" err="1" smtClean="0">
                <a:solidFill>
                  <a:srgbClr val="948A54"/>
                </a:solidFill>
              </a:rPr>
              <a:t>movl</a:t>
            </a:r>
            <a:r>
              <a:rPr lang="en-US" sz="1100" dirty="0" smtClean="0">
                <a:solidFill>
                  <a:srgbClr val="948A54"/>
                </a:solidFill>
              </a:rPr>
              <a:t> %</a:t>
            </a:r>
            <a:r>
              <a:rPr lang="en-US" sz="1100" dirty="0" err="1" smtClean="0">
                <a:solidFill>
                  <a:srgbClr val="948A54"/>
                </a:solidFill>
              </a:rPr>
              <a:t>edi</a:t>
            </a:r>
            <a:r>
              <a:rPr lang="en-US" sz="1100" dirty="0" smtClean="0">
                <a:solidFill>
                  <a:srgbClr val="948A54"/>
                </a:solidFill>
              </a:rPr>
              <a:t>, -8(%esp)</a:t>
            </a:r>
          </a:p>
          <a:p>
            <a:r>
              <a:rPr lang="en-US" sz="1100" dirty="0" smtClean="0"/>
              <a:t>    </a:t>
            </a:r>
            <a:r>
              <a:rPr lang="en-US" sz="1100" dirty="0" err="1" smtClean="0"/>
              <a:t>movl</a:t>
            </a:r>
            <a:r>
              <a:rPr lang="en-US" sz="1100" dirty="0" smtClean="0"/>
              <a:t> -4(%esp), %</a:t>
            </a:r>
            <a:r>
              <a:rPr lang="en-US" sz="1100" dirty="0" err="1" smtClean="0"/>
              <a:t>edi</a:t>
            </a:r>
            <a:r>
              <a:rPr lang="en-US" sz="1100" dirty="0" smtClean="0"/>
              <a:t> </a:t>
            </a:r>
          </a:p>
          <a:p>
            <a:r>
              <a:rPr lang="en-US" sz="1100" dirty="0"/>
              <a:t> </a:t>
            </a:r>
            <a:r>
              <a:rPr lang="en-US" sz="1100" dirty="0" smtClean="0"/>
              <a:t>   add $-8, %esp    # adjust base</a:t>
            </a:r>
          </a:p>
          <a:p>
            <a:r>
              <a:rPr lang="en-US" sz="1100" dirty="0" smtClean="0"/>
              <a:t>    call *-6(%</a:t>
            </a:r>
            <a:r>
              <a:rPr lang="en-US" sz="1100" dirty="0" err="1" smtClean="0"/>
              <a:t>edi</a:t>
            </a:r>
            <a:r>
              <a:rPr lang="en-US" sz="1100" dirty="0" smtClean="0"/>
              <a:t>)  # &lt;&lt;--------------- why is %</a:t>
            </a:r>
            <a:r>
              <a:rPr lang="en-US" sz="1100" dirty="0" err="1" smtClean="0"/>
              <a:t>edi</a:t>
            </a:r>
            <a:r>
              <a:rPr lang="en-US" sz="1100" dirty="0" smtClean="0"/>
              <a:t> = 0 ??</a:t>
            </a:r>
          </a:p>
          <a:p>
            <a:r>
              <a:rPr lang="en-US" sz="1100" dirty="0" smtClean="0"/>
              <a:t>    add $8, %esp    # adjust base</a:t>
            </a:r>
          </a:p>
          <a:p>
            <a:r>
              <a:rPr lang="en-US" sz="1100" dirty="0" smtClean="0"/>
              <a:t>    </a:t>
            </a:r>
            <a:r>
              <a:rPr lang="en-US" sz="1100" dirty="0" err="1" smtClean="0"/>
              <a:t>movl</a:t>
            </a:r>
            <a:r>
              <a:rPr lang="en-US" sz="1100" dirty="0" smtClean="0"/>
              <a:t> -8(%esp), %</a:t>
            </a:r>
            <a:r>
              <a:rPr lang="en-US" sz="1100" dirty="0" err="1" smtClean="0"/>
              <a:t>edi</a:t>
            </a:r>
            <a:endParaRPr 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924138" y="2458172"/>
            <a:ext cx="70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%</a:t>
            </a:r>
            <a:r>
              <a:rPr lang="en-US" dirty="0" err="1" smtClean="0"/>
              <a:t>ebp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4" idx="3"/>
            <a:endCxn id="6" idx="1"/>
          </p:cNvCxnSpPr>
          <p:nvPr/>
        </p:nvCxnSpPr>
        <p:spPr>
          <a:xfrm flipV="1">
            <a:off x="1631220" y="2613694"/>
            <a:ext cx="724199" cy="291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ounded Rectangular Callout 17"/>
          <p:cNvSpPr/>
          <p:nvPr/>
        </p:nvSpPr>
        <p:spPr>
          <a:xfrm>
            <a:off x="6952521" y="4956057"/>
            <a:ext cx="1314160" cy="682408"/>
          </a:xfrm>
          <a:prstGeom prst="wedgeRoundRectCallout">
            <a:avLst>
              <a:gd name="adj1" fmla="val -131380"/>
              <a:gd name="adj2" fmla="val 50715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Should be a tagged closure pointer</a:t>
            </a:r>
            <a:endParaRPr lang="en-US" sz="1200" dirty="0"/>
          </a:p>
        </p:txBody>
      </p:sp>
      <p:cxnSp>
        <p:nvCxnSpPr>
          <p:cNvPr id="22" name="Elbow Connector 21"/>
          <p:cNvCxnSpPr>
            <a:endCxn id="38" idx="1"/>
          </p:cNvCxnSpPr>
          <p:nvPr/>
        </p:nvCxnSpPr>
        <p:spPr>
          <a:xfrm flipV="1">
            <a:off x="3122234" y="1000893"/>
            <a:ext cx="2028277" cy="948565"/>
          </a:xfrm>
          <a:prstGeom prst="bentConnector3">
            <a:avLst>
              <a:gd name="adj1" fmla="val -7"/>
            </a:avLst>
          </a:prstGeom>
          <a:ln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19896" y="0"/>
            <a:ext cx="28700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(codes ((f7 (code () () 12))) </a:t>
            </a:r>
          </a:p>
          <a:p>
            <a:r>
              <a:rPr lang="en-US" dirty="0"/>
              <a:t> </a:t>
            </a:r>
            <a:r>
              <a:rPr lang="en-US" dirty="0" smtClean="0"/>
              <a:t>     (let ((f (closure f7)))</a:t>
            </a:r>
          </a:p>
          <a:p>
            <a:r>
              <a:rPr lang="en-US" dirty="0"/>
              <a:t> </a:t>
            </a:r>
            <a:r>
              <a:rPr lang="en-US" dirty="0" smtClean="0"/>
              <a:t>         (f)))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5150511" y="700811"/>
            <a:ext cx="2168034" cy="6001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/>
              <a:t>_L_7</a:t>
            </a:r>
            <a:r>
              <a:rPr lang="en-US" sz="1100" dirty="0" smtClean="0"/>
              <a:t>:</a:t>
            </a:r>
          </a:p>
          <a:p>
            <a:r>
              <a:rPr lang="en-US" sz="1100" dirty="0" smtClean="0"/>
              <a:t>  </a:t>
            </a:r>
            <a:r>
              <a:rPr lang="en-US" sz="1100" dirty="0" err="1" smtClean="0"/>
              <a:t>movl</a:t>
            </a:r>
            <a:r>
              <a:rPr lang="en-US" sz="1100" dirty="0" smtClean="0"/>
              <a:t> $48, %</a:t>
            </a:r>
            <a:r>
              <a:rPr lang="en-US" sz="1100" dirty="0" err="1" smtClean="0"/>
              <a:t>eax</a:t>
            </a:r>
            <a:r>
              <a:rPr lang="en-US" sz="1100" dirty="0" smtClean="0"/>
              <a:t>     # </a:t>
            </a:r>
            <a:r>
              <a:rPr lang="en-US" sz="1100" dirty="0" err="1" smtClean="0"/>
              <a:t>immed</a:t>
            </a:r>
            <a:r>
              <a:rPr lang="en-US" sz="1100" dirty="0" smtClean="0"/>
              <a:t> 12</a:t>
            </a:r>
          </a:p>
          <a:p>
            <a:r>
              <a:rPr lang="en-US" sz="1100" dirty="0" smtClean="0"/>
              <a:t>  ret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19934" y="4031866"/>
            <a:ext cx="967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%</a:t>
            </a:r>
            <a:r>
              <a:rPr lang="en-US" dirty="0" err="1" smtClean="0"/>
              <a:t>eax</a:t>
            </a:r>
            <a:r>
              <a:rPr lang="en-US" dirty="0" smtClean="0"/>
              <a:t> - 2</a:t>
            </a:r>
            <a:endParaRPr lang="en-US" dirty="0"/>
          </a:p>
        </p:txBody>
      </p:sp>
      <p:cxnSp>
        <p:nvCxnSpPr>
          <p:cNvPr id="43" name="Elbow Connector 42"/>
          <p:cNvCxnSpPr>
            <a:stCxn id="41" idx="1"/>
            <a:endCxn id="5" idx="1"/>
          </p:cNvCxnSpPr>
          <p:nvPr/>
        </p:nvCxnSpPr>
        <p:spPr>
          <a:xfrm rot="10800000" flipH="1">
            <a:off x="819933" y="1949460"/>
            <a:ext cx="1535485" cy="2267073"/>
          </a:xfrm>
          <a:prstGeom prst="bentConnector3">
            <a:avLst>
              <a:gd name="adj1" fmla="val -1488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2355419" y="5987676"/>
            <a:ext cx="1031925" cy="31749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6" name="Rectangle 55"/>
          <p:cNvSpPr/>
          <p:nvPr/>
        </p:nvSpPr>
        <p:spPr>
          <a:xfrm>
            <a:off x="2355419" y="5005951"/>
            <a:ext cx="1031925" cy="31749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355419" y="5670186"/>
            <a:ext cx="1031925" cy="31749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8" name="Rectangle 57"/>
          <p:cNvSpPr/>
          <p:nvPr/>
        </p:nvSpPr>
        <p:spPr>
          <a:xfrm>
            <a:off x="2355419" y="5343877"/>
            <a:ext cx="1031925" cy="31749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925317" y="5935834"/>
            <a:ext cx="676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%esp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1631220" y="6143832"/>
            <a:ext cx="72419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918957" y="5638465"/>
            <a:ext cx="968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%esp - 4</a:t>
            </a:r>
            <a:endParaRPr lang="en-US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010432" y="5846463"/>
            <a:ext cx="33862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2349059" y="4690944"/>
            <a:ext cx="1031925" cy="31749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18957" y="5323988"/>
            <a:ext cx="968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%esp - 8</a:t>
            </a:r>
            <a:endParaRPr lang="en-US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2010930" y="5531986"/>
            <a:ext cx="33812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925317" y="4960151"/>
            <a:ext cx="1085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%esp - 12</a:t>
            </a:r>
            <a:endParaRPr lang="en-US" dirty="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2017290" y="5168149"/>
            <a:ext cx="33812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951402" y="4639102"/>
            <a:ext cx="1085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%esp - 16</a:t>
            </a:r>
            <a:endParaRPr lang="en-US" dirty="0"/>
          </a:p>
        </p:txBody>
      </p:sp>
      <p:cxnSp>
        <p:nvCxnSpPr>
          <p:cNvPr id="72" name="Straight Arrow Connector 71"/>
          <p:cNvCxnSpPr>
            <a:endCxn id="66" idx="1"/>
          </p:cNvCxnSpPr>
          <p:nvPr/>
        </p:nvCxnSpPr>
        <p:spPr>
          <a:xfrm>
            <a:off x="2043375" y="4847100"/>
            <a:ext cx="305684" cy="25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endCxn id="5" idx="3"/>
          </p:cNvCxnSpPr>
          <p:nvPr/>
        </p:nvCxnSpPr>
        <p:spPr>
          <a:xfrm rot="5400000" flipH="1" flipV="1">
            <a:off x="1368026" y="3827145"/>
            <a:ext cx="3897004" cy="141632"/>
          </a:xfrm>
          <a:prstGeom prst="bentConnector4">
            <a:avLst>
              <a:gd name="adj1" fmla="val -14"/>
              <a:gd name="adj2" fmla="val 404632"/>
            </a:avLst>
          </a:prstGeom>
          <a:ln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2219899" y="3580582"/>
            <a:ext cx="1638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losure-tag = -2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2459058" y="5303026"/>
            <a:ext cx="821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  <a:r>
              <a:rPr lang="en-US" dirty="0" smtClean="0"/>
              <a:t>ld edi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545064" y="5643195"/>
            <a:ext cx="31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f: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2461518" y="5940471"/>
            <a:ext cx="78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return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2314752" y="1429240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2355419" y="432161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852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5749"/>
            <a:ext cx="8229600" cy="4525963"/>
          </a:xfrm>
        </p:spPr>
        <p:txBody>
          <a:bodyPr/>
          <a:lstStyle/>
          <a:p>
            <a:r>
              <a:rPr lang="en-US" dirty="0" smtClean="0"/>
              <a:t>Follow the incremental development approach of </a:t>
            </a:r>
            <a:r>
              <a:rPr lang="en-US" dirty="0" err="1" smtClean="0"/>
              <a:t>Ghuloum</a:t>
            </a:r>
            <a:r>
              <a:rPr lang="en-US" dirty="0" smtClean="0"/>
              <a:t> 1995 paper.</a:t>
            </a:r>
          </a:p>
          <a:p>
            <a:r>
              <a:rPr lang="en-US" dirty="0" smtClean="0"/>
              <a:t>Use a stack based runtime with a heap for persistent value including closures.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Dybvig’s</a:t>
            </a:r>
            <a:r>
              <a:rPr lang="en-US" dirty="0" smtClean="0"/>
              <a:t> tagged datum scheme.</a:t>
            </a:r>
          </a:p>
          <a:p>
            <a:r>
              <a:rPr lang="en-US" dirty="0" smtClean="0"/>
              <a:t>Compile to 32-bit x86 assembly</a:t>
            </a:r>
          </a:p>
          <a:p>
            <a:r>
              <a:rPr lang="en-US" dirty="0" smtClean="0"/>
              <a:t>Use GNU assembler/compiler stack</a:t>
            </a:r>
          </a:p>
          <a:p>
            <a:r>
              <a:rPr lang="en-US" dirty="0" smtClean="0"/>
              <a:t>Fully support Scheme closures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985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the compiler in Petite Scheme</a:t>
            </a:r>
          </a:p>
          <a:p>
            <a:r>
              <a:rPr lang="en-US" dirty="0" smtClean="0"/>
              <a:t>Maintain a regression test suite in parallel with development</a:t>
            </a:r>
          </a:p>
        </p:txBody>
      </p:sp>
    </p:spTree>
    <p:extLst>
      <p:ext uri="{BB962C8B-B14F-4D97-AF65-F5344CB8AC3E}">
        <p14:creationId xmlns:p14="http://schemas.microsoft.com/office/powerpoint/2010/main" val="3388581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 of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 all datum as 32-bit values</a:t>
            </a:r>
          </a:p>
          <a:p>
            <a:r>
              <a:rPr lang="en-US" dirty="0" smtClean="0"/>
              <a:t>Variable length tags in the lower bits of the value determine its type</a:t>
            </a:r>
          </a:p>
          <a:p>
            <a:r>
              <a:rPr lang="en-US" dirty="0" smtClean="0"/>
              <a:t>Represent </a:t>
            </a:r>
            <a:r>
              <a:rPr lang="en-US" dirty="0" err="1" smtClean="0"/>
              <a:t>fixnum</a:t>
            </a:r>
            <a:r>
              <a:rPr lang="en-US" dirty="0" smtClean="0"/>
              <a:t>, char, </a:t>
            </a:r>
            <a:r>
              <a:rPr lang="en-US" dirty="0" err="1" smtClean="0"/>
              <a:t>boolean</a:t>
            </a:r>
            <a:r>
              <a:rPr lang="en-US" dirty="0" smtClean="0"/>
              <a:t>, nil-value directly in the 32-bit value</a:t>
            </a:r>
          </a:p>
          <a:p>
            <a:r>
              <a:rPr lang="en-US" dirty="0" smtClean="0"/>
              <a:t>Represent pairs, strings, vectors, closures as a tagged pointer to a heap allocated value</a:t>
            </a:r>
          </a:p>
        </p:txBody>
      </p:sp>
    </p:spTree>
    <p:extLst>
      <p:ext uri="{BB962C8B-B14F-4D97-AF65-F5344CB8AC3E}">
        <p14:creationId xmlns:p14="http://schemas.microsoft.com/office/powerpoint/2010/main" val="976953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Stack &amp; Heap both allocated by runtime on entry to the program.</a:t>
            </a:r>
          </a:p>
          <a:p>
            <a:r>
              <a:rPr lang="en-US" dirty="0" smtClean="0"/>
              <a:t>Stack grows from high to low.</a:t>
            </a:r>
          </a:p>
          <a:p>
            <a:r>
              <a:rPr lang="en-US" dirty="0" smtClean="0"/>
              <a:t>%esp register points to the stack top</a:t>
            </a:r>
          </a:p>
          <a:p>
            <a:r>
              <a:rPr lang="en-US" dirty="0" smtClean="0"/>
              <a:t>Heap grows from low to high</a:t>
            </a:r>
          </a:p>
          <a:p>
            <a:r>
              <a:rPr lang="en-US" dirty="0" smtClean="0"/>
              <a:t>%</a:t>
            </a:r>
            <a:r>
              <a:rPr lang="en-US" dirty="0" err="1" smtClean="0"/>
              <a:t>ebp</a:t>
            </a:r>
            <a:r>
              <a:rPr lang="en-US" dirty="0" smtClean="0"/>
              <a:t> register points to the next empty location in the heap</a:t>
            </a:r>
          </a:p>
          <a:p>
            <a:r>
              <a:rPr lang="en-US" dirty="0" smtClean="0"/>
              <a:t>Closures live in the heap</a:t>
            </a:r>
          </a:p>
          <a:p>
            <a:r>
              <a:rPr lang="en-US" dirty="0" smtClean="0"/>
              <a:t>%</a:t>
            </a:r>
            <a:r>
              <a:rPr lang="en-US" dirty="0" err="1" smtClean="0"/>
              <a:t>edi</a:t>
            </a:r>
            <a:r>
              <a:rPr lang="en-US" dirty="0" smtClean="0"/>
              <a:t> points to the current closure</a:t>
            </a:r>
          </a:p>
          <a:p>
            <a:r>
              <a:rPr lang="en-US" dirty="0" smtClean="0"/>
              <a:t>All variables are allocated in either the Stack, the Heap, or a Closure.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390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Representation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17095" y="1733356"/>
            <a:ext cx="1293477" cy="2927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5" name="Rectangle 4"/>
          <p:cNvSpPr/>
          <p:nvPr/>
        </p:nvSpPr>
        <p:spPr>
          <a:xfrm rot="5400000">
            <a:off x="3792258" y="2980551"/>
            <a:ext cx="764289" cy="6161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6" name="Rectangle 5"/>
          <p:cNvSpPr/>
          <p:nvPr/>
        </p:nvSpPr>
        <p:spPr>
          <a:xfrm rot="5400000">
            <a:off x="5311843" y="1707058"/>
            <a:ext cx="523736" cy="33630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10572" y="440934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91370" y="2774631"/>
            <a:ext cx="863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closure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72844" y="5181459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92189" y="3230560"/>
            <a:ext cx="870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code entry</a:t>
            </a:r>
            <a:endParaRPr lang="en-US" sz="12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829976" y="3143963"/>
            <a:ext cx="0" cy="5064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33511" y="3238630"/>
            <a:ext cx="870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</a:t>
            </a:r>
            <a:r>
              <a:rPr lang="en-US" sz="1200" dirty="0" smtClean="0"/>
              <a:t>ree </a:t>
            </a:r>
            <a:r>
              <a:rPr lang="en-US" sz="1200" dirty="0" err="1" smtClean="0"/>
              <a:t>val</a:t>
            </a:r>
            <a:r>
              <a:rPr lang="en-US" sz="1200" dirty="0" smtClean="0"/>
              <a:t> 0</a:t>
            </a:r>
            <a:endParaRPr lang="en-US" sz="12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5578878" y="3142411"/>
            <a:ext cx="0" cy="5064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414369" y="3160103"/>
            <a:ext cx="0" cy="5064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452142" y="3253929"/>
            <a:ext cx="870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</a:t>
            </a:r>
            <a:r>
              <a:rPr lang="en-US" sz="1200" dirty="0" smtClean="0"/>
              <a:t>ree </a:t>
            </a:r>
            <a:r>
              <a:rPr lang="en-US" sz="1200" dirty="0" err="1" smtClean="0"/>
              <a:t>val</a:t>
            </a:r>
            <a:r>
              <a:rPr lang="en-US" sz="1200" dirty="0" smtClean="0"/>
              <a:t> N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5782502" y="3146354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5077018" y="5679235"/>
            <a:ext cx="0" cy="7642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3892189" y="3839133"/>
            <a:ext cx="0" cy="21745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3892189" y="3771780"/>
            <a:ext cx="3160345" cy="22418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903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8808"/>
            <a:ext cx="8229600" cy="1143000"/>
          </a:xfrm>
        </p:spPr>
        <p:txBody>
          <a:bodyPr/>
          <a:lstStyle/>
          <a:p>
            <a:r>
              <a:rPr lang="en-US" dirty="0" smtClean="0"/>
              <a:t>Procedure Call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65543" y="2372354"/>
            <a:ext cx="1111303" cy="124350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39209" y="6155238"/>
            <a:ext cx="170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 Caller’s View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65543" y="3615856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arg3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1509" y="2879441"/>
            <a:ext cx="740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</a:t>
            </a:r>
            <a:r>
              <a:rPr lang="en-US" sz="1000" dirty="0" smtClean="0"/>
              <a:t>ree stack space</a:t>
            </a:r>
            <a:endParaRPr lang="en-US" sz="1000" dirty="0"/>
          </a:p>
        </p:txBody>
      </p:sp>
      <p:sp>
        <p:nvSpPr>
          <p:cNvPr id="9" name="Rectangle 8"/>
          <p:cNvSpPr/>
          <p:nvPr/>
        </p:nvSpPr>
        <p:spPr>
          <a:xfrm>
            <a:off x="1665543" y="4330207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7569" y="3743295"/>
            <a:ext cx="1069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outgoing</a:t>
            </a:r>
          </a:p>
          <a:p>
            <a:pPr algn="ctr"/>
            <a:r>
              <a:rPr lang="en-US" sz="1000" dirty="0" smtClean="0"/>
              <a:t>arguments</a:t>
            </a:r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2886581" y="3645158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- 28</a:t>
            </a:r>
            <a:endParaRPr lang="en-US" sz="1000" dirty="0"/>
          </a:p>
        </p:txBody>
      </p:sp>
      <p:sp>
        <p:nvSpPr>
          <p:cNvPr id="15" name="Rectangle 14"/>
          <p:cNvSpPr/>
          <p:nvPr/>
        </p:nvSpPr>
        <p:spPr>
          <a:xfrm>
            <a:off x="1665543" y="3858411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arg2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65543" y="4092090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arg1</a:t>
            </a:r>
            <a:endParaRPr lang="en-US" sz="1050" dirty="0">
              <a:solidFill>
                <a:srgbClr val="00000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638848" y="3615856"/>
            <a:ext cx="841478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638848" y="2389435"/>
            <a:ext cx="841478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638848" y="4322103"/>
            <a:ext cx="888018" cy="8104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665543" y="4568324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local3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665543" y="4806441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local2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665543" y="5046550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local1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665543" y="5295859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Return point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18540" y="5284012"/>
            <a:ext cx="4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base</a:t>
            </a:r>
            <a:endParaRPr lang="en-US" sz="1000" dirty="0"/>
          </a:p>
        </p:txBody>
      </p:sp>
      <p:cxnSp>
        <p:nvCxnSpPr>
          <p:cNvPr id="29" name="Straight Arrow Connector 28"/>
          <p:cNvCxnSpPr>
            <a:endCxn id="26" idx="1"/>
          </p:cNvCxnSpPr>
          <p:nvPr/>
        </p:nvCxnSpPr>
        <p:spPr>
          <a:xfrm>
            <a:off x="1108361" y="5414918"/>
            <a:ext cx="557182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638848" y="5278738"/>
            <a:ext cx="888019" cy="5929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18357" y="4814525"/>
            <a:ext cx="100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locals</a:t>
            </a:r>
            <a:endParaRPr lang="en-US" sz="1000" dirty="0"/>
          </a:p>
        </p:txBody>
      </p:sp>
      <p:cxnSp>
        <p:nvCxnSpPr>
          <p:cNvPr id="33" name="Straight Arrow Connector 32"/>
          <p:cNvCxnSpPr>
            <a:stCxn id="8" idx="0"/>
          </p:cNvCxnSpPr>
          <p:nvPr/>
        </p:nvCxnSpPr>
        <p:spPr>
          <a:xfrm flipV="1">
            <a:off x="911944" y="2372355"/>
            <a:ext cx="10458" cy="507086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0"/>
          </p:cNvCxnSpPr>
          <p:nvPr/>
        </p:nvCxnSpPr>
        <p:spPr>
          <a:xfrm flipV="1">
            <a:off x="922402" y="3615856"/>
            <a:ext cx="0" cy="127439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1" idx="2"/>
          </p:cNvCxnSpPr>
          <p:nvPr/>
        </p:nvCxnSpPr>
        <p:spPr>
          <a:xfrm>
            <a:off x="922402" y="4143405"/>
            <a:ext cx="0" cy="186802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8" idx="2"/>
          </p:cNvCxnSpPr>
          <p:nvPr/>
        </p:nvCxnSpPr>
        <p:spPr>
          <a:xfrm>
            <a:off x="911944" y="3279551"/>
            <a:ext cx="10458" cy="336305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2" idx="0"/>
          </p:cNvCxnSpPr>
          <p:nvPr/>
        </p:nvCxnSpPr>
        <p:spPr>
          <a:xfrm flipV="1">
            <a:off x="922402" y="4568324"/>
            <a:ext cx="0" cy="246201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2" idx="2"/>
          </p:cNvCxnSpPr>
          <p:nvPr/>
        </p:nvCxnSpPr>
        <p:spPr>
          <a:xfrm>
            <a:off x="922402" y="5060746"/>
            <a:ext cx="0" cy="223266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 flipV="1">
            <a:off x="638848" y="4560220"/>
            <a:ext cx="841478" cy="8104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745604" y="2011289"/>
            <a:ext cx="100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l</a:t>
            </a:r>
            <a:r>
              <a:rPr lang="en-US" sz="1000" dirty="0" smtClean="0"/>
              <a:t>ow address</a:t>
            </a:r>
            <a:endParaRPr 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1745604" y="5572130"/>
            <a:ext cx="100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high address</a:t>
            </a:r>
            <a:endParaRPr 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5016824" y="6174452"/>
            <a:ext cx="1743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 Callee’s View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886581" y="3850307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- 24</a:t>
            </a:r>
            <a:endParaRPr lang="en-US" sz="1000" dirty="0"/>
          </a:p>
        </p:txBody>
      </p:sp>
      <p:sp>
        <p:nvSpPr>
          <p:cNvPr id="70" name="TextBox 69"/>
          <p:cNvSpPr txBox="1"/>
          <p:nvPr/>
        </p:nvSpPr>
        <p:spPr>
          <a:xfrm>
            <a:off x="2886581" y="4083986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- 20</a:t>
            </a:r>
            <a:endParaRPr 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2902081" y="4322103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- 16</a:t>
            </a:r>
            <a:endParaRPr 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2925278" y="4560220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- 12</a:t>
            </a:r>
            <a:endParaRPr lang="en-US" sz="1000" dirty="0"/>
          </a:p>
        </p:txBody>
      </p:sp>
      <p:sp>
        <p:nvSpPr>
          <p:cNvPr id="73" name="TextBox 72"/>
          <p:cNvSpPr txBox="1"/>
          <p:nvPr/>
        </p:nvSpPr>
        <p:spPr>
          <a:xfrm>
            <a:off x="2925278" y="4798337"/>
            <a:ext cx="61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- 8</a:t>
            </a:r>
            <a:endParaRPr lang="en-US" sz="1000" dirty="0"/>
          </a:p>
        </p:txBody>
      </p:sp>
      <p:sp>
        <p:nvSpPr>
          <p:cNvPr id="74" name="TextBox 73"/>
          <p:cNvSpPr txBox="1"/>
          <p:nvPr/>
        </p:nvSpPr>
        <p:spPr>
          <a:xfrm>
            <a:off x="2925278" y="5037791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- 4</a:t>
            </a:r>
            <a:endParaRPr 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2925278" y="5278738"/>
            <a:ext cx="4576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</a:t>
            </a:r>
            <a:endParaRPr lang="en-US" sz="1000" dirty="0"/>
          </a:p>
        </p:txBody>
      </p:sp>
      <p:sp>
        <p:nvSpPr>
          <p:cNvPr id="76" name="Rectangle 75"/>
          <p:cNvSpPr/>
          <p:nvPr/>
        </p:nvSpPr>
        <p:spPr>
          <a:xfrm>
            <a:off x="5751110" y="3568134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arg3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611682" y="3695573"/>
            <a:ext cx="1069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incoming</a:t>
            </a:r>
          </a:p>
          <a:p>
            <a:pPr algn="ctr"/>
            <a:r>
              <a:rPr lang="en-US" sz="1000" dirty="0" smtClean="0"/>
              <a:t>arguments</a:t>
            </a:r>
            <a:endParaRPr lang="en-US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6972148" y="3597436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- 28</a:t>
            </a:r>
            <a:endParaRPr lang="en-US" sz="1000" dirty="0"/>
          </a:p>
        </p:txBody>
      </p:sp>
      <p:sp>
        <p:nvSpPr>
          <p:cNvPr id="79" name="Rectangle 78"/>
          <p:cNvSpPr/>
          <p:nvPr/>
        </p:nvSpPr>
        <p:spPr>
          <a:xfrm>
            <a:off x="5751110" y="3810689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arg2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751110" y="4044368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arg1</a:t>
            </a:r>
            <a:endParaRPr lang="en-US" sz="1050" dirty="0">
              <a:solidFill>
                <a:srgbClr val="000000"/>
              </a:solidFill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 flipH="1">
            <a:off x="4865683" y="3568134"/>
            <a:ext cx="761786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 flipV="1">
            <a:off x="4865683" y="4282485"/>
            <a:ext cx="761786" cy="1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5208091" y="3568134"/>
            <a:ext cx="0" cy="127439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5208091" y="4095683"/>
            <a:ext cx="0" cy="186802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972148" y="3802585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- 24</a:t>
            </a:r>
            <a:endParaRPr lang="en-US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6972148" y="4036264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- 20</a:t>
            </a:r>
            <a:endParaRPr lang="en-US" sz="1000" dirty="0"/>
          </a:p>
        </p:txBody>
      </p:sp>
      <p:sp>
        <p:nvSpPr>
          <p:cNvPr id="87" name="Rectangle 86"/>
          <p:cNvSpPr/>
          <p:nvPr/>
        </p:nvSpPr>
        <p:spPr>
          <a:xfrm>
            <a:off x="5751110" y="2324632"/>
            <a:ext cx="1111303" cy="124350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4873380" y="2831719"/>
            <a:ext cx="740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</a:t>
            </a:r>
            <a:r>
              <a:rPr lang="en-US" sz="1000" dirty="0" smtClean="0"/>
              <a:t>ree stack space</a:t>
            </a:r>
            <a:endParaRPr lang="en-US" sz="1000" dirty="0"/>
          </a:p>
        </p:txBody>
      </p:sp>
      <p:cxnSp>
        <p:nvCxnSpPr>
          <p:cNvPr id="90" name="Straight Connector 89"/>
          <p:cNvCxnSpPr/>
          <p:nvPr/>
        </p:nvCxnSpPr>
        <p:spPr>
          <a:xfrm flipH="1">
            <a:off x="4804107" y="2341713"/>
            <a:ext cx="761786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8" idx="0"/>
          </p:cNvCxnSpPr>
          <p:nvPr/>
        </p:nvCxnSpPr>
        <p:spPr>
          <a:xfrm flipV="1">
            <a:off x="5243815" y="2324633"/>
            <a:ext cx="10458" cy="507086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88" idx="2"/>
          </p:cNvCxnSpPr>
          <p:nvPr/>
        </p:nvCxnSpPr>
        <p:spPr>
          <a:xfrm>
            <a:off x="5243815" y="3231829"/>
            <a:ext cx="10458" cy="336305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831171" y="1963567"/>
            <a:ext cx="100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l</a:t>
            </a:r>
            <a:r>
              <a:rPr lang="en-US" sz="1000" dirty="0" smtClean="0"/>
              <a:t>ow address</a:t>
            </a:r>
            <a:endParaRPr lang="en-US" sz="1000" dirty="0"/>
          </a:p>
        </p:txBody>
      </p:sp>
      <p:sp>
        <p:nvSpPr>
          <p:cNvPr id="95" name="Rectangle 94"/>
          <p:cNvSpPr/>
          <p:nvPr/>
        </p:nvSpPr>
        <p:spPr>
          <a:xfrm>
            <a:off x="5751110" y="4282485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Return point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927259" y="4286032"/>
            <a:ext cx="4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base</a:t>
            </a:r>
            <a:endParaRPr lang="en-US" sz="1000" dirty="0"/>
          </a:p>
        </p:txBody>
      </p:sp>
      <p:cxnSp>
        <p:nvCxnSpPr>
          <p:cNvPr id="97" name="Straight Arrow Connector 96"/>
          <p:cNvCxnSpPr>
            <a:endCxn id="95" idx="1"/>
          </p:cNvCxnSpPr>
          <p:nvPr/>
        </p:nvCxnSpPr>
        <p:spPr>
          <a:xfrm>
            <a:off x="5367945" y="4401544"/>
            <a:ext cx="383165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7010845" y="4265364"/>
            <a:ext cx="4576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</a:t>
            </a:r>
            <a:endParaRPr lang="en-US" sz="1000" dirty="0"/>
          </a:p>
        </p:txBody>
      </p:sp>
      <p:sp>
        <p:nvSpPr>
          <p:cNvPr id="100" name="Rectangle 99"/>
          <p:cNvSpPr/>
          <p:nvPr/>
        </p:nvSpPr>
        <p:spPr>
          <a:xfrm>
            <a:off x="5751110" y="4516859"/>
            <a:ext cx="1111303" cy="1008100"/>
          </a:xfrm>
          <a:prstGeom prst="rect">
            <a:avLst/>
          </a:prstGeom>
          <a:pattFill prst="pct50">
            <a:fgClr>
              <a:prstClr val="black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5831171" y="5563593"/>
            <a:ext cx="100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high address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87097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4503" y="0"/>
            <a:ext cx="4572538" cy="500303"/>
          </a:xfrm>
        </p:spPr>
        <p:txBody>
          <a:bodyPr>
            <a:noAutofit/>
          </a:bodyPr>
          <a:lstStyle/>
          <a:p>
            <a:r>
              <a:rPr lang="en-US" sz="2000" b="1" u="sng" dirty="0" smtClean="0"/>
              <a:t>Procedure Call Extended to Closures</a:t>
            </a:r>
            <a:endParaRPr lang="en-US" sz="2000" b="1" u="sng" dirty="0"/>
          </a:p>
        </p:txBody>
      </p:sp>
      <p:sp>
        <p:nvSpPr>
          <p:cNvPr id="4" name="Rectangle 3"/>
          <p:cNvSpPr/>
          <p:nvPr/>
        </p:nvSpPr>
        <p:spPr>
          <a:xfrm>
            <a:off x="1665543" y="2387748"/>
            <a:ext cx="1111303" cy="124350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39209" y="6355360"/>
            <a:ext cx="170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 Caller’s View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65543" y="3631582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arg3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1509" y="2864047"/>
            <a:ext cx="740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</a:t>
            </a:r>
            <a:r>
              <a:rPr lang="en-US" sz="1000" dirty="0" smtClean="0"/>
              <a:t>ree stack space</a:t>
            </a:r>
            <a:endParaRPr lang="en-US" sz="1000" dirty="0"/>
          </a:p>
        </p:txBody>
      </p:sp>
      <p:sp>
        <p:nvSpPr>
          <p:cNvPr id="9" name="Rectangle 8"/>
          <p:cNvSpPr/>
          <p:nvPr/>
        </p:nvSpPr>
        <p:spPr>
          <a:xfrm>
            <a:off x="1665543" y="4584291"/>
            <a:ext cx="1111303" cy="24581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2960" y="3736503"/>
            <a:ext cx="1069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outgoing</a:t>
            </a:r>
          </a:p>
          <a:p>
            <a:pPr algn="ctr"/>
            <a:r>
              <a:rPr lang="en-US" sz="1000" dirty="0" smtClean="0"/>
              <a:t>arguments</a:t>
            </a:r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2878884" y="4136613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- 28</a:t>
            </a:r>
            <a:endParaRPr lang="en-US" sz="1000" dirty="0"/>
          </a:p>
        </p:txBody>
      </p:sp>
      <p:sp>
        <p:nvSpPr>
          <p:cNvPr id="15" name="Rectangle 14"/>
          <p:cNvSpPr/>
          <p:nvPr/>
        </p:nvSpPr>
        <p:spPr>
          <a:xfrm>
            <a:off x="1665543" y="3866108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arg2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65543" y="4099787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arg1</a:t>
            </a:r>
            <a:endParaRPr lang="en-US" sz="1050" dirty="0">
              <a:solidFill>
                <a:srgbClr val="00000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410660" y="3600462"/>
            <a:ext cx="1069666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410660" y="2374041"/>
            <a:ext cx="1069666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410660" y="4314813"/>
            <a:ext cx="1069666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665543" y="4837719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local2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665543" y="5075836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local1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665543" y="5577643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closure old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665543" y="5819255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000000"/>
                </a:solidFill>
              </a:rPr>
              <a:t>r</a:t>
            </a:r>
            <a:r>
              <a:rPr lang="en-US" sz="1050" dirty="0" smtClean="0">
                <a:solidFill>
                  <a:srgbClr val="000000"/>
                </a:solidFill>
              </a:rPr>
              <a:t>eturn point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18540" y="5807408"/>
            <a:ext cx="4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base</a:t>
            </a:r>
            <a:endParaRPr lang="en-US" sz="1000" dirty="0"/>
          </a:p>
        </p:txBody>
      </p:sp>
      <p:cxnSp>
        <p:nvCxnSpPr>
          <p:cNvPr id="29" name="Straight Arrow Connector 28"/>
          <p:cNvCxnSpPr>
            <a:endCxn id="26" idx="1"/>
          </p:cNvCxnSpPr>
          <p:nvPr/>
        </p:nvCxnSpPr>
        <p:spPr>
          <a:xfrm>
            <a:off x="1108361" y="5938314"/>
            <a:ext cx="557182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418357" y="5553407"/>
            <a:ext cx="1061970" cy="11847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18357" y="5083920"/>
            <a:ext cx="100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locals</a:t>
            </a:r>
            <a:endParaRPr lang="en-US" sz="1000" dirty="0"/>
          </a:p>
        </p:txBody>
      </p:sp>
      <p:cxnSp>
        <p:nvCxnSpPr>
          <p:cNvPr id="33" name="Straight Arrow Connector 32"/>
          <p:cNvCxnSpPr>
            <a:stCxn id="8" idx="0"/>
          </p:cNvCxnSpPr>
          <p:nvPr/>
        </p:nvCxnSpPr>
        <p:spPr>
          <a:xfrm flipV="1">
            <a:off x="911944" y="2356961"/>
            <a:ext cx="10458" cy="507086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0"/>
          </p:cNvCxnSpPr>
          <p:nvPr/>
        </p:nvCxnSpPr>
        <p:spPr>
          <a:xfrm flipV="1">
            <a:off x="937793" y="3609064"/>
            <a:ext cx="0" cy="127439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1" idx="2"/>
          </p:cNvCxnSpPr>
          <p:nvPr/>
        </p:nvCxnSpPr>
        <p:spPr>
          <a:xfrm>
            <a:off x="937793" y="4136613"/>
            <a:ext cx="0" cy="186802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8" idx="2"/>
          </p:cNvCxnSpPr>
          <p:nvPr/>
        </p:nvCxnSpPr>
        <p:spPr>
          <a:xfrm>
            <a:off x="911944" y="3264157"/>
            <a:ext cx="10458" cy="336305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2" idx="0"/>
          </p:cNvCxnSpPr>
          <p:nvPr/>
        </p:nvCxnSpPr>
        <p:spPr>
          <a:xfrm flipV="1">
            <a:off x="922402" y="4837719"/>
            <a:ext cx="0" cy="246201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2" idx="2"/>
          </p:cNvCxnSpPr>
          <p:nvPr/>
        </p:nvCxnSpPr>
        <p:spPr>
          <a:xfrm>
            <a:off x="922402" y="5330141"/>
            <a:ext cx="0" cy="223266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410660" y="4837719"/>
            <a:ext cx="1069666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745604" y="2080562"/>
            <a:ext cx="100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l</a:t>
            </a:r>
            <a:r>
              <a:rPr lang="en-US" sz="1000" dirty="0" smtClean="0"/>
              <a:t>ow address</a:t>
            </a:r>
            <a:endParaRPr 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1745604" y="6049261"/>
            <a:ext cx="100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high address</a:t>
            </a:r>
            <a:endParaRPr 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5127164" y="6355360"/>
            <a:ext cx="1735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 Callee’s View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878884" y="4358309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- 24</a:t>
            </a:r>
            <a:endParaRPr lang="en-US" sz="1000" dirty="0"/>
          </a:p>
        </p:txBody>
      </p:sp>
      <p:sp>
        <p:nvSpPr>
          <p:cNvPr id="70" name="TextBox 69"/>
          <p:cNvSpPr txBox="1"/>
          <p:nvPr/>
        </p:nvSpPr>
        <p:spPr>
          <a:xfrm>
            <a:off x="2886581" y="4584291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- 20</a:t>
            </a:r>
            <a:endParaRPr 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2902081" y="4830105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- 16</a:t>
            </a:r>
            <a:endParaRPr 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2894490" y="5075919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- 12</a:t>
            </a:r>
            <a:endParaRPr lang="en-US" sz="1000" dirty="0"/>
          </a:p>
        </p:txBody>
      </p:sp>
      <p:sp>
        <p:nvSpPr>
          <p:cNvPr id="73" name="TextBox 72"/>
          <p:cNvSpPr txBox="1"/>
          <p:nvPr/>
        </p:nvSpPr>
        <p:spPr>
          <a:xfrm>
            <a:off x="2894490" y="5337127"/>
            <a:ext cx="61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- 8</a:t>
            </a:r>
            <a:endParaRPr lang="en-US" sz="1000" dirty="0"/>
          </a:p>
        </p:txBody>
      </p:sp>
      <p:sp>
        <p:nvSpPr>
          <p:cNvPr id="74" name="TextBox 73"/>
          <p:cNvSpPr txBox="1"/>
          <p:nvPr/>
        </p:nvSpPr>
        <p:spPr>
          <a:xfrm>
            <a:off x="2902187" y="5576581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- 4</a:t>
            </a:r>
            <a:endParaRPr 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2925278" y="5817528"/>
            <a:ext cx="4576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</a:t>
            </a:r>
            <a:endParaRPr lang="en-US" sz="1000" dirty="0"/>
          </a:p>
        </p:txBody>
      </p:sp>
      <p:sp>
        <p:nvSpPr>
          <p:cNvPr id="80" name="Rectangle 79"/>
          <p:cNvSpPr/>
          <p:nvPr/>
        </p:nvSpPr>
        <p:spPr>
          <a:xfrm>
            <a:off x="5335472" y="4358310"/>
            <a:ext cx="1111303" cy="24622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000000"/>
                </a:solidFill>
              </a:rPr>
              <a:t>c</a:t>
            </a:r>
            <a:r>
              <a:rPr lang="en-US" sz="1050" dirty="0" smtClean="0">
                <a:solidFill>
                  <a:srgbClr val="000000"/>
                </a:solidFill>
              </a:rPr>
              <a:t>losure old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556510" y="4390326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- 4</a:t>
            </a:r>
            <a:endParaRPr lang="en-US" sz="1000" dirty="0"/>
          </a:p>
        </p:txBody>
      </p:sp>
      <p:sp>
        <p:nvSpPr>
          <p:cNvPr id="95" name="Rectangle 94"/>
          <p:cNvSpPr/>
          <p:nvPr/>
        </p:nvSpPr>
        <p:spPr>
          <a:xfrm>
            <a:off x="5335472" y="4599602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000000"/>
                </a:solidFill>
              </a:rPr>
              <a:t>r</a:t>
            </a:r>
            <a:r>
              <a:rPr lang="en-US" sz="1050" dirty="0" smtClean="0">
                <a:solidFill>
                  <a:srgbClr val="000000"/>
                </a:solidFill>
              </a:rPr>
              <a:t>eturn point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380772" y="4570821"/>
            <a:ext cx="4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base</a:t>
            </a:r>
            <a:endParaRPr lang="en-US" sz="1000" dirty="0"/>
          </a:p>
        </p:txBody>
      </p:sp>
      <p:cxnSp>
        <p:nvCxnSpPr>
          <p:cNvPr id="97" name="Straight Arrow Connector 96"/>
          <p:cNvCxnSpPr>
            <a:endCxn id="95" idx="1"/>
          </p:cNvCxnSpPr>
          <p:nvPr/>
        </p:nvCxnSpPr>
        <p:spPr>
          <a:xfrm>
            <a:off x="4778290" y="4718661"/>
            <a:ext cx="557182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6595207" y="4619426"/>
            <a:ext cx="4576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</a:t>
            </a:r>
            <a:endParaRPr lang="en-US" sz="1000" dirty="0"/>
          </a:p>
        </p:txBody>
      </p:sp>
      <p:sp>
        <p:nvSpPr>
          <p:cNvPr id="100" name="Rectangle 99"/>
          <p:cNvSpPr/>
          <p:nvPr/>
        </p:nvSpPr>
        <p:spPr>
          <a:xfrm>
            <a:off x="5335472" y="4830512"/>
            <a:ext cx="1111303" cy="1223117"/>
          </a:xfrm>
          <a:prstGeom prst="rect">
            <a:avLst/>
          </a:prstGeom>
          <a:pattFill prst="pct50">
            <a:fgClr>
              <a:prstClr val="black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5415533" y="6080049"/>
            <a:ext cx="100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high address</a:t>
            </a:r>
            <a:endParaRPr lang="en-US" sz="1000" dirty="0"/>
          </a:p>
        </p:txBody>
      </p:sp>
      <p:sp>
        <p:nvSpPr>
          <p:cNvPr id="63" name="Rectangle 62"/>
          <p:cNvSpPr/>
          <p:nvPr/>
        </p:nvSpPr>
        <p:spPr>
          <a:xfrm>
            <a:off x="1663661" y="5313953"/>
            <a:ext cx="1111303" cy="25926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local1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876542" y="3897276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- 32</a:t>
            </a:r>
            <a:endParaRPr lang="en-US" sz="1000" dirty="0"/>
          </a:p>
        </p:txBody>
      </p:sp>
      <p:sp>
        <p:nvSpPr>
          <p:cNvPr id="89" name="Rectangle 88"/>
          <p:cNvSpPr/>
          <p:nvPr/>
        </p:nvSpPr>
        <p:spPr>
          <a:xfrm>
            <a:off x="1665543" y="4346174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863699" y="3624622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- 36</a:t>
            </a:r>
            <a:endParaRPr lang="en-US" sz="1000" dirty="0"/>
          </a:p>
        </p:txBody>
      </p:sp>
      <p:sp>
        <p:nvSpPr>
          <p:cNvPr id="98" name="Rectangle 97"/>
          <p:cNvSpPr/>
          <p:nvPr/>
        </p:nvSpPr>
        <p:spPr>
          <a:xfrm>
            <a:off x="5335472" y="2417607"/>
            <a:ext cx="1111303" cy="124350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5335472" y="3661441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arg3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211438" y="2893906"/>
            <a:ext cx="740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</a:t>
            </a:r>
            <a:r>
              <a:rPr lang="en-US" sz="1000" dirty="0" smtClean="0"/>
              <a:t>ree stack space</a:t>
            </a:r>
            <a:endParaRPr lang="en-US" sz="1000" dirty="0"/>
          </a:p>
        </p:txBody>
      </p:sp>
      <p:sp>
        <p:nvSpPr>
          <p:cNvPr id="104" name="TextBox 103"/>
          <p:cNvSpPr txBox="1"/>
          <p:nvPr/>
        </p:nvSpPr>
        <p:spPr>
          <a:xfrm>
            <a:off x="4057498" y="3757760"/>
            <a:ext cx="1069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incoming</a:t>
            </a:r>
          </a:p>
          <a:p>
            <a:pPr algn="ctr"/>
            <a:r>
              <a:rPr lang="en-US" sz="1000" dirty="0" smtClean="0"/>
              <a:t>arguments</a:t>
            </a:r>
            <a:endParaRPr lang="en-US" sz="1000" dirty="0"/>
          </a:p>
        </p:txBody>
      </p:sp>
      <p:sp>
        <p:nvSpPr>
          <p:cNvPr id="105" name="TextBox 104"/>
          <p:cNvSpPr txBox="1"/>
          <p:nvPr/>
        </p:nvSpPr>
        <p:spPr>
          <a:xfrm>
            <a:off x="6548813" y="4166472"/>
            <a:ext cx="61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- 8</a:t>
            </a:r>
            <a:endParaRPr lang="en-US" sz="1000" dirty="0"/>
          </a:p>
        </p:txBody>
      </p:sp>
      <p:sp>
        <p:nvSpPr>
          <p:cNvPr id="106" name="Rectangle 105"/>
          <p:cNvSpPr/>
          <p:nvPr/>
        </p:nvSpPr>
        <p:spPr>
          <a:xfrm>
            <a:off x="5335472" y="3895967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arg2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5335472" y="4129646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arg1</a:t>
            </a:r>
            <a:endParaRPr lang="en-US" sz="1050" dirty="0">
              <a:solidFill>
                <a:srgbClr val="000000"/>
              </a:solidFill>
            </a:endParaRPr>
          </a:p>
        </p:txBody>
      </p:sp>
      <p:cxnSp>
        <p:nvCxnSpPr>
          <p:cNvPr id="108" name="Straight Connector 107"/>
          <p:cNvCxnSpPr/>
          <p:nvPr/>
        </p:nvCxnSpPr>
        <p:spPr>
          <a:xfrm flipH="1">
            <a:off x="4080589" y="3630321"/>
            <a:ext cx="1069666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>
            <a:off x="4080589" y="2403900"/>
            <a:ext cx="1069666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>
            <a:off x="4080589" y="4344672"/>
            <a:ext cx="1069666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103" idx="0"/>
          </p:cNvCxnSpPr>
          <p:nvPr/>
        </p:nvCxnSpPr>
        <p:spPr>
          <a:xfrm flipV="1">
            <a:off x="4581873" y="2386820"/>
            <a:ext cx="10458" cy="507086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04" idx="0"/>
          </p:cNvCxnSpPr>
          <p:nvPr/>
        </p:nvCxnSpPr>
        <p:spPr>
          <a:xfrm flipV="1">
            <a:off x="4592331" y="3630321"/>
            <a:ext cx="0" cy="127439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04" idx="2"/>
          </p:cNvCxnSpPr>
          <p:nvPr/>
        </p:nvCxnSpPr>
        <p:spPr>
          <a:xfrm>
            <a:off x="4592331" y="4157870"/>
            <a:ext cx="0" cy="186802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03" idx="2"/>
          </p:cNvCxnSpPr>
          <p:nvPr/>
        </p:nvCxnSpPr>
        <p:spPr>
          <a:xfrm>
            <a:off x="4581873" y="3294016"/>
            <a:ext cx="10458" cy="336305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5415533" y="2102724"/>
            <a:ext cx="100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l</a:t>
            </a:r>
            <a:r>
              <a:rPr lang="en-US" sz="1000" dirty="0" smtClean="0"/>
              <a:t>ow address</a:t>
            </a:r>
            <a:endParaRPr lang="en-US" sz="1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6546471" y="3927135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- 12</a:t>
            </a:r>
            <a:endParaRPr lang="en-US" sz="1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6533628" y="3654481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- 16</a:t>
            </a:r>
            <a:endParaRPr lang="en-US" sz="1000" dirty="0"/>
          </a:p>
        </p:txBody>
      </p:sp>
      <p:sp>
        <p:nvSpPr>
          <p:cNvPr id="118" name="Rectangle 117"/>
          <p:cNvSpPr/>
          <p:nvPr/>
        </p:nvSpPr>
        <p:spPr>
          <a:xfrm>
            <a:off x="3655786" y="877605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label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3655786" y="1115722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000000"/>
                </a:solidFill>
              </a:rPr>
              <a:t>f</a:t>
            </a:r>
            <a:r>
              <a:rPr lang="en-US" sz="1050" dirty="0" smtClean="0">
                <a:solidFill>
                  <a:srgbClr val="000000"/>
                </a:solidFill>
              </a:rPr>
              <a:t>ree var1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3655786" y="1349401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000000"/>
                </a:solidFill>
              </a:rPr>
              <a:t>f</a:t>
            </a:r>
            <a:r>
              <a:rPr lang="en-US" sz="1050" dirty="0" smtClean="0">
                <a:solidFill>
                  <a:srgbClr val="000000"/>
                </a:solidFill>
              </a:rPr>
              <a:t>ree var2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515288" y="855887"/>
            <a:ext cx="73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Closure - 2 </a:t>
            </a:r>
          </a:p>
          <a:p>
            <a:endParaRPr lang="en-US" sz="1000" dirty="0"/>
          </a:p>
        </p:txBody>
      </p:sp>
      <p:cxnSp>
        <p:nvCxnSpPr>
          <p:cNvPr id="122" name="Straight Arrow Connector 121"/>
          <p:cNvCxnSpPr>
            <a:endCxn id="118" idx="1"/>
          </p:cNvCxnSpPr>
          <p:nvPr/>
        </p:nvCxnSpPr>
        <p:spPr>
          <a:xfrm>
            <a:off x="3225030" y="992612"/>
            <a:ext cx="430756" cy="4052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4813271" y="874277"/>
            <a:ext cx="4369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%edi</a:t>
            </a:r>
            <a:endParaRPr lang="en-US" sz="1000" dirty="0"/>
          </a:p>
        </p:txBody>
      </p:sp>
      <p:sp>
        <p:nvSpPr>
          <p:cNvPr id="124" name="TextBox 123"/>
          <p:cNvSpPr txBox="1"/>
          <p:nvPr/>
        </p:nvSpPr>
        <p:spPr>
          <a:xfrm>
            <a:off x="3707393" y="628056"/>
            <a:ext cx="100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l</a:t>
            </a:r>
            <a:r>
              <a:rPr lang="en-US" sz="1000" dirty="0" smtClean="0"/>
              <a:t>ow address</a:t>
            </a:r>
            <a:endParaRPr lang="en-US" sz="1000" dirty="0"/>
          </a:p>
        </p:txBody>
      </p:sp>
      <p:sp>
        <p:nvSpPr>
          <p:cNvPr id="125" name="TextBox 124"/>
          <p:cNvSpPr txBox="1"/>
          <p:nvPr/>
        </p:nvSpPr>
        <p:spPr>
          <a:xfrm>
            <a:off x="3707393" y="1600815"/>
            <a:ext cx="100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high address</a:t>
            </a:r>
            <a:endParaRPr lang="en-US" sz="1000" dirty="0"/>
          </a:p>
        </p:txBody>
      </p:sp>
      <p:sp>
        <p:nvSpPr>
          <p:cNvPr id="126" name="TextBox 125"/>
          <p:cNvSpPr txBox="1"/>
          <p:nvPr/>
        </p:nvSpPr>
        <p:spPr>
          <a:xfrm>
            <a:off x="4808205" y="1095593"/>
            <a:ext cx="6238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%edi + 4</a:t>
            </a:r>
            <a:endParaRPr lang="en-US" sz="1000" dirty="0"/>
          </a:p>
        </p:txBody>
      </p:sp>
      <p:sp>
        <p:nvSpPr>
          <p:cNvPr id="127" name="TextBox 126"/>
          <p:cNvSpPr txBox="1"/>
          <p:nvPr/>
        </p:nvSpPr>
        <p:spPr>
          <a:xfrm>
            <a:off x="4825071" y="1341297"/>
            <a:ext cx="6238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%edi + 8</a:t>
            </a:r>
            <a:endParaRPr 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6037071" y="874277"/>
            <a:ext cx="2308670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ndale Mono"/>
                <a:cs typeface="Andale Mono"/>
              </a:rPr>
              <a:t>%</a:t>
            </a:r>
            <a:r>
              <a:rPr lang="en-US" sz="1200" dirty="0" err="1" smtClean="0">
                <a:latin typeface="Andale Mono"/>
                <a:cs typeface="Andale Mono"/>
              </a:rPr>
              <a:t>edi</a:t>
            </a:r>
            <a:r>
              <a:rPr lang="en-US" sz="1200" dirty="0" smtClean="0">
                <a:latin typeface="Andale Mono"/>
                <a:cs typeface="Andale Mono"/>
              </a:rPr>
              <a:t>  current closure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%</a:t>
            </a:r>
            <a:r>
              <a:rPr lang="en-US" sz="1200" dirty="0" err="1" smtClean="0">
                <a:latin typeface="Andale Mono"/>
                <a:cs typeface="Andale Mono"/>
              </a:rPr>
              <a:t>esp</a:t>
            </a:r>
            <a:r>
              <a:rPr lang="en-US" sz="1200" dirty="0" smtClean="0">
                <a:latin typeface="Andale Mono"/>
                <a:cs typeface="Andale Mono"/>
              </a:rPr>
              <a:t>  stack pointer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%</a:t>
            </a:r>
            <a:r>
              <a:rPr lang="en-US" sz="1200" dirty="0" err="1" smtClean="0">
                <a:latin typeface="Andale Mono"/>
                <a:cs typeface="Andale Mono"/>
              </a:rPr>
              <a:t>ebp</a:t>
            </a:r>
            <a:r>
              <a:rPr lang="en-US" sz="1200" dirty="0" smtClean="0">
                <a:latin typeface="Andale Mono"/>
                <a:cs typeface="Andale Mono"/>
              </a:rPr>
              <a:t>  free heap pointer</a:t>
            </a:r>
            <a:endParaRPr lang="en-US" sz="1200" dirty="0">
              <a:latin typeface="Andale Mono"/>
              <a:cs typeface="Andale Mon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56267" y="85295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84079" y="1220526"/>
            <a:ext cx="294095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The closure value saved in the stack has its tag field set so we must correct by -2 when we use this pointer.  E.g. </a:t>
            </a:r>
            <a:r>
              <a:rPr lang="en-US" sz="1100" dirty="0" err="1" smtClean="0"/>
              <a:t>jmp</a:t>
            </a:r>
            <a:r>
              <a:rPr lang="en-US" sz="1100" dirty="0" smtClean="0"/>
              <a:t> *-2(%</a:t>
            </a:r>
            <a:r>
              <a:rPr lang="en-US" sz="1100" dirty="0" err="1" smtClean="0"/>
              <a:t>esp</a:t>
            </a:r>
            <a:r>
              <a:rPr lang="en-US" sz="1100" dirty="0" smtClean="0"/>
              <a:t>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75870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7073</TotalTime>
  <Words>2504</Words>
  <Application>Microsoft Macintosh PowerPoint</Application>
  <PresentationFormat>On-screen Show (4:3)</PresentationFormat>
  <Paragraphs>370</Paragraphs>
  <Slides>21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P’lar: A Scheme Compiler for Chess Programs</vt:lpstr>
      <vt:lpstr>Requirements</vt:lpstr>
      <vt:lpstr>Design Decisions</vt:lpstr>
      <vt:lpstr>Design Decisions</vt:lpstr>
      <vt:lpstr>Representation of Values</vt:lpstr>
      <vt:lpstr>Runtime</vt:lpstr>
      <vt:lpstr>Runtime Representation</vt:lpstr>
      <vt:lpstr>Procedure Call</vt:lpstr>
      <vt:lpstr>Procedure Call Extended to Closures</vt:lpstr>
      <vt:lpstr>Function Call</vt:lpstr>
      <vt:lpstr>Proper Tail Call</vt:lpstr>
      <vt:lpstr>Proper Tail Call (BAD)</vt:lpstr>
      <vt:lpstr>Emit-tail-app</vt:lpstr>
      <vt:lpstr>Procedure Call</vt:lpstr>
      <vt:lpstr>Emit-tail-funcall</vt:lpstr>
      <vt:lpstr>Intermediate Language (IL)</vt:lpstr>
      <vt:lpstr>Free Variables</vt:lpstr>
      <vt:lpstr>Convert Lambda to Closure</vt:lpstr>
      <vt:lpstr>Compiling Closures</vt:lpstr>
      <vt:lpstr>Backup</vt:lpstr>
      <vt:lpstr>PowerPoint Presentation</vt:lpstr>
    </vt:vector>
  </TitlesOfParts>
  <Company>Lake Anne Technology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Pilar: A Scheme Compiler for Chess Programs</dc:title>
  <dc:creator>Mark Cornwell</dc:creator>
  <cp:lastModifiedBy>Mark Cornwell</cp:lastModifiedBy>
  <cp:revision>67</cp:revision>
  <cp:lastPrinted>2015-12-02T01:57:20Z</cp:lastPrinted>
  <dcterms:created xsi:type="dcterms:W3CDTF">2015-10-03T18:09:37Z</dcterms:created>
  <dcterms:modified xsi:type="dcterms:W3CDTF">2015-12-05T18:38:18Z</dcterms:modified>
</cp:coreProperties>
</file>