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18" autoAdjust="0"/>
  </p:normalViewPr>
  <p:slideViewPr>
    <p:cSldViewPr snapToGrid="0" snapToObjects="1">
      <p:cViewPr varScale="1">
        <p:scale>
          <a:sx n="138" d="100"/>
          <a:sy n="138" d="100"/>
        </p:scale>
        <p:origin x="-12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B47B-390B-C241-A7A7-112FF814C3D3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Pilar</a:t>
            </a:r>
            <a:r>
              <a:rPr lang="en-US" dirty="0" smtClean="0"/>
              <a:t>: A Scheme Compiler for Chess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Cornwell</a:t>
            </a:r>
          </a:p>
          <a:p>
            <a:r>
              <a:rPr lang="en-US" dirty="0" smtClean="0"/>
              <a:t>October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419" y="277243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55419" y="179071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_L_7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5419" y="245494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55419" y="2128640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46248" y="2329361"/>
            <a:ext cx="3335859" cy="4143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1100" dirty="0" smtClean="0"/>
              <a:t>_</a:t>
            </a:r>
            <a:r>
              <a:rPr lang="en-US" sz="1100" dirty="0" err="1" smtClean="0"/>
              <a:t>L_scheme_entry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# emit-let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si</a:t>
            </a:r>
            <a:r>
              <a:rPr lang="en-US" sz="1100" dirty="0" smtClean="0">
                <a:solidFill>
                  <a:srgbClr val="C0504D"/>
                </a:solidFill>
              </a:rPr>
              <a:t>   = -4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env</a:t>
            </a:r>
            <a:r>
              <a:rPr lang="en-US" sz="1100" dirty="0" smtClean="0">
                <a:solidFill>
                  <a:srgbClr val="C0504D"/>
                </a:solidFill>
              </a:rPr>
              <a:t>  = ((f7 . "_L_7"))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bindings = ((f (closure f7)))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body = (begin (f))</a:t>
            </a:r>
          </a:p>
          <a:p>
            <a:r>
              <a:rPr lang="en-US" sz="1100" dirty="0" smtClean="0">
                <a:solidFill>
                  <a:srgbClr val="948A54"/>
                </a:solidFill>
              </a:rPr>
              <a:t>1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$_L_7, 0(%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)  ;;  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 </a:t>
            </a:r>
            <a:r>
              <a:rPr lang="en-US" sz="1100" dirty="0" smtClean="0">
                <a:solidFill>
                  <a:srgbClr val="948A54"/>
                </a:solidFill>
              </a:rPr>
              <a:t>set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closure label field</a:t>
            </a:r>
            <a:endParaRPr lang="en-US" sz="1100" dirty="0" smtClean="0">
              <a:solidFill>
                <a:srgbClr val="948A54"/>
              </a:solidFill>
            </a:endParaRPr>
          </a:p>
          <a:p>
            <a:pPr marL="228600" indent="-228600">
              <a:buAutoNum type="arabicPlain" startAt="2"/>
            </a:pP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endParaRPr lang="en-US" sz="1100" dirty="0">
              <a:solidFill>
                <a:srgbClr val="948A54"/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3     add $2,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       ;; &lt;---- closure tag</a:t>
            </a:r>
          </a:p>
          <a:p>
            <a:pPr marL="228600" indent="-228600">
              <a:buAutoNum type="arabicPlain" startAt="4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add $8, %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</a:rPr>
              <a:t>ebp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5 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, -4(%</a:t>
            </a:r>
            <a:r>
              <a:rPr lang="en-US" sz="1100" dirty="0" err="1" smtClean="0">
                <a:solidFill>
                  <a:srgbClr val="948A54"/>
                </a:solidFill>
              </a:rPr>
              <a:t>esp</a:t>
            </a:r>
            <a:r>
              <a:rPr lang="en-US" sz="1100" dirty="0" smtClean="0">
                <a:solidFill>
                  <a:srgbClr val="948A54"/>
                </a:solidFill>
              </a:rPr>
              <a:t>)  ;; &lt;-- here we save it on stack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emit-begin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body=((f))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=((f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si</a:t>
            </a:r>
            <a:r>
              <a:rPr lang="en-US" sz="1100" dirty="0" smtClean="0">
                <a:solidFill>
                  <a:schemeClr val="accent2"/>
                </a:solidFill>
              </a:rPr>
              <a:t>   =-8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  = 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expr</a:t>
            </a:r>
            <a:r>
              <a:rPr lang="en-US" sz="1100" dirty="0" smtClean="0">
                <a:solidFill>
                  <a:schemeClr val="accent2"/>
                </a:solidFill>
              </a:rPr>
              <a:t> = (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r>
              <a:rPr lang="en-US" sz="1100" dirty="0" smtClean="0">
                <a:solidFill>
                  <a:schemeClr val="accent2"/>
                </a:solidFill>
              </a:rPr>
              <a:t> f)</a:t>
            </a:r>
          </a:p>
          <a:p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948A54"/>
                </a:solidFill>
              </a:rPr>
              <a:t>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edi</a:t>
            </a:r>
            <a:r>
              <a:rPr lang="en-US" sz="1100" dirty="0" smtClean="0">
                <a:solidFill>
                  <a:srgbClr val="948A54"/>
                </a:solidFill>
              </a:rPr>
              <a:t>, -8(%</a:t>
            </a:r>
            <a:r>
              <a:rPr lang="en-US" sz="1100" dirty="0" err="1" smtClean="0">
                <a:solidFill>
                  <a:srgbClr val="948A54"/>
                </a:solidFill>
              </a:rPr>
              <a:t>esp</a:t>
            </a:r>
            <a:r>
              <a:rPr lang="en-US" sz="1100" dirty="0" smtClean="0">
                <a:solidFill>
                  <a:srgbClr val="948A54"/>
                </a:solidFill>
              </a:rPr>
              <a:t>)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-4(%</a:t>
            </a:r>
            <a:r>
              <a:rPr lang="en-US" sz="1100" dirty="0" err="1" smtClean="0"/>
              <a:t>esp</a:t>
            </a:r>
            <a:r>
              <a:rPr lang="en-US" sz="1100" dirty="0" smtClean="0"/>
              <a:t>), %</a:t>
            </a:r>
            <a:r>
              <a:rPr lang="en-US" sz="1100" dirty="0" err="1" smtClean="0"/>
              <a:t>edi</a:t>
            </a:r>
            <a:r>
              <a:rPr lang="en-US" sz="1100" dirty="0" smtClean="0"/>
              <a:t>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add $-8, %</a:t>
            </a:r>
            <a:r>
              <a:rPr lang="en-US" sz="1100" dirty="0" err="1" smtClean="0"/>
              <a:t>esp</a:t>
            </a:r>
            <a:r>
              <a:rPr lang="en-US" sz="1100" dirty="0" smtClean="0"/>
              <a:t>    # adjust base</a:t>
            </a:r>
          </a:p>
          <a:p>
            <a:r>
              <a:rPr lang="en-US" sz="1100" dirty="0" smtClean="0"/>
              <a:t>    call *-6(%</a:t>
            </a:r>
            <a:r>
              <a:rPr lang="en-US" sz="1100" dirty="0" err="1" smtClean="0"/>
              <a:t>edi</a:t>
            </a:r>
            <a:r>
              <a:rPr lang="en-US" sz="1100" dirty="0" smtClean="0"/>
              <a:t>)  # &lt;&lt;--------------- why is %</a:t>
            </a:r>
            <a:r>
              <a:rPr lang="en-US" sz="1100" dirty="0" err="1" smtClean="0"/>
              <a:t>edi</a:t>
            </a:r>
            <a:r>
              <a:rPr lang="en-US" sz="1100" dirty="0" smtClean="0"/>
              <a:t> = 0 ??</a:t>
            </a:r>
          </a:p>
          <a:p>
            <a:r>
              <a:rPr lang="en-US" sz="1100" dirty="0" smtClean="0"/>
              <a:t>    add $8, %</a:t>
            </a:r>
            <a:r>
              <a:rPr lang="en-US" sz="1100" dirty="0" err="1" smtClean="0"/>
              <a:t>esp</a:t>
            </a:r>
            <a:r>
              <a:rPr lang="en-US" sz="1100" dirty="0" smtClean="0"/>
              <a:t>    # adjust base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-8(%</a:t>
            </a:r>
            <a:r>
              <a:rPr lang="en-US" sz="1100" dirty="0" err="1" smtClean="0"/>
              <a:t>esp</a:t>
            </a:r>
            <a:r>
              <a:rPr lang="en-US" sz="1100" dirty="0" smtClean="0"/>
              <a:t>), %</a:t>
            </a:r>
            <a:r>
              <a:rPr lang="en-US" sz="1100" dirty="0" err="1" smtClean="0"/>
              <a:t>edi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24138" y="2458172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6" idx="1"/>
          </p:cNvCxnSpPr>
          <p:nvPr/>
        </p:nvCxnSpPr>
        <p:spPr>
          <a:xfrm flipV="1">
            <a:off x="1631220" y="2613694"/>
            <a:ext cx="724199" cy="2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952521" y="4956057"/>
            <a:ext cx="1314160" cy="682408"/>
          </a:xfrm>
          <a:prstGeom prst="wedgeRoundRectCallout">
            <a:avLst>
              <a:gd name="adj1" fmla="val -131380"/>
              <a:gd name="adj2" fmla="val 507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be a tagged closure pointer</a:t>
            </a:r>
            <a:endParaRPr lang="en-US" sz="1200" dirty="0"/>
          </a:p>
        </p:txBody>
      </p:sp>
      <p:cxnSp>
        <p:nvCxnSpPr>
          <p:cNvPr id="22" name="Elbow Connector 21"/>
          <p:cNvCxnSpPr>
            <a:endCxn id="38" idx="1"/>
          </p:cNvCxnSpPr>
          <p:nvPr/>
        </p:nvCxnSpPr>
        <p:spPr>
          <a:xfrm flipV="1">
            <a:off x="3122234" y="1000893"/>
            <a:ext cx="2028277" cy="948565"/>
          </a:xfrm>
          <a:prstGeom prst="bentConnector3">
            <a:avLst>
              <a:gd name="adj1" fmla="val -7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9896" y="0"/>
            <a:ext cx="2870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(codes ((f7 (code () () 12))) </a:t>
            </a:r>
          </a:p>
          <a:p>
            <a:r>
              <a:rPr lang="en-US" dirty="0"/>
              <a:t> </a:t>
            </a:r>
            <a:r>
              <a:rPr lang="en-US" dirty="0" smtClean="0"/>
              <a:t>     (let ((f (closure f7)))</a:t>
            </a:r>
          </a:p>
          <a:p>
            <a:r>
              <a:rPr lang="en-US" dirty="0"/>
              <a:t> </a:t>
            </a:r>
            <a:r>
              <a:rPr lang="en-US" dirty="0" smtClean="0"/>
              <a:t>         (f)))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0511" y="700811"/>
            <a:ext cx="2168034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_L_7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movl</a:t>
            </a:r>
            <a:r>
              <a:rPr lang="en-US" sz="1100" dirty="0" smtClean="0"/>
              <a:t> $48, %</a:t>
            </a:r>
            <a:r>
              <a:rPr lang="en-US" sz="1100" dirty="0" err="1" smtClean="0"/>
              <a:t>eax</a:t>
            </a:r>
            <a:r>
              <a:rPr lang="en-US" sz="1100" dirty="0" smtClean="0"/>
              <a:t>     # </a:t>
            </a:r>
            <a:r>
              <a:rPr lang="en-US" sz="1100" dirty="0" err="1" smtClean="0"/>
              <a:t>immed</a:t>
            </a:r>
            <a:r>
              <a:rPr lang="en-US" sz="1100" dirty="0" smtClean="0"/>
              <a:t> 12</a:t>
            </a:r>
          </a:p>
          <a:p>
            <a:r>
              <a:rPr lang="en-US" sz="1100" dirty="0" smtClean="0"/>
              <a:t>  ret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9934" y="4031866"/>
            <a:ext cx="96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eax</a:t>
            </a:r>
            <a:r>
              <a:rPr lang="en-US" dirty="0" smtClean="0"/>
              <a:t> - 2</a:t>
            </a:r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5" idx="1"/>
          </p:cNvCxnSpPr>
          <p:nvPr/>
        </p:nvCxnSpPr>
        <p:spPr>
          <a:xfrm rot="10800000" flipH="1">
            <a:off x="819933" y="1949460"/>
            <a:ext cx="1535485" cy="2267073"/>
          </a:xfrm>
          <a:prstGeom prst="bentConnector3">
            <a:avLst>
              <a:gd name="adj1" fmla="val -148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55419" y="598767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355419" y="5005951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5419" y="567018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2355419" y="5343877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925317" y="5935834"/>
            <a:ext cx="67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631220" y="6143832"/>
            <a:ext cx="72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8957" y="5638465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- 4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10432" y="5846463"/>
            <a:ext cx="338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49059" y="469094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957" y="5323988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- 8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10930" y="5531986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5317" y="4960151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- 12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7290" y="5168149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1402" y="4639102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- 16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6" idx="1"/>
          </p:cNvCxnSpPr>
          <p:nvPr/>
        </p:nvCxnSpPr>
        <p:spPr>
          <a:xfrm>
            <a:off x="2043375" y="4847100"/>
            <a:ext cx="305684" cy="2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" idx="3"/>
          </p:cNvCxnSpPr>
          <p:nvPr/>
        </p:nvCxnSpPr>
        <p:spPr>
          <a:xfrm rot="5400000" flipH="1" flipV="1">
            <a:off x="1368026" y="3827145"/>
            <a:ext cx="3897004" cy="141632"/>
          </a:xfrm>
          <a:prstGeom prst="bentConnector4">
            <a:avLst>
              <a:gd name="adj1" fmla="val -14"/>
              <a:gd name="adj2" fmla="val 404632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19899" y="3580582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losure-tag = -2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59058" y="5303026"/>
            <a:ext cx="8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edi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45064" y="5643195"/>
            <a:ext cx="31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61518" y="5940471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4752" y="14292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355419" y="43216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1143000"/>
          </a:xfrm>
        </p:spPr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5543" y="2372354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155238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1585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79441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33020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569" y="3743295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6581" y="3645158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5841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209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38848" y="3615856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8848" y="2389435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38848" y="4322103"/>
            <a:ext cx="88801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56832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4806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04655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29585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28401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414918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8848" y="5278738"/>
            <a:ext cx="888019" cy="592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481452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72355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22402" y="3615856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22402" y="4143405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79551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568324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060746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38848" y="4560220"/>
            <a:ext cx="84147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1128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557213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16824" y="6174452"/>
            <a:ext cx="17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86581" y="3850307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08398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32210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925278" y="4560220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925278" y="479833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25278" y="503779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27873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751110" y="356813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1682" y="369557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148" y="359743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5751110" y="381068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51110" y="404436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865683" y="3568134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865683" y="4282485"/>
            <a:ext cx="76178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208091" y="356813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08091" y="409568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72148" y="380258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972148" y="4036264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5751110" y="2324632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3380" y="2831719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4804107" y="2341713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0"/>
          </p:cNvCxnSpPr>
          <p:nvPr/>
        </p:nvCxnSpPr>
        <p:spPr>
          <a:xfrm flipV="1">
            <a:off x="5243815" y="2324633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2"/>
          </p:cNvCxnSpPr>
          <p:nvPr/>
        </p:nvCxnSpPr>
        <p:spPr>
          <a:xfrm>
            <a:off x="5243815" y="3231829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31171" y="1963567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751110" y="428248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27259" y="428603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5367945" y="4401544"/>
            <a:ext cx="38316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10845" y="4265364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751110" y="4516859"/>
            <a:ext cx="1111303" cy="1008100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831171" y="5563593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709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503" y="0"/>
            <a:ext cx="4572538" cy="500303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Procedure Call Extended to Closures</a:t>
            </a:r>
            <a:endParaRPr lang="en-US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665543" y="2387748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355360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3158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64047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584291"/>
            <a:ext cx="1111303" cy="245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960" y="373650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8884" y="413661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6610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978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660" y="360046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0660" y="237404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0660" y="4314813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83771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507583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577643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81925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807408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938314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8357" y="5553407"/>
            <a:ext cx="1061970" cy="1184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508392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56961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37793" y="360906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37793" y="413661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64157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837719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330141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0660" y="4837719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80562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6049261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127164" y="6355360"/>
            <a:ext cx="173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78884" y="435830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58429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83010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94490" y="507591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4490" y="533712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02187" y="557658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81752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335472" y="4358310"/>
            <a:ext cx="1111303" cy="2462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c</a:t>
            </a:r>
            <a:r>
              <a:rPr lang="en-US" sz="1050" dirty="0" smtClean="0">
                <a:solidFill>
                  <a:srgbClr val="000000"/>
                </a:solidFill>
              </a:rPr>
              <a:t>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6510" y="439032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335472" y="459960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80772" y="4570821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4778290" y="4718661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5207" y="4619426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335472" y="4830512"/>
            <a:ext cx="1111303" cy="1223117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15533" y="608004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1663661" y="5313953"/>
            <a:ext cx="1111303" cy="2592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6542" y="389727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- 32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665543" y="434617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63699" y="3624622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- 36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5335472" y="2417607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35472" y="3661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1438" y="2893906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7498" y="3757760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48813" y="4166472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5335472" y="389596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35472" y="412964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080589" y="363032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080589" y="2403900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080589" y="434467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0"/>
          </p:cNvCxnSpPr>
          <p:nvPr/>
        </p:nvCxnSpPr>
        <p:spPr>
          <a:xfrm flipV="1">
            <a:off x="4581873" y="2386820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0"/>
          </p:cNvCxnSpPr>
          <p:nvPr/>
        </p:nvCxnSpPr>
        <p:spPr>
          <a:xfrm flipV="1">
            <a:off x="4592331" y="3630321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2"/>
          </p:cNvCxnSpPr>
          <p:nvPr/>
        </p:nvCxnSpPr>
        <p:spPr>
          <a:xfrm>
            <a:off x="4592331" y="4157870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2"/>
          </p:cNvCxnSpPr>
          <p:nvPr/>
        </p:nvCxnSpPr>
        <p:spPr>
          <a:xfrm>
            <a:off x="4581873" y="3294016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15533" y="2102724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46471" y="392713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3628" y="365448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655786" y="87760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label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55786" y="111572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55786" y="134940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47980" y="846410"/>
            <a:ext cx="561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closure</a:t>
            </a:r>
            <a:endParaRPr lang="en-US" sz="1000" dirty="0"/>
          </a:p>
        </p:txBody>
      </p:sp>
      <p:cxnSp>
        <p:nvCxnSpPr>
          <p:cNvPr id="122" name="Straight Arrow Connector 121"/>
          <p:cNvCxnSpPr>
            <a:endCxn id="118" idx="1"/>
          </p:cNvCxnSpPr>
          <p:nvPr/>
        </p:nvCxnSpPr>
        <p:spPr>
          <a:xfrm>
            <a:off x="3225030" y="992612"/>
            <a:ext cx="430756" cy="40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13271" y="874277"/>
            <a:ext cx="4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7393" y="628056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707393" y="160081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808205" y="1095593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+ 4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25071" y="1341297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587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586</Words>
  <Application>Microsoft Macintosh PowerPoint</Application>
  <PresentationFormat>On-screen Show (4:3)</PresentationFormat>
  <Paragraphs>140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Pilar: A Scheme Compiler for Chess Programs</vt:lpstr>
      <vt:lpstr>PowerPoint Presentation</vt:lpstr>
      <vt:lpstr>Procedure Call</vt:lpstr>
      <vt:lpstr>Procedure Call Extended to Closures</vt:lpstr>
    </vt:vector>
  </TitlesOfParts>
  <Company>Lake Anne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Pilar: A Scheme Compiler for Chess Programs</dc:title>
  <dc:creator>Mark Cornwell</dc:creator>
  <cp:lastModifiedBy>Mark Cornwell</cp:lastModifiedBy>
  <cp:revision>23</cp:revision>
  <cp:lastPrinted>2015-10-04T04:10:57Z</cp:lastPrinted>
  <dcterms:created xsi:type="dcterms:W3CDTF">2015-10-03T18:09:37Z</dcterms:created>
  <dcterms:modified xsi:type="dcterms:W3CDTF">2015-10-06T03:34:17Z</dcterms:modified>
</cp:coreProperties>
</file>