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59" r:id="rId9"/>
    <p:sldId id="260" r:id="rId10"/>
    <p:sldId id="274" r:id="rId11"/>
    <p:sldId id="278" r:id="rId12"/>
    <p:sldId id="273" r:id="rId13"/>
    <p:sldId id="275" r:id="rId14"/>
    <p:sldId id="277" r:id="rId15"/>
    <p:sldId id="276" r:id="rId16"/>
    <p:sldId id="269" r:id="rId17"/>
    <p:sldId id="270" r:id="rId18"/>
    <p:sldId id="271" r:id="rId19"/>
    <p:sldId id="272" r:id="rId20"/>
    <p:sldId id="261" r:id="rId21"/>
    <p:sldId id="257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7" autoAdjust="0"/>
  </p:normalViewPr>
  <p:slideViewPr>
    <p:cSldViewPr snapToGrid="0" snapToObjects="1">
      <p:cViewPr>
        <p:scale>
          <a:sx n="134" d="100"/>
          <a:sy n="134" d="100"/>
        </p:scale>
        <p:origin x="-172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07465C-914C-044A-8711-438AB6BFCD99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32090B-607A-0247-A511-90DAECC7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P’lar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  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arg* ...) =&gt;  (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arg* ...)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cddr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(emit-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evaluated arg in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 ~a"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)))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 ;; leaving room for 2 values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~s"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(emit-expr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 (* 4 (length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expr))))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   ;; save old closure frame pointer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           ;;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is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 it will be a closure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the value of %esp is adjusted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[?? why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????]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 call *-2(%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)")           ;; closure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will be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since arg1 emitted last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after return the value of %esp is adjusted back by 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[?? why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??]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;; restore closure frame pointer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3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 (BAD)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177"/>
            <a:ext cx="8229600" cy="48880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define (emit-tail-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&lt;&lt;&lt;-- FIX LATER; model on emit-tail-app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need to leave room for 2 values since we are just going to copy them anyway.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(* 2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  ;; leaving room for 2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 need to save the closure pointer?  Aren’t we are going to re-use it anyway?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;; save value of current closure pointer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think we need to adjust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either.  Aren’t we re-using the same stack frame?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;; the value of %esp is adjusted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[???]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we need to part that copies the emitted and evaluated arguments down to the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incomming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 positions in the 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Finally, this on look almost right.  Only we need jump instead of a call.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call -6(%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)")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 indirect call to label field of the closure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issued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both of these are superfluous after the jump.  But partner tail calls need a proper ret sequence.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after return the value of %esp is adjusted back by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[???]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;; the value of the closure pointer is restored. 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4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(emit-tail-app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-8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arg1 starts at %esp-8 (see diagram)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       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jump to closure entry point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600199"/>
            <a:ext cx="292946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|   arg 3    |   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 |   arg 2    |  %esp - 32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+------------+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 arg 1    |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%esp - 28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|            |  %esp - 24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|            |  %esp - 20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 3   |  %esp - 16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locals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 2   |  %esp - 12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local 1   |  %esp - 8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old closure|  %esp - 4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--&gt; |  ret addr  |  %esp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high address 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(A)  Caller’s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31823" y="1600199"/>
            <a:ext cx="312702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3    |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incomming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  arg 2    |  %esp - 12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1    |  %esp - 8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old closure|  %esp - 4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base --&gt;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 ret addr  |  %esp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high address </a:t>
            </a:r>
          </a:p>
          <a:p>
            <a:pPr marL="0" indent="0">
              <a:buFont typeface="Arial"/>
              <a:buNone/>
            </a:pP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(A)  Caller’s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</a:t>
            </a:r>
            <a:r>
              <a:rPr lang="en-US" dirty="0" err="1" smtClean="0"/>
              <a:t>funcall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emit-tail-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-4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?should this be -8?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(emit-shift-args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# 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closure entry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Language (IL)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  </a:t>
            </a:r>
            <a:r>
              <a:rPr lang="en-US" dirty="0">
                <a:latin typeface="Andale Mono"/>
                <a:cs typeface="Andale Mono"/>
              </a:rPr>
              <a:t>-&gt;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(begin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(if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P&gt;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 </a:t>
            </a:r>
            <a:r>
              <a:rPr lang="en-US" dirty="0" smtClean="0">
                <a:latin typeface="Andale Mono"/>
                <a:cs typeface="Andale Mono"/>
              </a:rPr>
              <a:t>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smtClean="0">
                <a:latin typeface="Andale Mono"/>
                <a:cs typeface="Andale Mono"/>
              </a:rPr>
              <a:t>app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</a:t>
            </a:r>
            <a:r>
              <a:rPr lang="en-US" dirty="0" smtClean="0">
                <a:latin typeface="Andale Mono"/>
                <a:cs typeface="Andale Mono"/>
              </a:rPr>
              <a:t> 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err="1">
                <a:latin typeface="Andale Mono"/>
                <a:cs typeface="Andale Mono"/>
              </a:rPr>
              <a:t>funcall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(closure (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...) (&lt;</a:t>
            </a:r>
            <a:r>
              <a:rPr lang="en-US" dirty="0" smtClean="0">
                <a:latin typeface="Andale Mono"/>
                <a:cs typeface="Andale Mono"/>
              </a:rPr>
              <a:t>R&gt; </a:t>
            </a:r>
            <a:r>
              <a:rPr lang="en-US" dirty="0">
                <a:latin typeface="Andale Mono"/>
                <a:cs typeface="Andale Mono"/>
              </a:rPr>
              <a:t>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(let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letrec</a:t>
            </a:r>
            <a:r>
              <a:rPr lang="en-US" dirty="0">
                <a:latin typeface="Andale Mono"/>
                <a:cs typeface="Andale Mono"/>
              </a:rPr>
              <a:t>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  </a:t>
            </a:r>
            <a:r>
              <a:rPr lang="en-US" dirty="0" smtClean="0">
                <a:latin typeface="Andale Mono"/>
                <a:cs typeface="Andale Mono"/>
              </a:rPr>
              <a:t>        ;</a:t>
            </a:r>
            <a:r>
              <a:rPr lang="en-US" dirty="0">
                <a:latin typeface="Andale Mono"/>
                <a:cs typeface="Andale Mono"/>
              </a:rPr>
              <a:t>; key for mutual recursion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   -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>
                <a:latin typeface="Andale Mono"/>
                <a:cs typeface="Andale Mono"/>
              </a:rPr>
              <a:t>free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(bound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(local &lt;</a:t>
            </a:r>
            <a:r>
              <a:rPr lang="en-US" dirty="0" smtClean="0">
                <a:latin typeface="Andale Mono"/>
                <a:cs typeface="Andale Mono"/>
              </a:rPr>
              <a:t>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&lt;P&gt;   </a:t>
            </a:r>
            <a:r>
              <a:rPr lang="en-US" dirty="0">
                <a:latin typeface="Andale Mono"/>
                <a:cs typeface="Andale Mono"/>
              </a:rPr>
              <a:t>-&gt;  </a:t>
            </a:r>
            <a:r>
              <a:rPr lang="en-US" dirty="0" smtClean="0">
                <a:latin typeface="Andale Mono"/>
                <a:cs typeface="Andale Mono"/>
              </a:rPr>
              <a:t>primitives (symbols </a:t>
            </a:r>
            <a:r>
              <a:rPr lang="en-US" dirty="0">
                <a:latin typeface="Andale Mono"/>
                <a:cs typeface="Andale Mono"/>
              </a:rPr>
              <a:t>bound by define-</a:t>
            </a:r>
            <a:r>
              <a:rPr lang="en-US" dirty="0" smtClean="0">
                <a:latin typeface="Andale Mono"/>
                <a:cs typeface="Andale Mono"/>
              </a:rPr>
              <a:t>primitive)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err="1">
                <a:latin typeface="Andale Mono"/>
                <a:cs typeface="Andale Mono"/>
              </a:rPr>
              <a:t>fixnum</a:t>
            </a:r>
            <a:r>
              <a:rPr lang="en-US" dirty="0">
                <a:latin typeface="Andale Mono"/>
                <a:cs typeface="Andale Mono"/>
              </a:rPr>
              <a:t> | </a:t>
            </a:r>
            <a:r>
              <a:rPr lang="en-US" dirty="0" err="1">
                <a:latin typeface="Andale Mono"/>
                <a:cs typeface="Andale Mono"/>
              </a:rPr>
              <a:t>boolean</a:t>
            </a:r>
            <a:r>
              <a:rPr lang="en-US" dirty="0">
                <a:latin typeface="Andale Mono"/>
                <a:cs typeface="Andale Mono"/>
              </a:rPr>
              <a:t> | char | null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smtClean="0">
                <a:latin typeface="Andale Mono"/>
                <a:cs typeface="Andale Mono"/>
              </a:rPr>
              <a:t>variables (symbols that are not &lt;key&gt;)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&lt;key&gt; </a:t>
            </a:r>
            <a:r>
              <a:rPr lang="en-US" dirty="0">
                <a:latin typeface="Andale Mono"/>
                <a:cs typeface="Andale Mono"/>
              </a:rPr>
              <a:t>-&gt;  begin | if | closure | let | </a:t>
            </a:r>
            <a:r>
              <a:rPr lang="en-US" dirty="0" err="1" smtClean="0">
                <a:latin typeface="Andale Mono"/>
                <a:cs typeface="Andale Mono"/>
              </a:rPr>
              <a:t>letrec</a:t>
            </a:r>
            <a:r>
              <a:rPr lang="en-US" dirty="0" smtClean="0">
                <a:latin typeface="Andale Mono"/>
                <a:cs typeface="Andale Mono"/>
              </a:rPr>
              <a:t> | free | bound | local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342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what value to assign to free variables in functions</a:t>
            </a:r>
          </a:p>
          <a:p>
            <a:r>
              <a:rPr lang="en-US" dirty="0" smtClean="0"/>
              <a:t>A variable is used free in a function if it is neither a formal argument nor local to that function</a:t>
            </a:r>
          </a:p>
          <a:p>
            <a:r>
              <a:rPr lang="en-US" dirty="0" smtClean="0"/>
              <a:t>In Scheme, functions correspond to lambda expressions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5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Lambda to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(lambda (y)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(lambda () (+ x y))))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==&gt;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(closure (y) (x)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(closure () (x y)(+ x y))</a:t>
            </a:r>
          </a:p>
        </p:txBody>
      </p:sp>
    </p:spTree>
    <p:extLst>
      <p:ext uri="{BB962C8B-B14F-4D97-AF65-F5344CB8AC3E}">
        <p14:creationId xmlns:p14="http://schemas.microsoft.com/office/powerpoint/2010/main" val="106907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 to a subset of r5rs standard</a:t>
            </a:r>
          </a:p>
          <a:p>
            <a:r>
              <a:rPr lang="en-US" dirty="0" smtClean="0"/>
              <a:t>Comparable in speed to C/C++ for compiled versions of mark’s e5 chess engine.</a:t>
            </a:r>
          </a:p>
          <a:p>
            <a:r>
              <a:rPr lang="en-US" dirty="0" smtClean="0"/>
              <a:t>Capable of compiling itself</a:t>
            </a:r>
          </a:p>
          <a:p>
            <a:r>
              <a:rPr lang="en-US" dirty="0" smtClean="0"/>
              <a:t>Clean, comprehensible code</a:t>
            </a:r>
          </a:p>
          <a:p>
            <a:r>
              <a:rPr lang="en-US" dirty="0" smtClean="0"/>
              <a:t>Implementable in 3 -5 months </a:t>
            </a:r>
          </a:p>
          <a:p>
            <a:r>
              <a:rPr lang="en-US" dirty="0" smtClean="0"/>
              <a:t>Basis for refinement into a professional quality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-4(%esp)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-8(%esp)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-4(%esp),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%esp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%esp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-8(%esp),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749"/>
            <a:ext cx="8229600" cy="4525963"/>
          </a:xfrm>
        </p:spPr>
        <p:txBody>
          <a:bodyPr/>
          <a:lstStyle/>
          <a:p>
            <a:r>
              <a:rPr lang="en-US" dirty="0" smtClean="0"/>
              <a:t>Follow the incremental development approach of </a:t>
            </a:r>
            <a:r>
              <a:rPr lang="en-US" dirty="0" err="1" smtClean="0"/>
              <a:t>Ghuloum</a:t>
            </a:r>
            <a:r>
              <a:rPr lang="en-US" dirty="0" smtClean="0"/>
              <a:t> 1995 paper.</a:t>
            </a:r>
          </a:p>
          <a:p>
            <a:r>
              <a:rPr lang="en-US" dirty="0" smtClean="0"/>
              <a:t>Use a stack based runtime with a heap for persistent value including closures.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Dybvig’s</a:t>
            </a:r>
            <a:r>
              <a:rPr lang="en-US" dirty="0" smtClean="0"/>
              <a:t> tagged datum scheme.</a:t>
            </a:r>
          </a:p>
          <a:p>
            <a:r>
              <a:rPr lang="en-US" dirty="0" smtClean="0"/>
              <a:t>Compile to 32-bit x86 assembly</a:t>
            </a:r>
          </a:p>
          <a:p>
            <a:r>
              <a:rPr lang="en-US" dirty="0" smtClean="0"/>
              <a:t>Use GNU assembler/compiler stack</a:t>
            </a:r>
          </a:p>
          <a:p>
            <a:r>
              <a:rPr lang="en-US" dirty="0" smtClean="0"/>
              <a:t>Fully support Scheme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compiler in Petite Scheme</a:t>
            </a:r>
          </a:p>
          <a:p>
            <a:r>
              <a:rPr lang="en-US" dirty="0" smtClean="0"/>
              <a:t>Maintain a regression test suite in parallel with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858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datum as 32-bit values</a:t>
            </a:r>
          </a:p>
          <a:p>
            <a:r>
              <a:rPr lang="en-US" dirty="0" smtClean="0"/>
              <a:t>Variable length tags in the lower bits of the value determine its type</a:t>
            </a:r>
          </a:p>
          <a:p>
            <a:r>
              <a:rPr lang="en-US" dirty="0" smtClean="0"/>
              <a:t>Represent </a:t>
            </a:r>
            <a:r>
              <a:rPr lang="en-US" dirty="0" err="1" smtClean="0"/>
              <a:t>fixnum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nil-value directly in the 32-bit value</a:t>
            </a:r>
          </a:p>
          <a:p>
            <a:r>
              <a:rPr lang="en-US" dirty="0" smtClean="0"/>
              <a:t>Represent pairs, strings, vectors, closures as a tagged pointer to a heap allocated value</a:t>
            </a:r>
          </a:p>
        </p:txBody>
      </p:sp>
    </p:spTree>
    <p:extLst>
      <p:ext uri="{BB962C8B-B14F-4D97-AF65-F5344CB8AC3E}">
        <p14:creationId xmlns:p14="http://schemas.microsoft.com/office/powerpoint/2010/main" val="97695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Stack &amp; Heap both allocated by runtime on entry to the program.</a:t>
            </a:r>
          </a:p>
          <a:p>
            <a:r>
              <a:rPr lang="en-US" dirty="0" smtClean="0"/>
              <a:t>Stack grows from high to low.</a:t>
            </a:r>
          </a:p>
          <a:p>
            <a:r>
              <a:rPr lang="en-US" dirty="0" smtClean="0"/>
              <a:t>%esp register points to the stack top</a:t>
            </a:r>
          </a:p>
          <a:p>
            <a:r>
              <a:rPr lang="en-US" dirty="0" smtClean="0"/>
              <a:t>Heap grows from low to high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r>
              <a:rPr lang="en-US" dirty="0" smtClean="0"/>
              <a:t> register points to the next empty location in the heap</a:t>
            </a:r>
          </a:p>
          <a:p>
            <a:r>
              <a:rPr lang="en-US" dirty="0" smtClean="0"/>
              <a:t>Closures live in the heap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edi</a:t>
            </a:r>
            <a:r>
              <a:rPr lang="en-US" dirty="0" smtClean="0"/>
              <a:t> points to the current closure</a:t>
            </a:r>
          </a:p>
          <a:p>
            <a:r>
              <a:rPr lang="en-US" dirty="0" smtClean="0"/>
              <a:t>All variables are allocated in either the Stack, the Heap, or a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095" y="1733356"/>
            <a:ext cx="1293477" cy="292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3792258" y="2980551"/>
            <a:ext cx="764289" cy="61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311843" y="1707058"/>
            <a:ext cx="523736" cy="336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572" y="44093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1370" y="2774631"/>
            <a:ext cx="8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844" y="51814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2189" y="323056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entry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29976" y="314396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3511" y="323863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78878" y="3142411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4369" y="316010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52142" y="3253929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2502" y="31463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77018" y="5679235"/>
            <a:ext cx="0" cy="76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92189" y="3839133"/>
            <a:ext cx="0" cy="2174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92189" y="3771780"/>
            <a:ext cx="3160345" cy="2241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0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47980" y="846410"/>
            <a:ext cx="561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</a:t>
            </a:r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2454</Words>
  <Application>Microsoft Macintosh PowerPoint</Application>
  <PresentationFormat>On-screen Show (4:3)</PresentationFormat>
  <Paragraphs>366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P’lar: A Scheme Compiler for Chess Programs</vt:lpstr>
      <vt:lpstr>Requirements</vt:lpstr>
      <vt:lpstr>Design Decisions</vt:lpstr>
      <vt:lpstr>Design Decisions</vt:lpstr>
      <vt:lpstr>Representation of Values</vt:lpstr>
      <vt:lpstr>Runtime</vt:lpstr>
      <vt:lpstr>Runtime Representation</vt:lpstr>
      <vt:lpstr>Procedure Call</vt:lpstr>
      <vt:lpstr>Procedure Call Extended to Closures</vt:lpstr>
      <vt:lpstr>Function Call</vt:lpstr>
      <vt:lpstr>Proper Tail Call</vt:lpstr>
      <vt:lpstr>Proper Tail Call (BAD)</vt:lpstr>
      <vt:lpstr>Emit-tail-app</vt:lpstr>
      <vt:lpstr>Procedure Call</vt:lpstr>
      <vt:lpstr>Emit-tail-funcall</vt:lpstr>
      <vt:lpstr>Intermediate Language (IL)</vt:lpstr>
      <vt:lpstr>Free Variables</vt:lpstr>
      <vt:lpstr>Convert Lambda to Closure</vt:lpstr>
      <vt:lpstr>Compiling Closures</vt:lpstr>
      <vt:lpstr>Backup</vt:lpstr>
      <vt:lpstr>PowerPoint Presentation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59</cp:revision>
  <cp:lastPrinted>2015-11-30T19:49:20Z</cp:lastPrinted>
  <dcterms:created xsi:type="dcterms:W3CDTF">2015-10-03T18:09:37Z</dcterms:created>
  <dcterms:modified xsi:type="dcterms:W3CDTF">2015-12-01T04:07:19Z</dcterms:modified>
</cp:coreProperties>
</file>